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0" r:id="rId4"/>
    <p:sldId id="261" r:id="rId5"/>
    <p:sldId id="262" r:id="rId6"/>
    <p:sldId id="258" r:id="rId7"/>
    <p:sldId id="259" r:id="rId8"/>
    <p:sldId id="270" r:id="rId9"/>
    <p:sldId id="263" r:id="rId10"/>
    <p:sldId id="267" r:id="rId11"/>
    <p:sldId id="264" r:id="rId12"/>
    <p:sldId id="265" r:id="rId13"/>
    <p:sldId id="266" r:id="rId14"/>
    <p:sldId id="271" r:id="rId15"/>
    <p:sldId id="275" r:id="rId16"/>
    <p:sldId id="274" r:id="rId17"/>
    <p:sldId id="278" r:id="rId18"/>
    <p:sldId id="268" r:id="rId19"/>
    <p:sldId id="269" r:id="rId20"/>
    <p:sldId id="273" r:id="rId21"/>
    <p:sldId id="272" r:id="rId22"/>
  </p:sldIdLst>
  <p:sldSz cx="9144000" cy="6858000" type="screen4x3"/>
  <p:notesSz cx="6858000" cy="9144000"/>
  <p:photoAlbum/>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2" autoAdjust="0"/>
    <p:restoredTop sz="94718" autoAdjust="0"/>
  </p:normalViewPr>
  <p:slideViewPr>
    <p:cSldViewPr>
      <p:cViewPr>
        <p:scale>
          <a:sx n="70" d="100"/>
          <a:sy n="70" d="100"/>
        </p:scale>
        <p:origin x="-4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EF8DD-9100-412A-9B0F-8A852B02BF82}" type="datetimeFigureOut">
              <a:rPr lang="el-GR" smtClean="0"/>
              <a:pPr/>
              <a:t>27/5/2008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DC6E5-159E-4590-864D-2F676F18E8C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11DC6E5-159E-4590-864D-2F676F18E8C4}"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11DC6E5-159E-4590-864D-2F676F18E8C4}"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11DC6E5-159E-4590-864D-2F676F18E8C4}"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21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11DC6E5-159E-4590-864D-2F676F18E8C4}"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11DC6E5-159E-4590-864D-2F676F18E8C4}"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6C3B5C4-B7E6-4DCF-B915-07F2ED1D80B5}" type="datetimeFigureOut">
              <a:rPr lang="el-GR" smtClean="0"/>
              <a:pPr/>
              <a:t>27/5/2008</a:t>
            </a:fld>
            <a:endParaRPr lang="el-GR"/>
          </a:p>
        </p:txBody>
      </p:sp>
      <p:sp>
        <p:nvSpPr>
          <p:cNvPr id="16" name="Slide Number Placeholder 15"/>
          <p:cNvSpPr>
            <a:spLocks noGrp="1"/>
          </p:cNvSpPr>
          <p:nvPr>
            <p:ph type="sldNum" sz="quarter" idx="11"/>
          </p:nvPr>
        </p:nvSpPr>
        <p:spPr/>
        <p:txBody>
          <a:bodyPr/>
          <a:lstStyle/>
          <a:p>
            <a:fld id="{11F8C68E-45B8-4934-B684-6A8AE12C7A7A}" type="slidenum">
              <a:rPr lang="el-GR" smtClean="0"/>
              <a:pPr/>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transition spd="slow">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3B5C4-B7E6-4DCF-B915-07F2ED1D80B5}" type="datetimeFigureOut">
              <a:rPr lang="el-GR" smtClean="0"/>
              <a:pPr/>
              <a:t>27/5/2008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1F8C68E-45B8-4934-B684-6A8AE12C7A7A}" type="slidenum">
              <a:rPr lang="el-GR" smtClean="0"/>
              <a:pPr/>
              <a:t>‹#›</a:t>
            </a:fld>
            <a:endParaRPr lang="el-GR"/>
          </a:p>
        </p:txBody>
      </p:sp>
    </p:spTree>
  </p:cSld>
  <p:clrMapOvr>
    <a:masterClrMapping/>
  </p:clrMapOvr>
  <p:transition spd="slow">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3B5C4-B7E6-4DCF-B915-07F2ED1D80B5}" type="datetimeFigureOut">
              <a:rPr lang="el-GR" smtClean="0"/>
              <a:pPr/>
              <a:t>27/5/2008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1F8C68E-45B8-4934-B684-6A8AE12C7A7A}" type="slidenum">
              <a:rPr lang="el-GR" smtClean="0"/>
              <a:pPr/>
              <a:t>‹#›</a:t>
            </a:fld>
            <a:endParaRPr lang="el-GR"/>
          </a:p>
        </p:txBody>
      </p:sp>
    </p:spTree>
  </p:cSld>
  <p:clrMapOvr>
    <a:masterClrMapping/>
  </p:clrMapOvr>
  <p:transition spd="slow">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6C3B5C4-B7E6-4DCF-B915-07F2ED1D80B5}" type="datetimeFigureOut">
              <a:rPr lang="el-GR" smtClean="0"/>
              <a:pPr/>
              <a:t>27/5/2008</a:t>
            </a:fld>
            <a:endParaRPr lang="el-GR"/>
          </a:p>
        </p:txBody>
      </p:sp>
      <p:sp>
        <p:nvSpPr>
          <p:cNvPr id="15" name="Slide Number Placeholder 14"/>
          <p:cNvSpPr>
            <a:spLocks noGrp="1"/>
          </p:cNvSpPr>
          <p:nvPr>
            <p:ph type="sldNum" sz="quarter" idx="15"/>
          </p:nvPr>
        </p:nvSpPr>
        <p:spPr/>
        <p:txBody>
          <a:bodyPr/>
          <a:lstStyle>
            <a:lvl1pPr algn="ctr">
              <a:defRPr/>
            </a:lvl1pPr>
          </a:lstStyle>
          <a:p>
            <a:fld id="{11F8C68E-45B8-4934-B684-6A8AE12C7A7A}" type="slidenum">
              <a:rPr lang="el-GR" smtClean="0"/>
              <a:pPr/>
              <a:t>‹#›</a:t>
            </a:fld>
            <a:endParaRPr lang="el-GR"/>
          </a:p>
        </p:txBody>
      </p:sp>
      <p:sp>
        <p:nvSpPr>
          <p:cNvPr id="16" name="Footer Placeholder 15"/>
          <p:cNvSpPr>
            <a:spLocks noGrp="1"/>
          </p:cNvSpPr>
          <p:nvPr>
            <p:ph type="ftr" sz="quarter" idx="16"/>
          </p:nvPr>
        </p:nvSpPr>
        <p:spPr/>
        <p:txBody>
          <a:bodyPr/>
          <a:lstStyle/>
          <a:p>
            <a:endParaRPr lang="el-G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slow">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C3B5C4-B7E6-4DCF-B915-07F2ED1D80B5}" type="datetimeFigureOut">
              <a:rPr lang="el-GR" smtClean="0"/>
              <a:pPr/>
              <a:t>27/5/2008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1F8C68E-45B8-4934-B684-6A8AE12C7A7A}" type="slidenum">
              <a:rPr lang="el-GR" smtClean="0"/>
              <a:pPr/>
              <a:t>‹#›</a:t>
            </a:fld>
            <a:endParaRPr lang="el-G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C3B5C4-B7E6-4DCF-B915-07F2ED1D80B5}" type="datetimeFigureOut">
              <a:rPr lang="el-GR" smtClean="0"/>
              <a:pPr/>
              <a:t>27/5/2008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1F8C68E-45B8-4934-B684-6A8AE12C7A7A}"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1F8C68E-45B8-4934-B684-6A8AE12C7A7A}" type="slidenum">
              <a:rPr lang="el-GR" smtClean="0"/>
              <a:pPr/>
              <a:t>‹#›</a:t>
            </a:fld>
            <a:endParaRPr lang="el-GR"/>
          </a:p>
        </p:txBody>
      </p:sp>
      <p:sp>
        <p:nvSpPr>
          <p:cNvPr id="8" name="Footer Placeholder 7"/>
          <p:cNvSpPr>
            <a:spLocks noGrp="1"/>
          </p:cNvSpPr>
          <p:nvPr>
            <p:ph type="ftr" sz="quarter" idx="11"/>
          </p:nvPr>
        </p:nvSpPr>
        <p:spPr/>
        <p:txBody>
          <a:bodyPr/>
          <a:lstStyle/>
          <a:p>
            <a:endParaRPr lang="el-GR"/>
          </a:p>
        </p:txBody>
      </p:sp>
      <p:sp>
        <p:nvSpPr>
          <p:cNvPr id="7" name="Date Placeholder 6"/>
          <p:cNvSpPr>
            <a:spLocks noGrp="1"/>
          </p:cNvSpPr>
          <p:nvPr>
            <p:ph type="dt" sz="half" idx="10"/>
          </p:nvPr>
        </p:nvSpPr>
        <p:spPr/>
        <p:txBody>
          <a:bodyPr/>
          <a:lstStyle/>
          <a:p>
            <a:fld id="{46C3B5C4-B7E6-4DCF-B915-07F2ED1D80B5}" type="datetimeFigureOut">
              <a:rPr lang="el-GR" smtClean="0"/>
              <a:pPr/>
              <a:t>27/5/2008</a:t>
            </a:fld>
            <a:endParaRPr lang="el-G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C3B5C4-B7E6-4DCF-B915-07F2ED1D80B5}" type="datetimeFigureOut">
              <a:rPr lang="el-GR" smtClean="0"/>
              <a:pPr/>
              <a:t>27/5/2008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1F8C68E-45B8-4934-B684-6A8AE12C7A7A}"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slow">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3B5C4-B7E6-4DCF-B915-07F2ED1D80B5}" type="datetimeFigureOut">
              <a:rPr lang="el-GR" smtClean="0"/>
              <a:pPr/>
              <a:t>27/5/2008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1F8C68E-45B8-4934-B684-6A8AE12C7A7A}" type="slidenum">
              <a:rPr lang="el-GR" smtClean="0"/>
              <a:pPr/>
              <a:t>‹#›</a:t>
            </a:fld>
            <a:endParaRPr lang="el-GR"/>
          </a:p>
        </p:txBody>
      </p:sp>
    </p:spTree>
  </p:cSld>
  <p:clrMapOvr>
    <a:masterClrMapping/>
  </p:clrMapOvr>
  <p:transition spd="slow">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6C3B5C4-B7E6-4DCF-B915-07F2ED1D80B5}" type="datetimeFigureOut">
              <a:rPr lang="el-GR" smtClean="0"/>
              <a:pPr/>
              <a:t>27/5/2008</a:t>
            </a:fld>
            <a:endParaRPr lang="el-GR"/>
          </a:p>
        </p:txBody>
      </p:sp>
      <p:sp>
        <p:nvSpPr>
          <p:cNvPr id="9" name="Slide Number Placeholder 8"/>
          <p:cNvSpPr>
            <a:spLocks noGrp="1"/>
          </p:cNvSpPr>
          <p:nvPr>
            <p:ph type="sldNum" sz="quarter" idx="15"/>
          </p:nvPr>
        </p:nvSpPr>
        <p:spPr/>
        <p:txBody>
          <a:bodyPr/>
          <a:lstStyle/>
          <a:p>
            <a:fld id="{11F8C68E-45B8-4934-B684-6A8AE12C7A7A}" type="slidenum">
              <a:rPr lang="el-GR" smtClean="0"/>
              <a:pPr/>
              <a:t>‹#›</a:t>
            </a:fld>
            <a:endParaRPr lang="el-GR"/>
          </a:p>
        </p:txBody>
      </p:sp>
      <p:sp>
        <p:nvSpPr>
          <p:cNvPr id="10" name="Footer Placeholder 9"/>
          <p:cNvSpPr>
            <a:spLocks noGrp="1"/>
          </p:cNvSpPr>
          <p:nvPr>
            <p:ph type="ftr" sz="quarter" idx="16"/>
          </p:nvPr>
        </p:nvSpPr>
        <p:spPr/>
        <p:txBody>
          <a:bodyPr/>
          <a:lstStyle/>
          <a:p>
            <a:endParaRPr lang="el-GR"/>
          </a:p>
        </p:txBody>
      </p:sp>
    </p:spTree>
  </p:cSld>
  <p:clrMapOvr>
    <a:masterClrMapping/>
  </p:clrMapOvr>
  <p:transition spd="slow">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6C3B5C4-B7E6-4DCF-B915-07F2ED1D80B5}" type="datetimeFigureOut">
              <a:rPr lang="el-GR" smtClean="0"/>
              <a:pPr/>
              <a:t>27/5/2008</a:t>
            </a:fld>
            <a:endParaRPr lang="el-GR"/>
          </a:p>
        </p:txBody>
      </p:sp>
      <p:sp>
        <p:nvSpPr>
          <p:cNvPr id="9" name="Slide Number Placeholder 8"/>
          <p:cNvSpPr>
            <a:spLocks noGrp="1"/>
          </p:cNvSpPr>
          <p:nvPr>
            <p:ph type="sldNum" sz="quarter" idx="11"/>
          </p:nvPr>
        </p:nvSpPr>
        <p:spPr/>
        <p:txBody>
          <a:bodyPr/>
          <a:lstStyle/>
          <a:p>
            <a:fld id="{11F8C68E-45B8-4934-B684-6A8AE12C7A7A}" type="slidenum">
              <a:rPr lang="el-GR" smtClean="0"/>
              <a:pPr/>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transition spd="slow">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6C3B5C4-B7E6-4DCF-B915-07F2ED1D80B5}" type="datetimeFigureOut">
              <a:rPr lang="el-GR" smtClean="0"/>
              <a:pPr/>
              <a:t>27/5/2008</a:t>
            </a:fld>
            <a:endParaRPr lang="el-G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1F8C68E-45B8-4934-B684-6A8AE12C7A7A}" type="slidenum">
              <a:rPr lang="el-GR" smtClean="0"/>
              <a:pPr/>
              <a:t>‹#›</a:t>
            </a:fld>
            <a:endParaRPr lang="el-G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www.physics4u.gr/articles/2003/gravityprob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wikipedia.gr/%CE%AE/%CE%BB/%CE%B9/%CE%89%CE%BB%CE%B9%CE%BF%CF%82.htm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tsos\Documents\ΣΕΜΦΕ\Εργασιες ΣΕΜΦΕ\Σεμιναριο Φυσικης- Βαρυτομαγνητικα φαινομενα (2008)\Υλικο\φωτογραφιες\gpb_geodetic.jpg"/>
          <p:cNvPicPr>
            <a:picLocks noChangeAspect="1" noChangeArrowheads="1"/>
          </p:cNvPicPr>
          <p:nvPr/>
        </p:nvPicPr>
        <p:blipFill>
          <a:blip r:embed="rId3"/>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2357422" y="5500702"/>
            <a:ext cx="6143668" cy="785810"/>
          </a:xfrm>
        </p:spPr>
        <p:txBody>
          <a:bodyPr/>
          <a:lstStyle/>
          <a:p>
            <a:r>
              <a:rPr lang="el-GR" dirty="0" smtClean="0"/>
              <a:t>Συντονισμός: Δημήτριος Πολύζος</a:t>
            </a:r>
          </a:p>
          <a:p>
            <a:r>
              <a:rPr lang="el-GR" dirty="0" smtClean="0"/>
              <a:t>Υπεύθυνος Καθηγητής: Α.Κεχαγιάς</a:t>
            </a:r>
            <a:endParaRPr lang="el-GR" dirty="0"/>
          </a:p>
        </p:txBody>
      </p:sp>
      <p:sp>
        <p:nvSpPr>
          <p:cNvPr id="2" name="Title 1"/>
          <p:cNvSpPr>
            <a:spLocks noGrp="1"/>
          </p:cNvSpPr>
          <p:nvPr>
            <p:ph type="ctrTitle"/>
          </p:nvPr>
        </p:nvSpPr>
        <p:spPr>
          <a:xfrm>
            <a:off x="500034" y="428604"/>
            <a:ext cx="8305800" cy="1643074"/>
          </a:xfrm>
        </p:spPr>
        <p:txBody>
          <a:bodyPr/>
          <a:lstStyle/>
          <a:p>
            <a:r>
              <a:rPr lang="el-GR" dirty="0" smtClean="0"/>
              <a:t>ΒΑΡΥΤΟΜΑΓΝΗΤΙΚΑ ΦΑΙΝΟΜΕΝΑ</a:t>
            </a:r>
            <a:endParaRPr lang="el-GR" dirty="0"/>
          </a:p>
        </p:txBody>
      </p:sp>
    </p:spTree>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414" y="3786190"/>
            <a:ext cx="6500858" cy="1477328"/>
          </a:xfrm>
          <a:prstGeom prst="rect">
            <a:avLst/>
          </a:prstGeom>
        </p:spPr>
        <p:txBody>
          <a:bodyPr wrap="square">
            <a:spAutoFit/>
          </a:bodyPr>
          <a:lstStyle/>
          <a:p>
            <a:r>
              <a:rPr lang="el-GR" dirty="0" smtClean="0">
                <a:solidFill>
                  <a:srgbClr val="FFFF00"/>
                </a:solidFill>
              </a:rPr>
              <a:t>Στην καρδιά του σκάφους βρίσκονται  4 σφαίρες από χαλαζία οι οποίες είναι οι τελειότερες σφαίρες που έχουν ποτέ δημιουργηθεί. </a:t>
            </a:r>
          </a:p>
          <a:p>
            <a:r>
              <a:rPr lang="el-GR" dirty="0" smtClean="0">
                <a:solidFill>
                  <a:srgbClr val="FFFF00"/>
                </a:solidFill>
              </a:rPr>
              <a:t>Οι σφαίρες αυτές, οι οποίες είναι ένα είδος </a:t>
            </a:r>
            <a:r>
              <a:rPr lang="el-GR" b="1" dirty="0" smtClean="0">
                <a:solidFill>
                  <a:srgbClr val="FFFF00"/>
                </a:solidFill>
              </a:rPr>
              <a:t>γυροσκόπιου, </a:t>
            </a:r>
            <a:r>
              <a:rPr lang="el-GR" dirty="0" smtClean="0">
                <a:solidFill>
                  <a:srgbClr val="FFFF00"/>
                </a:solidFill>
              </a:rPr>
              <a:t>θα περιστρέφονται σε έναν θάλαμο κενού ο οποίος ψύχεται κοντά στο απόλυτο μηδέν.</a:t>
            </a:r>
            <a:endParaRPr lang="el-GR" dirty="0">
              <a:solidFill>
                <a:srgbClr val="FFFF00"/>
              </a:solidFill>
            </a:endParaRPr>
          </a:p>
        </p:txBody>
      </p:sp>
      <p:pic>
        <p:nvPicPr>
          <p:cNvPr id="11266" name="Picture 2" descr="C:\Users\mitsos\Documents\ΣΕΜΦΕ\Εργασιες ΣΕΜΦΕ\Σεμιναριο Φυσικης- Βαρυτομαγνητικα φαινομενα (2008)\φωτογραφιες\gravity_probe_b.gif"/>
          <p:cNvPicPr>
            <a:picLocks noChangeAspect="1" noChangeArrowheads="1"/>
          </p:cNvPicPr>
          <p:nvPr/>
        </p:nvPicPr>
        <p:blipFill>
          <a:blip r:embed="rId3"/>
          <a:srcRect/>
          <a:stretch>
            <a:fillRect/>
          </a:stretch>
        </p:blipFill>
        <p:spPr bwMode="auto">
          <a:xfrm>
            <a:off x="1285852" y="642918"/>
            <a:ext cx="6286544" cy="2928958"/>
          </a:xfrm>
          <a:prstGeom prst="rect">
            <a:avLst/>
          </a:prstGeom>
          <a:noFill/>
        </p:spPr>
      </p:pic>
    </p:spTree>
  </p:cSld>
  <p:clrMapOvr>
    <a:masterClrMapping/>
  </p:clrMapOvr>
  <p:transition spd="slow">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5143504" y="4214818"/>
            <a:ext cx="3143272" cy="1785950"/>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1071538" y="1357298"/>
            <a:ext cx="3643338" cy="4046708"/>
          </a:xfrm>
          <a:prstGeom prst="rect">
            <a:avLst/>
          </a:prstGeom>
          <a:noFill/>
          <a:ln w="9525">
            <a:noFill/>
            <a:miter lim="800000"/>
            <a:headEnd/>
            <a:tailEnd/>
          </a:ln>
          <a:effectLst/>
        </p:spPr>
      </p:pic>
      <p:sp>
        <p:nvSpPr>
          <p:cNvPr id="6" name="Subtitle 5"/>
          <p:cNvSpPr>
            <a:spLocks noGrp="1"/>
          </p:cNvSpPr>
          <p:nvPr>
            <p:ph type="subTitle" idx="1"/>
          </p:nvPr>
        </p:nvSpPr>
        <p:spPr>
          <a:xfrm>
            <a:off x="285720" y="500042"/>
            <a:ext cx="8305800" cy="1000132"/>
          </a:xfrm>
        </p:spPr>
        <p:txBody>
          <a:bodyPr/>
          <a:lstStyle/>
          <a:p>
            <a:pPr algn="l"/>
            <a:r>
              <a:rPr lang="el-GR" sz="2400" dirty="0" smtClean="0">
                <a:solidFill>
                  <a:srgbClr val="FFFF00"/>
                </a:solidFill>
              </a:rPr>
              <a:t>Περιστρεφόμενη σφαίρα ύλης (Γη)- γυροσκόπιο στο εσωτερικό</a:t>
            </a:r>
            <a:endParaRPr lang="el-GR" sz="2400" dirty="0">
              <a:solidFill>
                <a:srgbClr val="FFFF00"/>
              </a:solidFill>
            </a:endParaRPr>
          </a:p>
        </p:txBody>
      </p:sp>
      <p:sp>
        <p:nvSpPr>
          <p:cNvPr id="7" name="Subtitle 5"/>
          <p:cNvSpPr txBox="1">
            <a:spLocks/>
          </p:cNvSpPr>
          <p:nvPr/>
        </p:nvSpPr>
        <p:spPr>
          <a:xfrm>
            <a:off x="4857752" y="1071546"/>
            <a:ext cx="4000560" cy="3071834"/>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l-GR" sz="2200" spc="100" dirty="0" smtClean="0">
                <a:solidFill>
                  <a:srgbClr val="002060"/>
                </a:solidFill>
              </a:rPr>
              <a:t>Λόγος συχνοτήτων:</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l-GR" sz="2200" spc="100" dirty="0" smtClean="0">
                <a:solidFill>
                  <a:srgbClr val="002060"/>
                </a:solidFill>
              </a:rPr>
              <a:t>Ό</a:t>
            </a:r>
            <a:r>
              <a:rPr kumimoji="0" lang="el-GR" sz="2200" b="0" i="0" u="none" strike="noStrike" kern="1200" cap="none" spc="100" normalizeH="0" baseline="0" noProof="0" dirty="0" smtClean="0">
                <a:ln>
                  <a:noFill/>
                </a:ln>
                <a:solidFill>
                  <a:srgbClr val="002060"/>
                </a:solidFill>
                <a:effectLst/>
                <a:uLnTx/>
                <a:uFillTx/>
                <a:latin typeface="+mn-lt"/>
                <a:ea typeface="+mn-ea"/>
                <a:cs typeface="+mn-cs"/>
              </a:rPr>
              <a:t>που</a:t>
            </a:r>
            <a:r>
              <a:rPr kumimoji="0" lang="el-GR" sz="2200" b="0" i="0" u="none" strike="noStrike" kern="1200" cap="none" spc="100" normalizeH="0" noProof="0" dirty="0" smtClean="0">
                <a:ln>
                  <a:noFill/>
                </a:ln>
                <a:solidFill>
                  <a:srgbClr val="002060"/>
                </a:solidFill>
                <a:effectLst/>
                <a:uLnTx/>
                <a:uFillTx/>
                <a:latin typeface="+mn-lt"/>
                <a:ea typeface="+mn-ea"/>
                <a:cs typeface="+mn-cs"/>
              </a:rPr>
              <a:t> ω = συχνότητα περιστροφής γυροσκόπιου</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l-GR" sz="2200" spc="100" baseline="0" dirty="0" smtClean="0">
                <a:solidFill>
                  <a:srgbClr val="002060"/>
                </a:solidFill>
              </a:rPr>
              <a:t>Ω</a:t>
            </a:r>
            <a:r>
              <a:rPr lang="el-GR" sz="2200" spc="100" dirty="0" smtClean="0">
                <a:solidFill>
                  <a:srgbClr val="002060"/>
                </a:solidFill>
              </a:rPr>
              <a:t> = συχνότητα περιστροφής σφαίρας</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l-GR" sz="2200" b="0" i="0" u="none" strike="noStrike" kern="1200" cap="none" spc="100" normalizeH="0" baseline="0" noProof="0" dirty="0" smtClean="0">
                <a:ln>
                  <a:noFill/>
                </a:ln>
                <a:solidFill>
                  <a:srgbClr val="002060"/>
                </a:solidFill>
                <a:effectLst/>
                <a:uLnTx/>
                <a:uFillTx/>
                <a:latin typeface="+mn-lt"/>
                <a:ea typeface="+mn-ea"/>
                <a:cs typeface="+mn-cs"/>
              </a:rPr>
              <a:t>M = μάζα σφαίρας</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l-GR" sz="2200" spc="100" dirty="0" smtClean="0">
                <a:solidFill>
                  <a:srgbClr val="002060"/>
                </a:solidFill>
              </a:rPr>
              <a:t>R = ακτίνα σφαίρας</a:t>
            </a:r>
            <a:endParaRPr kumimoji="0" lang="el-GR" sz="2200" b="0" i="0" u="none" strike="noStrike" kern="1200" cap="none" spc="100" normalizeH="0" baseline="0" noProof="0" dirty="0">
              <a:ln>
                <a:noFill/>
              </a:ln>
              <a:solidFill>
                <a:srgbClr val="002060"/>
              </a:solidFill>
              <a:effectLst/>
              <a:uLnTx/>
              <a:uFillTx/>
              <a:latin typeface="+mn-lt"/>
              <a:ea typeface="+mn-ea"/>
              <a:cs typeface="+mn-cs"/>
            </a:endParaRPr>
          </a:p>
        </p:txBody>
      </p:sp>
    </p:spTree>
  </p:cSld>
  <p:clrMapOvr>
    <a:masterClrMapping/>
  </p:clrMapOvr>
  <p:transition spd="slow">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5429256" y="4643446"/>
            <a:ext cx="2928958" cy="17859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214282" y="1571612"/>
            <a:ext cx="4643469" cy="4429156"/>
          </a:xfrm>
          <a:prstGeom prst="rect">
            <a:avLst/>
          </a:prstGeom>
          <a:noFill/>
          <a:ln w="9525">
            <a:noFill/>
            <a:miter lim="800000"/>
            <a:headEnd/>
            <a:tailEnd/>
          </a:ln>
          <a:effectLst/>
        </p:spPr>
      </p:pic>
      <p:sp>
        <p:nvSpPr>
          <p:cNvPr id="4" name="Subtitle 5"/>
          <p:cNvSpPr txBox="1">
            <a:spLocks/>
          </p:cNvSpPr>
          <p:nvPr/>
        </p:nvSpPr>
        <p:spPr>
          <a:xfrm>
            <a:off x="285720" y="500042"/>
            <a:ext cx="8305800" cy="857256"/>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l-GR" sz="2400" b="0" i="0" u="none" strike="noStrike" kern="1200" cap="none" spc="0" normalizeH="0" baseline="0" noProof="0" dirty="0" smtClean="0">
                <a:ln>
                  <a:noFill/>
                </a:ln>
                <a:solidFill>
                  <a:srgbClr val="FFFF00"/>
                </a:solidFill>
                <a:effectLst/>
                <a:uLnTx/>
                <a:uFillTx/>
                <a:latin typeface="+mn-lt"/>
                <a:ea typeface="+mn-ea"/>
                <a:cs typeface="+mn-cs"/>
              </a:rPr>
              <a:t>Περιστρεφόμενη σφαίρα ύλης (Γη)-γυροσκόπιο</a:t>
            </a:r>
            <a:r>
              <a:rPr kumimoji="0" lang="el-GR" sz="2400" b="0" i="0" u="none" strike="noStrike" kern="1200" cap="none" spc="0" normalizeH="0" noProof="0" dirty="0" smtClean="0">
                <a:ln>
                  <a:noFill/>
                </a:ln>
                <a:solidFill>
                  <a:srgbClr val="FFFF00"/>
                </a:solidFill>
                <a:effectLst/>
                <a:uLnTx/>
                <a:uFillTx/>
                <a:latin typeface="+mn-lt"/>
                <a:ea typeface="+mn-ea"/>
                <a:cs typeface="+mn-cs"/>
              </a:rPr>
              <a:t> στο εξωτερικό</a:t>
            </a:r>
            <a:endParaRPr kumimoji="0" lang="el-GR" sz="2400" b="0" i="0" u="none" strike="noStrike" kern="1200" cap="none" spc="0" normalizeH="0" baseline="0" noProof="0" dirty="0">
              <a:ln>
                <a:noFill/>
              </a:ln>
              <a:solidFill>
                <a:srgbClr val="FFFF00"/>
              </a:solidFill>
              <a:effectLst/>
              <a:uLnTx/>
              <a:uFillTx/>
              <a:latin typeface="+mn-lt"/>
              <a:ea typeface="+mn-ea"/>
              <a:cs typeface="+mn-cs"/>
            </a:endParaRPr>
          </a:p>
        </p:txBody>
      </p:sp>
      <p:sp>
        <p:nvSpPr>
          <p:cNvPr id="5" name="Subtitle 5"/>
          <p:cNvSpPr txBox="1">
            <a:spLocks/>
          </p:cNvSpPr>
          <p:nvPr/>
        </p:nvSpPr>
        <p:spPr>
          <a:xfrm>
            <a:off x="4857752" y="1071546"/>
            <a:ext cx="4000560" cy="3071834"/>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l-GR" sz="2200" spc="100" dirty="0" smtClean="0">
                <a:solidFill>
                  <a:srgbClr val="002060"/>
                </a:solidFill>
              </a:rPr>
              <a:t>Λόγος συχνοτήτων:</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l-GR" sz="2200" spc="100" dirty="0" smtClean="0">
                <a:solidFill>
                  <a:srgbClr val="002060"/>
                </a:solidFill>
              </a:rPr>
              <a:t>Ό</a:t>
            </a:r>
            <a:r>
              <a:rPr kumimoji="0" lang="el-GR" sz="2200" b="0" i="0" u="none" strike="noStrike" kern="1200" cap="none" spc="100" normalizeH="0" baseline="0" noProof="0" dirty="0" smtClean="0">
                <a:ln>
                  <a:noFill/>
                </a:ln>
                <a:solidFill>
                  <a:srgbClr val="002060"/>
                </a:solidFill>
                <a:effectLst/>
                <a:uLnTx/>
                <a:uFillTx/>
                <a:latin typeface="+mn-lt"/>
                <a:ea typeface="+mn-ea"/>
                <a:cs typeface="+mn-cs"/>
              </a:rPr>
              <a:t>που</a:t>
            </a:r>
            <a:r>
              <a:rPr kumimoji="0" lang="el-GR" sz="2200" b="0" i="0" u="none" strike="noStrike" kern="1200" cap="none" spc="100" normalizeH="0" noProof="0" dirty="0" smtClean="0">
                <a:ln>
                  <a:noFill/>
                </a:ln>
                <a:solidFill>
                  <a:srgbClr val="002060"/>
                </a:solidFill>
                <a:effectLst/>
                <a:uLnTx/>
                <a:uFillTx/>
                <a:latin typeface="+mn-lt"/>
                <a:ea typeface="+mn-ea"/>
                <a:cs typeface="+mn-cs"/>
              </a:rPr>
              <a:t> ω = συχνότητα περιστροφής γυροσκόπιου</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l-GR" sz="2200" spc="100" baseline="0" dirty="0" smtClean="0">
                <a:solidFill>
                  <a:srgbClr val="002060"/>
                </a:solidFill>
              </a:rPr>
              <a:t>Ω</a:t>
            </a:r>
            <a:r>
              <a:rPr lang="el-GR" sz="2200" spc="100" dirty="0" smtClean="0">
                <a:solidFill>
                  <a:srgbClr val="002060"/>
                </a:solidFill>
              </a:rPr>
              <a:t> = συχνότητα περιστροφής σφαίρας</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l-GR" sz="2200" b="0" i="0" u="none" strike="noStrike" kern="1200" cap="none" spc="100" normalizeH="0" baseline="0" noProof="0" dirty="0" smtClean="0">
                <a:ln>
                  <a:noFill/>
                </a:ln>
                <a:solidFill>
                  <a:srgbClr val="002060"/>
                </a:solidFill>
                <a:effectLst/>
                <a:uLnTx/>
                <a:uFillTx/>
                <a:latin typeface="+mn-lt"/>
                <a:ea typeface="+mn-ea"/>
                <a:cs typeface="+mn-cs"/>
              </a:rPr>
              <a:t>M = μάζα σφαίρας</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l-GR" sz="2200" spc="100" dirty="0" smtClean="0">
                <a:solidFill>
                  <a:srgbClr val="002060"/>
                </a:solidFill>
              </a:rPr>
              <a:t>R = ακτίνα σφαίρας</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l-GR" sz="2200" spc="100" dirty="0" smtClean="0">
                <a:solidFill>
                  <a:srgbClr val="002060"/>
                </a:solidFill>
              </a:rPr>
              <a:t>r = α</a:t>
            </a:r>
            <a:r>
              <a:rPr kumimoji="0" lang="el-GR" sz="2200" b="0" i="0" u="none" strike="noStrike" kern="1200" cap="none" spc="100" normalizeH="0" baseline="0" noProof="0" dirty="0" smtClean="0">
                <a:ln>
                  <a:noFill/>
                </a:ln>
                <a:solidFill>
                  <a:srgbClr val="002060"/>
                </a:solidFill>
                <a:effectLst/>
                <a:uLnTx/>
                <a:uFillTx/>
                <a:latin typeface="+mn-lt"/>
                <a:ea typeface="+mn-ea"/>
                <a:cs typeface="+mn-cs"/>
              </a:rPr>
              <a:t>πόσταση σφαίρας</a:t>
            </a:r>
            <a:r>
              <a:rPr kumimoji="0" lang="el-GR" sz="2200" b="0" i="0" u="none" strike="noStrike" kern="1200" cap="none" spc="100" normalizeH="0" noProof="0" dirty="0" smtClean="0">
                <a:ln>
                  <a:noFill/>
                </a:ln>
                <a:solidFill>
                  <a:srgbClr val="002060"/>
                </a:solidFill>
                <a:effectLst/>
                <a:uLnTx/>
                <a:uFillTx/>
                <a:latin typeface="+mn-lt"/>
                <a:ea typeface="+mn-ea"/>
                <a:cs typeface="+mn-cs"/>
              </a:rPr>
              <a:t> - γυροσκόπιου</a:t>
            </a:r>
            <a:endParaRPr kumimoji="0" lang="el-GR" sz="2200" b="0" i="0" u="none" strike="noStrike" kern="1200" cap="none" spc="100" normalizeH="0" baseline="0" noProof="0" dirty="0">
              <a:ln>
                <a:noFill/>
              </a:ln>
              <a:solidFill>
                <a:srgbClr val="002060"/>
              </a:solidFill>
              <a:effectLst/>
              <a:uLnTx/>
              <a:uFillTx/>
              <a:latin typeface="+mn-lt"/>
              <a:ea typeface="+mn-ea"/>
              <a:cs typeface="+mn-cs"/>
            </a:endParaRPr>
          </a:p>
        </p:txBody>
      </p:sp>
    </p:spTree>
  </p:cSld>
  <p:clrMapOvr>
    <a:masterClrMapping/>
  </p:clrMapOvr>
  <p:transition spd="slow">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286124"/>
            <a:ext cx="2714644" cy="585806"/>
          </a:xfrm>
        </p:spPr>
        <p:txBody>
          <a:bodyPr>
            <a:normAutofit fontScale="90000"/>
          </a:bodyPr>
          <a:lstStyle/>
          <a:p>
            <a:r>
              <a:rPr lang="el-GR" sz="2800" dirty="0" smtClean="0">
                <a:solidFill>
                  <a:schemeClr val="accent2">
                    <a:lumMod val="75000"/>
                  </a:schemeClr>
                </a:solidFill>
              </a:rPr>
              <a:t>Βαρύτητα  Newton</a:t>
            </a:r>
            <a:endParaRPr lang="el-GR" sz="2800" dirty="0">
              <a:solidFill>
                <a:schemeClr val="accent2">
                  <a:lumMod val="75000"/>
                </a:schemeClr>
              </a:solidFill>
            </a:endParaRPr>
          </a:p>
        </p:txBody>
      </p:sp>
      <p:pic>
        <p:nvPicPr>
          <p:cNvPr id="1027" name="Picture 3"/>
          <p:cNvPicPr>
            <a:picLocks noChangeAspect="1" noChangeArrowheads="1"/>
          </p:cNvPicPr>
          <p:nvPr/>
        </p:nvPicPr>
        <p:blipFill>
          <a:blip r:embed="rId3"/>
          <a:srcRect/>
          <a:stretch>
            <a:fillRect/>
          </a:stretch>
        </p:blipFill>
        <p:spPr bwMode="auto">
          <a:xfrm>
            <a:off x="714348" y="214290"/>
            <a:ext cx="7358114" cy="3071834"/>
          </a:xfrm>
          <a:prstGeom prst="rect">
            <a:avLst/>
          </a:prstGeom>
          <a:noFill/>
          <a:ln w="9525">
            <a:noFill/>
            <a:miter lim="800000"/>
            <a:headEnd/>
            <a:tailEnd/>
          </a:ln>
          <a:effectLst/>
        </p:spPr>
      </p:pic>
      <p:sp>
        <p:nvSpPr>
          <p:cNvPr id="7" name="Title 1"/>
          <p:cNvSpPr txBox="1">
            <a:spLocks/>
          </p:cNvSpPr>
          <p:nvPr/>
        </p:nvSpPr>
        <p:spPr>
          <a:xfrm>
            <a:off x="5357818" y="3286124"/>
            <a:ext cx="2714644" cy="585806"/>
          </a:xfrm>
          <a:prstGeom prst="rect">
            <a:avLst/>
          </a:prstGeom>
          <a:ln w="6350" cap="rnd">
            <a:noFill/>
          </a:ln>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500" b="0" i="0" u="none" strike="noStrike" kern="1200" cap="none" spc="-100" normalizeH="0" baseline="0" noProof="0" dirty="0" smtClean="0">
                <a:ln w="3200">
                  <a:solidFill>
                    <a:schemeClr val="bg2">
                      <a:shade val="75000"/>
                      <a:alpha val="25000"/>
                    </a:schemeClr>
                  </a:solidFill>
                  <a:prstDash val="solid"/>
                  <a:round/>
                </a:ln>
                <a:solidFill>
                  <a:schemeClr val="accent2">
                    <a:lumMod val="75000"/>
                  </a:schemeClr>
                </a:solidFill>
                <a:effectLst>
                  <a:innerShdw blurRad="50800" dist="25400" dir="13500000">
                    <a:prstClr val="black">
                      <a:alpha val="70000"/>
                    </a:prstClr>
                  </a:innerShdw>
                </a:effectLst>
                <a:uLnTx/>
                <a:uFillTx/>
                <a:latin typeface="+mj-lt"/>
                <a:ea typeface="+mj-ea"/>
                <a:cs typeface="+mj-cs"/>
              </a:rPr>
              <a:t>Γενική</a:t>
            </a:r>
            <a:r>
              <a:rPr kumimoji="0" lang="el-GR" sz="2500" b="0" i="0" u="none" strike="noStrike" kern="1200" cap="none" spc="-100" normalizeH="0" noProof="0" dirty="0" smtClean="0">
                <a:ln w="3200">
                  <a:solidFill>
                    <a:schemeClr val="bg2">
                      <a:shade val="75000"/>
                      <a:alpha val="25000"/>
                    </a:schemeClr>
                  </a:solidFill>
                  <a:prstDash val="solid"/>
                  <a:round/>
                </a:ln>
                <a:solidFill>
                  <a:schemeClr val="accent2">
                    <a:lumMod val="75000"/>
                  </a:schemeClr>
                </a:solidFill>
                <a:effectLst>
                  <a:innerShdw blurRad="50800" dist="25400" dir="13500000">
                    <a:prstClr val="black">
                      <a:alpha val="70000"/>
                    </a:prstClr>
                  </a:innerShdw>
                </a:effectLst>
                <a:uLnTx/>
                <a:uFillTx/>
                <a:latin typeface="+mj-lt"/>
                <a:ea typeface="+mj-ea"/>
                <a:cs typeface="+mj-cs"/>
              </a:rPr>
              <a:t> Σχετικότητα</a:t>
            </a:r>
            <a:endParaRPr kumimoji="0" lang="el-GR" sz="2500" b="0" i="0" u="none" strike="noStrike" kern="1200" cap="none" spc="-100" normalizeH="0" baseline="0" noProof="0" dirty="0">
              <a:ln w="3200">
                <a:solidFill>
                  <a:schemeClr val="bg2">
                    <a:shade val="75000"/>
                    <a:alpha val="25000"/>
                  </a:schemeClr>
                </a:solidFill>
                <a:prstDash val="solid"/>
                <a:round/>
              </a:ln>
              <a:solidFill>
                <a:schemeClr val="accent2">
                  <a:lumMod val="75000"/>
                </a:schemeClr>
              </a:solidFill>
              <a:effectLst>
                <a:innerShdw blurRad="50800" dist="25400" dir="13500000">
                  <a:prstClr val="black">
                    <a:alpha val="70000"/>
                  </a:prstClr>
                </a:innerShdw>
              </a:effectLst>
              <a:uLnTx/>
              <a:uFillTx/>
              <a:latin typeface="+mj-lt"/>
              <a:ea typeface="+mj-ea"/>
              <a:cs typeface="+mj-cs"/>
            </a:endParaRPr>
          </a:p>
        </p:txBody>
      </p:sp>
      <p:pic>
        <p:nvPicPr>
          <p:cNvPr id="1028" name="Picture 4"/>
          <p:cNvPicPr>
            <a:picLocks noChangeAspect="1" noChangeArrowheads="1"/>
          </p:cNvPicPr>
          <p:nvPr/>
        </p:nvPicPr>
        <p:blipFill>
          <a:blip r:embed="rId4"/>
          <a:srcRect/>
          <a:stretch>
            <a:fillRect/>
          </a:stretch>
        </p:blipFill>
        <p:spPr bwMode="auto">
          <a:xfrm>
            <a:off x="571472" y="3857628"/>
            <a:ext cx="2000264" cy="2286016"/>
          </a:xfrm>
          <a:prstGeom prst="rect">
            <a:avLst/>
          </a:prstGeom>
          <a:noFill/>
          <a:ln w="9525">
            <a:noFill/>
            <a:miter lim="800000"/>
            <a:headEnd/>
            <a:tailEnd/>
          </a:ln>
          <a:effectLst/>
        </p:spPr>
      </p:pic>
      <p:sp>
        <p:nvSpPr>
          <p:cNvPr id="22" name="Right Arrow 21"/>
          <p:cNvSpPr/>
          <p:nvPr/>
        </p:nvSpPr>
        <p:spPr>
          <a:xfrm>
            <a:off x="2643174" y="4572008"/>
            <a:ext cx="2214578" cy="10715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9" name="Picture 5"/>
          <p:cNvPicPr>
            <a:picLocks noChangeAspect="1" noChangeArrowheads="1"/>
          </p:cNvPicPr>
          <p:nvPr/>
        </p:nvPicPr>
        <p:blipFill>
          <a:blip r:embed="rId5"/>
          <a:srcRect/>
          <a:stretch>
            <a:fillRect/>
          </a:stretch>
        </p:blipFill>
        <p:spPr bwMode="auto">
          <a:xfrm>
            <a:off x="6000760" y="4143380"/>
            <a:ext cx="2357454" cy="1219203"/>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5929322" y="5572140"/>
            <a:ext cx="2643206" cy="809628"/>
          </a:xfrm>
          <a:prstGeom prst="rect">
            <a:avLst/>
          </a:prstGeom>
          <a:noFill/>
          <a:ln w="9525">
            <a:noFill/>
            <a:miter lim="800000"/>
            <a:headEnd/>
            <a:tailEnd/>
          </a:ln>
          <a:effectLst/>
        </p:spPr>
      </p:pic>
      <p:sp>
        <p:nvSpPr>
          <p:cNvPr id="25" name="Left Brace 24"/>
          <p:cNvSpPr/>
          <p:nvPr/>
        </p:nvSpPr>
        <p:spPr>
          <a:xfrm>
            <a:off x="4857752" y="4000504"/>
            <a:ext cx="1143008" cy="2428892"/>
          </a:xfrm>
          <a:prstGeom prst="leftBrace">
            <a:avLst>
              <a:gd name="adj1" fmla="val 47752"/>
              <a:gd name="adj2" fmla="val 44943"/>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spTree>
  </p:cSld>
  <p:clrMapOvr>
    <a:masterClrMapping/>
  </p:clrMapOvr>
  <p:transition spd="slow">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tsos\Documents\ΣΕΜΦΕ\Εργασιες ΣΕΜΦΕ\Σεμιναριο Φυσικης- Βαρυτομαγνητικα φαινομενα (2008)\φωτογραφιες\aps_startracker.jpg"/>
          <p:cNvPicPr>
            <a:picLocks noChangeAspect="1" noChangeArrowheads="1"/>
          </p:cNvPicPr>
          <p:nvPr/>
        </p:nvPicPr>
        <p:blipFill>
          <a:blip r:embed="rId3"/>
          <a:srcRect/>
          <a:stretch>
            <a:fillRect/>
          </a:stretch>
        </p:blipFill>
        <p:spPr bwMode="auto">
          <a:xfrm>
            <a:off x="3214678" y="142852"/>
            <a:ext cx="5678150" cy="6429420"/>
          </a:xfrm>
          <a:prstGeom prst="rect">
            <a:avLst/>
          </a:prstGeom>
          <a:noFill/>
        </p:spPr>
      </p:pic>
      <p:sp>
        <p:nvSpPr>
          <p:cNvPr id="4" name="Rectangle 3"/>
          <p:cNvSpPr/>
          <p:nvPr/>
        </p:nvSpPr>
        <p:spPr>
          <a:xfrm>
            <a:off x="285720" y="1785926"/>
            <a:ext cx="2928958" cy="3416320"/>
          </a:xfrm>
          <a:prstGeom prst="rect">
            <a:avLst/>
          </a:prstGeom>
        </p:spPr>
        <p:txBody>
          <a:bodyPr wrap="square">
            <a:spAutoFit/>
          </a:bodyPr>
          <a:lstStyle/>
          <a:p>
            <a:r>
              <a:rPr lang="el-GR" dirty="0" smtClean="0">
                <a:solidFill>
                  <a:schemeClr val="bg1">
                    <a:lumMod val="95000"/>
                    <a:lumOff val="5000"/>
                  </a:schemeClr>
                </a:solidFill>
              </a:rPr>
              <a:t>Επιλέχτηκε το άστρο IM Pegasi, το οποίο μπορεί να εκπέμπει όχι μόνο φως, που μπορεί να παρατηρηθεί με το τηλεσκόπιο του διαστημικού σκάφους GP-B, αλλά και μικροκύματα ραδιοθορύβων που να μπορούν να καταγραφούν από τις μεγάλες αστρονομικές ραδιοκεραίες επικοινωνίας στο έδαφος.</a:t>
            </a:r>
            <a:endParaRPr lang="el-GR" dirty="0">
              <a:solidFill>
                <a:schemeClr val="bg1">
                  <a:lumMod val="95000"/>
                  <a:lumOff val="5000"/>
                </a:schemeClr>
              </a:solidFill>
            </a:endParaRPr>
          </a:p>
        </p:txBody>
      </p:sp>
      <p:sp>
        <p:nvSpPr>
          <p:cNvPr id="5" name="Rectangle 4"/>
          <p:cNvSpPr/>
          <p:nvPr/>
        </p:nvSpPr>
        <p:spPr>
          <a:xfrm>
            <a:off x="4286248" y="214290"/>
            <a:ext cx="3857652" cy="923330"/>
          </a:xfrm>
          <a:prstGeom prst="rect">
            <a:avLst/>
          </a:prstGeom>
        </p:spPr>
        <p:txBody>
          <a:bodyPr wrap="square">
            <a:spAutoFit/>
          </a:bodyPr>
          <a:lstStyle/>
          <a:p>
            <a:r>
              <a:rPr lang="el-GR" dirty="0" smtClean="0">
                <a:solidFill>
                  <a:schemeClr val="tx2">
                    <a:lumMod val="50000"/>
                  </a:schemeClr>
                </a:solidFill>
              </a:rPr>
              <a:t>Κάθε έτος ένα αστέρι κινείται στον ουρανό 35 milliarcseconds της μοίρας .</a:t>
            </a:r>
            <a:endParaRPr lang="el-GR" dirty="0">
              <a:solidFill>
                <a:schemeClr val="tx2">
                  <a:lumMod val="50000"/>
                </a:schemeClr>
              </a:solidFill>
            </a:endParaRPr>
          </a:p>
        </p:txBody>
      </p:sp>
      <p:sp>
        <p:nvSpPr>
          <p:cNvPr id="7" name="Rectangle 6"/>
          <p:cNvSpPr/>
          <p:nvPr/>
        </p:nvSpPr>
        <p:spPr>
          <a:xfrm>
            <a:off x="500034" y="642918"/>
            <a:ext cx="2286016" cy="646331"/>
          </a:xfrm>
          <a:prstGeom prst="rect">
            <a:avLst/>
          </a:prstGeom>
        </p:spPr>
        <p:txBody>
          <a:bodyPr wrap="square">
            <a:spAutoFit/>
          </a:bodyPr>
          <a:lstStyle/>
          <a:p>
            <a:r>
              <a:rPr lang="el-GR" sz="3600" b="1" u="sng" dirty="0" smtClean="0">
                <a:solidFill>
                  <a:schemeClr val="bg2">
                    <a:lumMod val="75000"/>
                  </a:schemeClr>
                </a:solidFill>
              </a:rPr>
              <a:t>IM Pegasi</a:t>
            </a:r>
            <a:endParaRPr lang="el-GR" sz="3600" b="1" u="sng" dirty="0">
              <a:solidFill>
                <a:schemeClr val="bg2">
                  <a:lumMod val="75000"/>
                </a:schemeClr>
              </a:solidFill>
            </a:endParaRPr>
          </a:p>
        </p:txBody>
      </p:sp>
    </p:spTree>
  </p:cSld>
  <p:clrMapOvr>
    <a:masterClrMapping/>
  </p:clrMapOvr>
  <p:transition spd="slow">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itsos\Documents\ΣΕΜΦΕ\Εργασιες ΣΕΜΦΕ\Σεμιναριο Φυσικης- Βαρυτομαγνητικα φαινομενα (2008)\φωτογραφιες\gp-b.jpg"/>
          <p:cNvPicPr>
            <a:picLocks noChangeAspect="1" noChangeArrowheads="1"/>
          </p:cNvPicPr>
          <p:nvPr/>
        </p:nvPicPr>
        <p:blipFill>
          <a:blip r:embed="rId3"/>
          <a:srcRect/>
          <a:stretch>
            <a:fillRect/>
          </a:stretch>
        </p:blipFill>
        <p:spPr bwMode="auto">
          <a:xfrm>
            <a:off x="785786" y="142852"/>
            <a:ext cx="7358114" cy="4286280"/>
          </a:xfrm>
          <a:prstGeom prst="rect">
            <a:avLst/>
          </a:prstGeom>
          <a:noFill/>
        </p:spPr>
      </p:pic>
      <p:sp>
        <p:nvSpPr>
          <p:cNvPr id="2" name="Title 1"/>
          <p:cNvSpPr>
            <a:spLocks noGrp="1"/>
          </p:cNvSpPr>
          <p:nvPr>
            <p:ph type="title"/>
          </p:nvPr>
        </p:nvSpPr>
        <p:spPr>
          <a:xfrm>
            <a:off x="2428860" y="142852"/>
            <a:ext cx="4000528" cy="800120"/>
          </a:xfrm>
        </p:spPr>
        <p:txBody>
          <a:bodyPr>
            <a:normAutofit/>
          </a:bodyPr>
          <a:lstStyle/>
          <a:p>
            <a:r>
              <a:rPr lang="el-GR" dirty="0" smtClean="0"/>
              <a:t>Gravity Probe A</a:t>
            </a:r>
            <a:endParaRPr lang="el-GR" dirty="0"/>
          </a:p>
        </p:txBody>
      </p:sp>
      <p:sp>
        <p:nvSpPr>
          <p:cNvPr id="3" name="Rectangle 2"/>
          <p:cNvSpPr/>
          <p:nvPr/>
        </p:nvSpPr>
        <p:spPr>
          <a:xfrm>
            <a:off x="1000100" y="4429132"/>
            <a:ext cx="6429420" cy="1754326"/>
          </a:xfrm>
          <a:prstGeom prst="rect">
            <a:avLst/>
          </a:prstGeom>
        </p:spPr>
        <p:txBody>
          <a:bodyPr wrap="square">
            <a:spAutoFit/>
          </a:bodyPr>
          <a:lstStyle/>
          <a:p>
            <a:r>
              <a:rPr lang="el-GR" dirty="0" smtClean="0">
                <a:solidFill>
                  <a:schemeClr val="bg1">
                    <a:lumMod val="85000"/>
                    <a:lumOff val="15000"/>
                  </a:schemeClr>
                </a:solidFill>
              </a:rPr>
              <a:t>Στις 18 Ιουνίου 1976 είχε πετάξει ένα διαστημικό σκάφος, το </a:t>
            </a:r>
            <a:r>
              <a:rPr lang="el-GR" u="sng" dirty="0" smtClean="0">
                <a:solidFill>
                  <a:schemeClr val="bg1">
                    <a:lumMod val="85000"/>
                    <a:lumOff val="15000"/>
                  </a:schemeClr>
                </a:solidFill>
                <a:hlinkClick r:id="rId4"/>
              </a:rPr>
              <a:t>Gravity Probe A</a:t>
            </a:r>
            <a:r>
              <a:rPr lang="el-GR" dirty="0" smtClean="0">
                <a:solidFill>
                  <a:schemeClr val="bg1">
                    <a:lumMod val="85000"/>
                    <a:lumOff val="15000"/>
                  </a:schemeClr>
                </a:solidFill>
              </a:rPr>
              <a:t>, που είχε εξετάσει για πρώτη φορά τη δομή του χωρόχρονου. Είναι γνωστό σε πολλούς επιστήμονες, σαν το "Πείραμα του Ρολογιού" ή το "Πείραμα της Ερυθρής Μετατόπισης (Red Shift)". Στο πείραμα GP-A έγιναν πειράματα για να δοκιμάσουν την ισχύ της Αρχής Ισοδυναμίας του Einstein.</a:t>
            </a:r>
            <a:endParaRPr lang="el-GR" dirty="0">
              <a:solidFill>
                <a:schemeClr val="bg1">
                  <a:lumMod val="85000"/>
                  <a:lumOff val="15000"/>
                </a:schemeClr>
              </a:solidFill>
            </a:endParaRPr>
          </a:p>
        </p:txBody>
      </p:sp>
    </p:spTree>
  </p:cSld>
  <p:clrMapOvr>
    <a:masterClrMapping/>
  </p:clrMapOvr>
  <p:transition spd="slow">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itsos\Documents\ΣΕΜΦΕ\Εργασιες ΣΕΜΦΕ\Σεμιναριο Φυσικης- Βαρυτομαγνητικα φαινομενα (2008)\φωτογραφιες\grace.jpg"/>
          <p:cNvPicPr>
            <a:picLocks noChangeAspect="1" noChangeArrowheads="1"/>
          </p:cNvPicPr>
          <p:nvPr/>
        </p:nvPicPr>
        <p:blipFill>
          <a:blip r:embed="rId3"/>
          <a:srcRect/>
          <a:stretch>
            <a:fillRect/>
          </a:stretch>
        </p:blipFill>
        <p:spPr bwMode="auto">
          <a:xfrm>
            <a:off x="214282" y="285728"/>
            <a:ext cx="8572560" cy="6429420"/>
          </a:xfrm>
          <a:prstGeom prst="rect">
            <a:avLst/>
          </a:prstGeom>
          <a:noFill/>
        </p:spPr>
      </p:pic>
      <p:sp>
        <p:nvSpPr>
          <p:cNvPr id="3" name="Rectangle 2"/>
          <p:cNvSpPr/>
          <p:nvPr/>
        </p:nvSpPr>
        <p:spPr>
          <a:xfrm>
            <a:off x="357158" y="428604"/>
            <a:ext cx="4857784" cy="2123658"/>
          </a:xfrm>
          <a:prstGeom prst="rect">
            <a:avLst/>
          </a:prstGeom>
        </p:spPr>
        <p:txBody>
          <a:bodyPr wrap="square">
            <a:spAutoFit/>
          </a:bodyPr>
          <a:lstStyle/>
          <a:p>
            <a:r>
              <a:rPr lang="el-GR" dirty="0" smtClean="0"/>
              <a:t>Ο Ignazio Ciufolini στο Πανεπιστήμιο Lecce και ο Erricos Pavlis στο Πανεπιστήμιο του Μέρυλαντ στη Βαλτιμόρη παρακολουθούσαν την πορεία των δύο δορυφόρων της NASA, </a:t>
            </a:r>
            <a:r>
              <a:rPr lang="el-GR" sz="2400" b="1" dirty="0" smtClean="0">
                <a:solidFill>
                  <a:schemeClr val="tx2">
                    <a:lumMod val="75000"/>
                  </a:schemeClr>
                </a:solidFill>
              </a:rPr>
              <a:t>LAGEOS</a:t>
            </a:r>
            <a:r>
              <a:rPr lang="el-GR" sz="2400" b="1" dirty="0" smtClean="0">
                <a:solidFill>
                  <a:srgbClr val="C00000"/>
                </a:solidFill>
              </a:rPr>
              <a:t> </a:t>
            </a:r>
            <a:r>
              <a:rPr lang="el-GR" dirty="0" smtClean="0"/>
              <a:t>και </a:t>
            </a:r>
            <a:r>
              <a:rPr lang="el-GR" sz="2400" b="1" dirty="0" smtClean="0">
                <a:solidFill>
                  <a:schemeClr val="tx2">
                    <a:lumMod val="75000"/>
                  </a:schemeClr>
                </a:solidFill>
              </a:rPr>
              <a:t>LAGEOS 2</a:t>
            </a:r>
            <a:r>
              <a:rPr lang="el-GR" dirty="0" smtClean="0"/>
              <a:t>, πάνω από 11 χρόνια, με λέιζερ που μετρούν αποστάσεις με ακρίβεια μερικών χιλιοστών.</a:t>
            </a:r>
            <a:endParaRPr lang="el-GR" dirty="0"/>
          </a:p>
        </p:txBody>
      </p:sp>
      <p:sp>
        <p:nvSpPr>
          <p:cNvPr id="5" name="Rectangle 4"/>
          <p:cNvSpPr/>
          <p:nvPr/>
        </p:nvSpPr>
        <p:spPr>
          <a:xfrm>
            <a:off x="4143372" y="5715016"/>
            <a:ext cx="4429156" cy="923330"/>
          </a:xfrm>
          <a:prstGeom prst="rect">
            <a:avLst/>
          </a:prstGeom>
        </p:spPr>
        <p:txBody>
          <a:bodyPr wrap="square">
            <a:spAutoFit/>
          </a:bodyPr>
          <a:lstStyle/>
          <a:p>
            <a:r>
              <a:rPr lang="el-GR" dirty="0" smtClean="0">
                <a:solidFill>
                  <a:srgbClr val="C00000"/>
                </a:solidFill>
              </a:rPr>
              <a:t>Oι δορυφόροι απέκκλιναν από τις τροχιές τους </a:t>
            </a:r>
            <a:r>
              <a:rPr lang="el-GR" u="sng" dirty="0" smtClean="0">
                <a:solidFill>
                  <a:srgbClr val="C00000"/>
                </a:solidFill>
              </a:rPr>
              <a:t>κατά δύο μέτρα το χρόνο</a:t>
            </a:r>
            <a:r>
              <a:rPr lang="el-GR" dirty="0" smtClean="0">
                <a:solidFill>
                  <a:srgbClr val="C00000"/>
                </a:solidFill>
              </a:rPr>
              <a:t>, ως συνέπεια του φαινομένου Λενς-Θίρινγκ.</a:t>
            </a:r>
            <a:endParaRPr lang="el-GR" dirty="0">
              <a:solidFill>
                <a:srgbClr val="C00000"/>
              </a:solidFill>
            </a:endParaRPr>
          </a:p>
        </p:txBody>
      </p:sp>
    </p:spTree>
  </p:cSld>
  <p:clrMapOvr>
    <a:masterClrMapping/>
  </p:clrMapOvr>
  <p:transition spd="slow">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Callout 7"/>
          <p:cNvSpPr/>
          <p:nvPr/>
        </p:nvSpPr>
        <p:spPr>
          <a:xfrm>
            <a:off x="6500826" y="571480"/>
            <a:ext cx="2071702" cy="2500330"/>
          </a:xfrm>
          <a:prstGeom prst="downArrowCallout">
            <a:avLst>
              <a:gd name="adj1" fmla="val 21047"/>
              <a:gd name="adj2" fmla="val 29612"/>
              <a:gd name="adj3" fmla="val 32906"/>
              <a:gd name="adj4" fmla="val 29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Down Arrow Callout 5"/>
          <p:cNvSpPr/>
          <p:nvPr/>
        </p:nvSpPr>
        <p:spPr>
          <a:xfrm>
            <a:off x="4143372" y="571480"/>
            <a:ext cx="1714512" cy="2428892"/>
          </a:xfrm>
          <a:prstGeom prst="downArrowCallout">
            <a:avLst>
              <a:gd name="adj1" fmla="val 25000"/>
              <a:gd name="adj2" fmla="val 36144"/>
              <a:gd name="adj3" fmla="val 37736"/>
              <a:gd name="adj4" fmla="val 28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357158" y="285728"/>
            <a:ext cx="8286808" cy="1000132"/>
          </a:xfrm>
        </p:spPr>
        <p:txBody>
          <a:bodyPr>
            <a:normAutofit fontScale="90000"/>
          </a:bodyPr>
          <a:lstStyle/>
          <a:p>
            <a:r>
              <a:rPr lang="el-GR" dirty="0" smtClean="0"/>
              <a:t>Τροχιά δορυφόρων </a:t>
            </a:r>
            <a:r>
              <a:rPr lang="el-GR" sz="4800" dirty="0" smtClean="0">
                <a:solidFill>
                  <a:schemeClr val="bg2">
                    <a:lumMod val="75000"/>
                  </a:schemeClr>
                </a:solidFill>
              </a:rPr>
              <a:t>Lageos</a:t>
            </a:r>
            <a:r>
              <a:rPr lang="el-GR" dirty="0" smtClean="0"/>
              <a:t> και </a:t>
            </a:r>
            <a:r>
              <a:rPr lang="el-GR" sz="4800" dirty="0" smtClean="0">
                <a:solidFill>
                  <a:schemeClr val="bg2">
                    <a:lumMod val="75000"/>
                  </a:schemeClr>
                </a:solidFill>
              </a:rPr>
              <a:t>Lageos 2</a:t>
            </a:r>
            <a:endParaRPr lang="el-GR" dirty="0">
              <a:solidFill>
                <a:schemeClr val="bg2">
                  <a:lumMod val="75000"/>
                </a:schemeClr>
              </a:solidFill>
            </a:endParaRPr>
          </a:p>
        </p:txBody>
      </p:sp>
      <p:pic>
        <p:nvPicPr>
          <p:cNvPr id="8195" name="Picture 3"/>
          <p:cNvPicPr>
            <a:picLocks noChangeAspect="1" noChangeArrowheads="1"/>
          </p:cNvPicPr>
          <p:nvPr/>
        </p:nvPicPr>
        <p:blipFill>
          <a:blip r:embed="rId3"/>
          <a:srcRect/>
          <a:stretch>
            <a:fillRect/>
          </a:stretch>
        </p:blipFill>
        <p:spPr bwMode="auto">
          <a:xfrm>
            <a:off x="285720" y="1571612"/>
            <a:ext cx="4000528" cy="4714908"/>
          </a:xfrm>
          <a:prstGeom prst="rect">
            <a:avLst/>
          </a:prstGeom>
          <a:noFill/>
          <a:ln w="9525">
            <a:noFill/>
            <a:miter lim="800000"/>
            <a:headEnd/>
            <a:tailEnd/>
          </a:ln>
          <a:effectLst/>
        </p:spPr>
      </p:pic>
      <p:sp>
        <p:nvSpPr>
          <p:cNvPr id="5" name="Title 1"/>
          <p:cNvSpPr txBox="1">
            <a:spLocks/>
          </p:cNvSpPr>
          <p:nvPr/>
        </p:nvSpPr>
        <p:spPr>
          <a:xfrm>
            <a:off x="214282" y="2643182"/>
            <a:ext cx="3757610" cy="942996"/>
          </a:xfrm>
          <a:prstGeom prst="rect">
            <a:avLst/>
          </a:prstGeom>
          <a:ln w="6350" cap="rnd">
            <a:noFill/>
          </a:ln>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9" name="Rectangle 8"/>
          <p:cNvSpPr/>
          <p:nvPr/>
        </p:nvSpPr>
        <p:spPr>
          <a:xfrm>
            <a:off x="4214810" y="3071810"/>
            <a:ext cx="1857388" cy="830997"/>
          </a:xfrm>
          <a:prstGeom prst="rect">
            <a:avLst/>
          </a:prstGeom>
        </p:spPr>
        <p:txBody>
          <a:bodyPr wrap="square">
            <a:spAutoFit/>
          </a:bodyPr>
          <a:lstStyle/>
          <a:p>
            <a:r>
              <a:rPr lang="el-GR" sz="2400" dirty="0" smtClean="0">
                <a:solidFill>
                  <a:schemeClr val="bg2">
                    <a:lumMod val="75000"/>
                  </a:schemeClr>
                </a:solidFill>
              </a:rPr>
              <a:t>Εκτοξεύτηκε το 1976</a:t>
            </a:r>
            <a:endParaRPr lang="el-GR" sz="2400" dirty="0">
              <a:solidFill>
                <a:schemeClr val="bg2">
                  <a:lumMod val="75000"/>
                </a:schemeClr>
              </a:solidFill>
            </a:endParaRPr>
          </a:p>
        </p:txBody>
      </p:sp>
      <p:sp>
        <p:nvSpPr>
          <p:cNvPr id="11" name="Rectangle 10"/>
          <p:cNvSpPr/>
          <p:nvPr/>
        </p:nvSpPr>
        <p:spPr>
          <a:xfrm>
            <a:off x="6572264" y="3071810"/>
            <a:ext cx="1857388" cy="830997"/>
          </a:xfrm>
          <a:prstGeom prst="rect">
            <a:avLst/>
          </a:prstGeom>
        </p:spPr>
        <p:txBody>
          <a:bodyPr wrap="square">
            <a:spAutoFit/>
          </a:bodyPr>
          <a:lstStyle/>
          <a:p>
            <a:r>
              <a:rPr lang="el-GR" sz="2400" dirty="0" smtClean="0">
                <a:solidFill>
                  <a:schemeClr val="bg2">
                    <a:lumMod val="75000"/>
                  </a:schemeClr>
                </a:solidFill>
              </a:rPr>
              <a:t>Εκτοξεύτηκε το 1992</a:t>
            </a:r>
            <a:endParaRPr lang="el-GR" sz="2400" dirty="0">
              <a:solidFill>
                <a:schemeClr val="bg2">
                  <a:lumMod val="75000"/>
                </a:schemeClr>
              </a:solidFill>
            </a:endParaRPr>
          </a:p>
        </p:txBody>
      </p:sp>
    </p:spTree>
  </p:cSld>
  <p:clrMapOvr>
    <a:masterClrMapping/>
  </p:clrMapOvr>
  <p:transition spd="slow">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22" y="357166"/>
            <a:ext cx="3714776" cy="790572"/>
          </a:xfrm>
        </p:spPr>
        <p:txBody>
          <a:bodyPr/>
          <a:lstStyle/>
          <a:p>
            <a:r>
              <a:rPr lang="el-GR" dirty="0" smtClean="0">
                <a:solidFill>
                  <a:schemeClr val="tx2">
                    <a:lumMod val="10000"/>
                  </a:schemeClr>
                </a:solidFill>
              </a:rPr>
              <a:t>Gravity Probe B</a:t>
            </a:r>
            <a:endParaRPr lang="el-GR" dirty="0">
              <a:solidFill>
                <a:schemeClr val="tx2">
                  <a:lumMod val="10000"/>
                </a:schemeClr>
              </a:solidFill>
            </a:endParaRPr>
          </a:p>
        </p:txBody>
      </p:sp>
      <p:pic>
        <p:nvPicPr>
          <p:cNvPr id="12290" name="Picture 2" descr="C:\Users\mitsos\Documents\ΣΕΜΦΕ\Εργασιες ΣΕΜΦΕ\Σεμιναριο Φυσικης- Βαρυτομαγνητικα φαινομενα (2008)\φωτογραφιες\GravityProbeB_NASAart.jpg"/>
          <p:cNvPicPr>
            <a:picLocks noChangeAspect="1" noChangeArrowheads="1"/>
          </p:cNvPicPr>
          <p:nvPr/>
        </p:nvPicPr>
        <p:blipFill>
          <a:blip r:embed="rId3"/>
          <a:srcRect/>
          <a:stretch>
            <a:fillRect/>
          </a:stretch>
        </p:blipFill>
        <p:spPr bwMode="auto">
          <a:xfrm>
            <a:off x="785786" y="1142984"/>
            <a:ext cx="7500990" cy="5143501"/>
          </a:xfrm>
          <a:prstGeom prst="rect">
            <a:avLst/>
          </a:prstGeom>
          <a:noFill/>
        </p:spPr>
      </p:pic>
    </p:spTree>
  </p:cSld>
  <p:clrMapOvr>
    <a:masterClrMapping/>
  </p:clrMapOvr>
  <p:transition spd="slow">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3757610" cy="942996"/>
          </a:xfrm>
        </p:spPr>
        <p:txBody>
          <a:bodyPr/>
          <a:lstStyle/>
          <a:p>
            <a:r>
              <a:rPr lang="el-GR" dirty="0" smtClean="0"/>
              <a:t>Gravity Probe B</a:t>
            </a:r>
            <a:endParaRPr lang="el-GR" dirty="0"/>
          </a:p>
        </p:txBody>
      </p:sp>
      <p:sp>
        <p:nvSpPr>
          <p:cNvPr id="3" name="Rectangle 2"/>
          <p:cNvSpPr/>
          <p:nvPr/>
        </p:nvSpPr>
        <p:spPr>
          <a:xfrm>
            <a:off x="4786314" y="4786322"/>
            <a:ext cx="4000528" cy="1631216"/>
          </a:xfrm>
          <a:prstGeom prst="rect">
            <a:avLst/>
          </a:prstGeom>
        </p:spPr>
        <p:txBody>
          <a:bodyPr wrap="square">
            <a:spAutoFit/>
          </a:bodyPr>
          <a:lstStyle/>
          <a:p>
            <a:r>
              <a:rPr lang="el-GR" sz="2000" dirty="0" smtClean="0"/>
              <a:t>Το Gravity probe B περιέχει δύο γυροσκόπια εξαιρετικής ακρίβειας, των οποίων ο άξονας περιστροφής θα αποκκλίνει κατά 1/100.0000 της μοίρας λόγω του frame-dragging</a:t>
            </a:r>
            <a:r>
              <a:rPr lang="el-GR" dirty="0" smtClean="0"/>
              <a:t>.</a:t>
            </a:r>
            <a:endParaRPr lang="el-GR" dirty="0"/>
          </a:p>
        </p:txBody>
      </p:sp>
      <p:pic>
        <p:nvPicPr>
          <p:cNvPr id="13314" name="Picture 2" descr="C:\Users\mitsos\Documents\ΣΕΜΦΕ\Εργασιες ΣΕΜΦΕ\Σεμιναριο Φυσικης- Βαρυτομαγνητικα φαινομενα (2008)\φωτογραφιες\gp-b__2.jpg"/>
          <p:cNvPicPr>
            <a:picLocks noChangeAspect="1" noChangeArrowheads="1"/>
          </p:cNvPicPr>
          <p:nvPr/>
        </p:nvPicPr>
        <p:blipFill>
          <a:blip r:embed="rId3"/>
          <a:srcRect/>
          <a:stretch>
            <a:fillRect/>
          </a:stretch>
        </p:blipFill>
        <p:spPr bwMode="auto">
          <a:xfrm>
            <a:off x="428596" y="1285860"/>
            <a:ext cx="4572032" cy="3429024"/>
          </a:xfrm>
          <a:prstGeom prst="rect">
            <a:avLst/>
          </a:prstGeom>
          <a:noFill/>
        </p:spPr>
      </p:pic>
      <p:sp>
        <p:nvSpPr>
          <p:cNvPr id="5" name="Rectangle 4"/>
          <p:cNvSpPr/>
          <p:nvPr/>
        </p:nvSpPr>
        <p:spPr>
          <a:xfrm>
            <a:off x="5429256" y="857232"/>
            <a:ext cx="2500330" cy="1015663"/>
          </a:xfrm>
          <a:prstGeom prst="rect">
            <a:avLst/>
          </a:prstGeom>
        </p:spPr>
        <p:txBody>
          <a:bodyPr wrap="square">
            <a:spAutoFit/>
          </a:bodyPr>
          <a:lstStyle/>
          <a:p>
            <a:r>
              <a:rPr lang="el-GR" sz="2000" dirty="0" smtClean="0">
                <a:solidFill>
                  <a:schemeClr val="bg2">
                    <a:lumMod val="75000"/>
                  </a:schemeClr>
                </a:solidFill>
              </a:rPr>
              <a:t>Πιθανότητα λάθους μικρότερη απο </a:t>
            </a:r>
            <a:r>
              <a:rPr lang="el-GR" sz="4000" i="1" dirty="0" smtClean="0">
                <a:solidFill>
                  <a:schemeClr val="bg1">
                    <a:lumMod val="95000"/>
                    <a:lumOff val="5000"/>
                  </a:schemeClr>
                </a:solidFill>
              </a:rPr>
              <a:t>1%</a:t>
            </a:r>
            <a:r>
              <a:rPr lang="el-GR" dirty="0" smtClean="0"/>
              <a:t>.</a:t>
            </a:r>
            <a:endParaRPr lang="el-GR" dirty="0"/>
          </a:p>
        </p:txBody>
      </p:sp>
      <p:sp>
        <p:nvSpPr>
          <p:cNvPr id="6" name="Rectangle 5"/>
          <p:cNvSpPr/>
          <p:nvPr/>
        </p:nvSpPr>
        <p:spPr>
          <a:xfrm>
            <a:off x="5429256" y="2071678"/>
            <a:ext cx="3286148" cy="1692771"/>
          </a:xfrm>
          <a:prstGeom prst="rect">
            <a:avLst/>
          </a:prstGeom>
        </p:spPr>
        <p:txBody>
          <a:bodyPr wrap="square">
            <a:spAutoFit/>
          </a:bodyPr>
          <a:lstStyle/>
          <a:p>
            <a:r>
              <a:rPr lang="el-GR" sz="2000" dirty="0" smtClean="0">
                <a:solidFill>
                  <a:schemeClr val="tx2">
                    <a:lumMod val="50000"/>
                  </a:schemeClr>
                </a:solidFill>
              </a:rPr>
              <a:t>Απογ</a:t>
            </a:r>
            <a:r>
              <a:rPr lang="el-GR" sz="2400" dirty="0" smtClean="0">
                <a:solidFill>
                  <a:schemeClr val="tx2">
                    <a:lumMod val="50000"/>
                  </a:schemeClr>
                </a:solidFill>
              </a:rPr>
              <a:t>ε</a:t>
            </a:r>
            <a:r>
              <a:rPr lang="el-GR" sz="2000" dirty="0" smtClean="0">
                <a:solidFill>
                  <a:schemeClr val="tx2">
                    <a:lumMod val="50000"/>
                  </a:schemeClr>
                </a:solidFill>
              </a:rPr>
              <a:t>ιώθηκε</a:t>
            </a:r>
            <a:r>
              <a:rPr lang="el-GR" sz="2400" dirty="0" smtClean="0">
                <a:solidFill>
                  <a:schemeClr val="tx2">
                    <a:lumMod val="50000"/>
                  </a:schemeClr>
                </a:solidFill>
              </a:rPr>
              <a:t> </a:t>
            </a:r>
            <a:r>
              <a:rPr lang="el-GR" sz="2000" dirty="0" smtClean="0">
                <a:solidFill>
                  <a:schemeClr val="tx2">
                    <a:lumMod val="50000"/>
                  </a:schemeClr>
                </a:solidFill>
              </a:rPr>
              <a:t>από την αεροπορική βάση Vanderburg στην Καλιφόρνια  στις 20 Απριλίου 2004</a:t>
            </a:r>
            <a:r>
              <a:rPr lang="el-GR" dirty="0" smtClean="0">
                <a:solidFill>
                  <a:schemeClr val="tx2">
                    <a:lumMod val="50000"/>
                  </a:schemeClr>
                </a:solidFill>
              </a:rPr>
              <a:t>.</a:t>
            </a:r>
            <a:endParaRPr lang="el-GR" dirty="0">
              <a:solidFill>
                <a:schemeClr val="tx2">
                  <a:lumMod val="50000"/>
                </a:schemeClr>
              </a:solidFill>
            </a:endParaRPr>
          </a:p>
        </p:txBody>
      </p:sp>
      <p:sp>
        <p:nvSpPr>
          <p:cNvPr id="7" name="Rectangle 6"/>
          <p:cNvSpPr/>
          <p:nvPr/>
        </p:nvSpPr>
        <p:spPr>
          <a:xfrm>
            <a:off x="7143768" y="3714752"/>
            <a:ext cx="1428760" cy="707886"/>
          </a:xfrm>
          <a:prstGeom prst="rect">
            <a:avLst/>
          </a:prstGeom>
        </p:spPr>
        <p:txBody>
          <a:bodyPr wrap="square">
            <a:spAutoFit/>
          </a:bodyPr>
          <a:lstStyle/>
          <a:p>
            <a:r>
              <a:rPr lang="el-GR" sz="2000" dirty="0" smtClean="0">
                <a:solidFill>
                  <a:schemeClr val="tx2">
                    <a:lumMod val="50000"/>
                  </a:schemeClr>
                </a:solidFill>
              </a:rPr>
              <a:t>18:57 ώρα Ελλάδος</a:t>
            </a:r>
            <a:endParaRPr lang="el-GR" sz="2000" dirty="0">
              <a:solidFill>
                <a:schemeClr val="tx2">
                  <a:lumMod val="50000"/>
                </a:schemeClr>
              </a:solidFill>
            </a:endParaRPr>
          </a:p>
        </p:txBody>
      </p:sp>
    </p:spTree>
  </p:cSld>
  <p:clrMapOvr>
    <a:masterClrMapping/>
  </p:clrMapOvr>
  <p:transition spd="slow">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space.jpg"/>
          <p:cNvPicPr>
            <a:picLocks noChangeAspect="1"/>
          </p:cNvPicPr>
          <p:nvPr/>
        </p:nvPicPr>
        <p:blipFill>
          <a:blip r:embed="rId3"/>
          <a:stretch>
            <a:fillRect/>
          </a:stretch>
        </p:blipFill>
        <p:spPr>
          <a:xfrm>
            <a:off x="357158" y="1500174"/>
            <a:ext cx="3429024" cy="4714908"/>
          </a:xfrm>
          <a:prstGeom prst="ellipse">
            <a:avLst/>
          </a:prstGeom>
          <a:ln>
            <a:noFill/>
          </a:ln>
          <a:effectLst>
            <a:softEdge rad="112500"/>
          </a:effectLst>
        </p:spPr>
      </p:pic>
      <p:sp>
        <p:nvSpPr>
          <p:cNvPr id="2" name="Content Placeholder 1"/>
          <p:cNvSpPr>
            <a:spLocks noGrp="1"/>
          </p:cNvSpPr>
          <p:nvPr>
            <p:ph idx="1"/>
          </p:nvPr>
        </p:nvSpPr>
        <p:spPr>
          <a:xfrm>
            <a:off x="3714744" y="1714488"/>
            <a:ext cx="5143536" cy="4071966"/>
          </a:xfrm>
        </p:spPr>
        <p:txBody>
          <a:bodyPr>
            <a:normAutofit/>
          </a:bodyPr>
          <a:lstStyle/>
          <a:p>
            <a:pPr>
              <a:buNone/>
            </a:pPr>
            <a:r>
              <a:rPr lang="el-GR" dirty="0" smtClean="0"/>
              <a:t>	Αναπτύχθηκε απο τον Άινστάιν και υποστηρίζει οτι μεγάλα σώματα οπως η Γη, στρεβλώνουν το χωροχρόνο που βρίσκονται, οπως μια βαριά σφαίρα ενα λαστιχένιο σεντόνι.</a:t>
            </a:r>
          </a:p>
          <a:p>
            <a:pPr>
              <a:buNone/>
            </a:pPr>
            <a:endParaRPr lang="el-GR" dirty="0" smtClean="0"/>
          </a:p>
          <a:p>
            <a:pPr>
              <a:buNone/>
            </a:pPr>
            <a:r>
              <a:rPr lang="el-GR" b="1" i="1" dirty="0" smtClean="0">
                <a:solidFill>
                  <a:srgbClr val="C00000"/>
                </a:solidFill>
              </a:rPr>
              <a:t>		</a:t>
            </a:r>
            <a:endParaRPr lang="el-GR" b="1" i="1" dirty="0">
              <a:solidFill>
                <a:srgbClr val="C00000"/>
              </a:solidFill>
            </a:endParaRPr>
          </a:p>
        </p:txBody>
      </p:sp>
      <p:sp>
        <p:nvSpPr>
          <p:cNvPr id="3" name="Title 2"/>
          <p:cNvSpPr>
            <a:spLocks noGrp="1"/>
          </p:cNvSpPr>
          <p:nvPr>
            <p:ph type="title"/>
          </p:nvPr>
        </p:nvSpPr>
        <p:spPr>
          <a:xfrm>
            <a:off x="428596" y="214290"/>
            <a:ext cx="8229600" cy="1219200"/>
          </a:xfrm>
        </p:spPr>
        <p:txBody>
          <a:bodyPr/>
          <a:lstStyle/>
          <a:p>
            <a:r>
              <a:rPr lang="el-GR" i="1" u="sng" dirty="0" smtClean="0"/>
              <a:t>Γενική θεωρία της σχετικότητας</a:t>
            </a:r>
            <a:endParaRPr lang="el-GR" i="1" u="sng" dirty="0"/>
          </a:p>
        </p:txBody>
      </p:sp>
    </p:spTree>
  </p:cSld>
  <p:clrMapOvr>
    <a:masterClrMapping/>
  </p:clrMapOvr>
  <p:transition spd="slow">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6215106" cy="1285884"/>
          </a:xfrm>
        </p:spPr>
        <p:txBody>
          <a:bodyPr>
            <a:normAutofit fontScale="90000"/>
          </a:bodyPr>
          <a:lstStyle/>
          <a:p>
            <a:r>
              <a:rPr lang="el-GR" sz="6000" dirty="0" smtClean="0">
                <a:solidFill>
                  <a:schemeClr val="bg2">
                    <a:lumMod val="75000"/>
                  </a:schemeClr>
                </a:solidFill>
              </a:rPr>
              <a:t>2022- 2026: </a:t>
            </a:r>
            <a:r>
              <a:rPr lang="el-GR" sz="3600" dirty="0" smtClean="0">
                <a:solidFill>
                  <a:schemeClr val="bg2">
                    <a:lumMod val="20000"/>
                    <a:lumOff val="80000"/>
                  </a:schemeClr>
                </a:solidFill>
              </a:rPr>
              <a:t>Θα σταλούν στο διάστημα  3 δορυφόροι της μορφής:</a:t>
            </a:r>
            <a:endParaRPr lang="el-GR" dirty="0">
              <a:solidFill>
                <a:schemeClr val="bg2">
                  <a:lumMod val="20000"/>
                  <a:lumOff val="80000"/>
                </a:schemeClr>
              </a:solidFill>
            </a:endParaRPr>
          </a:p>
        </p:txBody>
      </p:sp>
      <p:pic>
        <p:nvPicPr>
          <p:cNvPr id="3074" name="Picture 2" descr="C:\Users\mitsos\Documents\ΣΕΜΦΕ\Εργασιες ΣΕΜΦΕ\Σεμιναριο Φυσικης- Βαρυτομαγνητικα φαινομενα (2008)\φωτογραφιες\lisa_wave.jpg"/>
          <p:cNvPicPr>
            <a:picLocks noChangeAspect="1" noChangeArrowheads="1"/>
          </p:cNvPicPr>
          <p:nvPr/>
        </p:nvPicPr>
        <p:blipFill>
          <a:blip r:embed="rId3"/>
          <a:srcRect/>
          <a:stretch>
            <a:fillRect/>
          </a:stretch>
        </p:blipFill>
        <p:spPr bwMode="auto">
          <a:xfrm>
            <a:off x="428596" y="1714488"/>
            <a:ext cx="6286544" cy="4643470"/>
          </a:xfrm>
          <a:prstGeom prst="rect">
            <a:avLst/>
          </a:prstGeom>
          <a:noFill/>
        </p:spPr>
      </p:pic>
      <p:sp>
        <p:nvSpPr>
          <p:cNvPr id="6" name="Curved Left Arrow 5"/>
          <p:cNvSpPr/>
          <p:nvPr/>
        </p:nvSpPr>
        <p:spPr>
          <a:xfrm>
            <a:off x="6715140" y="1000108"/>
            <a:ext cx="2000264" cy="4000528"/>
          </a:xfrm>
          <a:prstGeom prst="curvedLeftArrow">
            <a:avLst>
              <a:gd name="adj1" fmla="val 34706"/>
              <a:gd name="adj2" fmla="val 91953"/>
              <a:gd name="adj3" fmla="val 40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ransition spd="slow">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mitsos\Documents\ΣΕΜΦΕ\Εργασιες ΣΕΜΦΕ\Σεμιναριο Φυσικης- Βαρυτομαγνητικα φαινομενα (2008)\φωτογραφιες\σάρωση0002.jpg"/>
          <p:cNvPicPr>
            <a:picLocks noChangeAspect="1" noChangeArrowheads="1"/>
          </p:cNvPicPr>
          <p:nvPr/>
        </p:nvPicPr>
        <p:blipFill>
          <a:blip r:embed="rId3"/>
          <a:srcRect/>
          <a:stretch>
            <a:fillRect/>
          </a:stretch>
        </p:blipFill>
        <p:spPr bwMode="auto">
          <a:xfrm>
            <a:off x="428596" y="2714620"/>
            <a:ext cx="8429684" cy="3857652"/>
          </a:xfrm>
          <a:prstGeom prst="rect">
            <a:avLst/>
          </a:prstGeom>
          <a:noFill/>
        </p:spPr>
      </p:pic>
      <p:sp>
        <p:nvSpPr>
          <p:cNvPr id="2" name="Title 1"/>
          <p:cNvSpPr>
            <a:spLocks noGrp="1"/>
          </p:cNvSpPr>
          <p:nvPr>
            <p:ph type="title"/>
          </p:nvPr>
        </p:nvSpPr>
        <p:spPr>
          <a:xfrm>
            <a:off x="2571736" y="214290"/>
            <a:ext cx="3114668" cy="800120"/>
          </a:xfrm>
        </p:spPr>
        <p:txBody>
          <a:bodyPr/>
          <a:lstStyle/>
          <a:p>
            <a:r>
              <a:rPr lang="el-GR" dirty="0" smtClean="0"/>
              <a:t>Βιβλιογραφία</a:t>
            </a:r>
            <a:endParaRPr lang="el-GR" dirty="0"/>
          </a:p>
        </p:txBody>
      </p:sp>
      <p:sp>
        <p:nvSpPr>
          <p:cNvPr id="6" name="Down Arrow 5"/>
          <p:cNvSpPr/>
          <p:nvPr/>
        </p:nvSpPr>
        <p:spPr>
          <a:xfrm>
            <a:off x="3071802" y="928670"/>
            <a:ext cx="2143140" cy="1857388"/>
          </a:xfrm>
          <a:prstGeom prst="downArrow">
            <a:avLst>
              <a:gd name="adj1" fmla="val 42358"/>
              <a:gd name="adj2" fmla="val 4795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2">
                  <a:lumMod val="75000"/>
                </a:schemeClr>
              </a:solidFill>
            </a:endParaRPr>
          </a:p>
        </p:txBody>
      </p:sp>
      <p:sp>
        <p:nvSpPr>
          <p:cNvPr id="7" name="Rectangle 6"/>
          <p:cNvSpPr/>
          <p:nvPr/>
        </p:nvSpPr>
        <p:spPr>
          <a:xfrm>
            <a:off x="500034" y="2714620"/>
            <a:ext cx="8215370" cy="830997"/>
          </a:xfrm>
          <a:prstGeom prst="rect">
            <a:avLst/>
          </a:prstGeom>
        </p:spPr>
        <p:txBody>
          <a:bodyPr wrap="square">
            <a:spAutoFit/>
          </a:bodyPr>
          <a:lstStyle/>
          <a:p>
            <a:pPr>
              <a:buFont typeface="Arial" pitchFamily="34" charset="0"/>
              <a:buChar char="•"/>
            </a:pPr>
            <a:r>
              <a:rPr lang="el-GR" sz="2400" dirty="0" smtClean="0"/>
              <a:t> Είχε δίκιο ο Αινστάιν? - Πανεπιστιμιακές Εκδόσεις Κρήτης - Clifford M.Will</a:t>
            </a:r>
          </a:p>
        </p:txBody>
      </p:sp>
      <p:sp>
        <p:nvSpPr>
          <p:cNvPr id="8" name="Rectangle 7"/>
          <p:cNvSpPr/>
          <p:nvPr/>
        </p:nvSpPr>
        <p:spPr>
          <a:xfrm>
            <a:off x="571472" y="4786322"/>
            <a:ext cx="7358114" cy="830997"/>
          </a:xfrm>
          <a:prstGeom prst="rect">
            <a:avLst/>
          </a:prstGeom>
        </p:spPr>
        <p:txBody>
          <a:bodyPr wrap="square">
            <a:spAutoFit/>
          </a:bodyPr>
          <a:lstStyle/>
          <a:p>
            <a:pPr>
              <a:buFont typeface="Arial" pitchFamily="34" charset="0"/>
              <a:buChar char="•"/>
            </a:pPr>
            <a:r>
              <a:rPr lang="el-GR" sz="2400" dirty="0" smtClean="0"/>
              <a:t>Αστροφυσική – Πανεπιστιμιακές Εκδόσεις Κρήτης - Frank H. Shu</a:t>
            </a:r>
            <a:endParaRPr lang="el-GR" sz="2400" dirty="0"/>
          </a:p>
        </p:txBody>
      </p:sp>
      <p:sp>
        <p:nvSpPr>
          <p:cNvPr id="9" name="Rectangle 8"/>
          <p:cNvSpPr/>
          <p:nvPr/>
        </p:nvSpPr>
        <p:spPr>
          <a:xfrm>
            <a:off x="571472" y="5715016"/>
            <a:ext cx="8001056" cy="830997"/>
          </a:xfrm>
          <a:prstGeom prst="rect">
            <a:avLst/>
          </a:prstGeom>
        </p:spPr>
        <p:txBody>
          <a:bodyPr wrap="square">
            <a:spAutoFit/>
          </a:bodyPr>
          <a:lstStyle/>
          <a:p>
            <a:pPr>
              <a:buFont typeface="Arial" pitchFamily="34" charset="0"/>
              <a:buChar char="•"/>
            </a:pPr>
            <a:r>
              <a:rPr lang="el-GR" sz="2400" dirty="0" smtClean="0"/>
              <a:t> Το σύμπαν σε ένα καρυδότσουφλο – Εκδόσεις Κάτοπτρο - Stephen Hawking</a:t>
            </a:r>
          </a:p>
        </p:txBody>
      </p:sp>
      <p:sp>
        <p:nvSpPr>
          <p:cNvPr id="10" name="Rectangle 9"/>
          <p:cNvSpPr/>
          <p:nvPr/>
        </p:nvSpPr>
        <p:spPr>
          <a:xfrm>
            <a:off x="5429256" y="3357562"/>
            <a:ext cx="3071834" cy="461665"/>
          </a:xfrm>
          <a:prstGeom prst="rect">
            <a:avLst/>
          </a:prstGeom>
        </p:spPr>
        <p:txBody>
          <a:bodyPr wrap="square">
            <a:spAutoFit/>
          </a:bodyPr>
          <a:lstStyle/>
          <a:p>
            <a:pPr>
              <a:buFont typeface="Arial" pitchFamily="34" charset="0"/>
              <a:buChar char="•"/>
            </a:pPr>
            <a:r>
              <a:rPr lang="el-GR" sz="2400" dirty="0" smtClean="0"/>
              <a:t> www.physics4u.com</a:t>
            </a:r>
          </a:p>
        </p:txBody>
      </p:sp>
      <p:sp>
        <p:nvSpPr>
          <p:cNvPr id="11" name="Rectangle 10"/>
          <p:cNvSpPr/>
          <p:nvPr/>
        </p:nvSpPr>
        <p:spPr>
          <a:xfrm>
            <a:off x="6000760" y="5286388"/>
            <a:ext cx="2357454" cy="461665"/>
          </a:xfrm>
          <a:prstGeom prst="rect">
            <a:avLst/>
          </a:prstGeom>
        </p:spPr>
        <p:txBody>
          <a:bodyPr wrap="square">
            <a:spAutoFit/>
          </a:bodyPr>
          <a:lstStyle/>
          <a:p>
            <a:pPr>
              <a:buFont typeface="Arial" pitchFamily="34" charset="0"/>
              <a:buChar char="•"/>
            </a:pPr>
            <a:r>
              <a:rPr lang="el-GR" sz="2400" dirty="0" smtClean="0"/>
              <a:t> www.nasa.com</a:t>
            </a:r>
          </a:p>
        </p:txBody>
      </p:sp>
      <p:sp>
        <p:nvSpPr>
          <p:cNvPr id="13" name="Title 2"/>
          <p:cNvSpPr txBox="1">
            <a:spLocks/>
          </p:cNvSpPr>
          <p:nvPr/>
        </p:nvSpPr>
        <p:spPr>
          <a:xfrm>
            <a:off x="6500826" y="1428736"/>
            <a:ext cx="2214578" cy="928694"/>
          </a:xfrm>
          <a:prstGeom prst="rect">
            <a:avLst/>
          </a:prstGeom>
          <a:solidFill>
            <a:schemeClr val="tx2">
              <a:lumMod val="50000"/>
            </a:schemeClr>
          </a:solidFill>
          <a:ln w="6350" cap="rnd">
            <a:noFill/>
          </a:ln>
        </p:spPr>
        <p:txBody>
          <a:bodyPr vert="horz" rtlCol="0" anchor="b" anchorCtr="0">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 </a:t>
            </a:r>
            <a:r>
              <a:rPr kumimoji="0" lang="el-GR" sz="2800" b="0" i="0" u="none" strike="noStrike" kern="1200" cap="none" spc="-100" normalizeH="0" baseline="0" noProof="0" dirty="0" smtClean="0">
                <a:ln w="3200">
                  <a:solidFill>
                    <a:schemeClr val="bg2">
                      <a:shade val="75000"/>
                      <a:alpha val="25000"/>
                    </a:schemeClr>
                  </a:solidFill>
                  <a:prstDash val="solid"/>
                  <a:round/>
                </a:ln>
                <a:solidFill>
                  <a:schemeClr val="accent1">
                    <a:lumMod val="50000"/>
                  </a:schemeClr>
                </a:solidFill>
                <a:effectLst>
                  <a:innerShdw blurRad="50800" dist="25400" dir="13500000">
                    <a:prstClr val="black">
                      <a:alpha val="70000"/>
                    </a:prstClr>
                  </a:innerShdw>
                </a:effectLst>
                <a:uLnTx/>
                <a:uFillTx/>
                <a:latin typeface="+mj-lt"/>
                <a:ea typeface="+mj-ea"/>
                <a:cs typeface="+mj-cs"/>
              </a:rPr>
              <a:t>Το</a:t>
            </a:r>
            <a:r>
              <a:rPr kumimoji="0" lang="el-GR" sz="2800" b="0" i="0" u="none" strike="noStrike" kern="1200" cap="none" spc="-100" normalizeH="0" noProof="0" dirty="0" smtClean="0">
                <a:ln w="3200">
                  <a:solidFill>
                    <a:schemeClr val="bg2">
                      <a:shade val="75000"/>
                      <a:alpha val="25000"/>
                    </a:schemeClr>
                  </a:solidFill>
                  <a:prstDash val="solid"/>
                  <a:round/>
                </a:ln>
                <a:solidFill>
                  <a:schemeClr val="accent1">
                    <a:lumMod val="50000"/>
                  </a:schemeClr>
                </a:solidFill>
                <a:effectLst>
                  <a:innerShdw blurRad="50800" dist="25400" dir="13500000">
                    <a:prstClr val="black">
                      <a:alpha val="70000"/>
                    </a:prstClr>
                  </a:innerShdw>
                </a:effectLst>
                <a:uLnTx/>
                <a:uFillTx/>
                <a:latin typeface="+mj-lt"/>
                <a:ea typeface="+mj-ea"/>
                <a:cs typeface="+mj-cs"/>
              </a:rPr>
              <a:t> Ε είναι </a:t>
            </a:r>
            <a:r>
              <a:rPr lang="el-GR" sz="2800" spc="-100" dirty="0" smtClean="0">
                <a:ln w="3200">
                  <a:solidFill>
                    <a:schemeClr val="bg2">
                      <a:shade val="75000"/>
                      <a:alpha val="25000"/>
                    </a:schemeClr>
                  </a:solidFill>
                  <a:prstDash val="solid"/>
                  <a:round/>
                </a:ln>
                <a:solidFill>
                  <a:schemeClr val="accent1">
                    <a:lumMod val="50000"/>
                  </a:schemeClr>
                </a:solidFill>
                <a:effectLst>
                  <a:innerShdw blurRad="50800" dist="25400" dir="13500000">
                    <a:prstClr val="black">
                      <a:alpha val="70000"/>
                    </a:prstClr>
                  </a:innerShdw>
                </a:effectLst>
                <a:latin typeface="+mj-lt"/>
                <a:ea typeface="+mj-ea"/>
                <a:cs typeface="+mj-cs"/>
              </a:rPr>
              <a:t>ο πλανήτης </a:t>
            </a:r>
            <a:r>
              <a:rPr kumimoji="0" lang="el-GR" sz="2800" b="0" i="0" u="none" strike="noStrike" kern="1200" cap="none" spc="-100" normalizeH="0" noProof="0" dirty="0" smtClean="0">
                <a:ln w="3200">
                  <a:solidFill>
                    <a:schemeClr val="bg2">
                      <a:shade val="75000"/>
                      <a:alpha val="25000"/>
                    </a:schemeClr>
                  </a:solidFill>
                  <a:prstDash val="solid"/>
                  <a:round/>
                </a:ln>
                <a:solidFill>
                  <a:schemeClr val="accent1">
                    <a:lumMod val="50000"/>
                  </a:schemeClr>
                </a:solidFill>
                <a:effectLst>
                  <a:innerShdw blurRad="50800" dist="25400" dir="13500000">
                    <a:prstClr val="black">
                      <a:alpha val="70000"/>
                    </a:prstClr>
                  </a:innerShdw>
                </a:effectLst>
                <a:uLnTx/>
                <a:uFillTx/>
                <a:latin typeface="+mj-lt"/>
                <a:ea typeface="+mj-ea"/>
                <a:cs typeface="+mj-cs"/>
              </a:rPr>
              <a:t>μας!</a:t>
            </a:r>
            <a:endParaRPr kumimoji="0" lang="el-GR" sz="2800" b="0" i="0" u="none" strike="noStrike" kern="1200" cap="none" spc="-100" normalizeH="0" baseline="0" noProof="0" dirty="0">
              <a:ln w="3200">
                <a:solidFill>
                  <a:schemeClr val="bg2">
                    <a:shade val="75000"/>
                    <a:alpha val="25000"/>
                  </a:schemeClr>
                </a:solidFill>
                <a:prstDash val="solid"/>
                <a:round/>
              </a:ln>
              <a:solidFill>
                <a:schemeClr val="accent1">
                  <a:lumMod val="50000"/>
                </a:schemeClr>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transition spd="slow">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a:buNone/>
            </a:pPr>
            <a:r>
              <a:rPr lang="el-GR" sz="2000" dirty="0" smtClean="0"/>
              <a:t>Για την επαλήθευση της Γενικής Σχετικότητας ο Άλμπερτ Αϊνστάιν είχε προτείνει τρία πειραματικά τεστ:</a:t>
            </a:r>
          </a:p>
          <a:p>
            <a:pPr lvl="0"/>
            <a:r>
              <a:rPr lang="el-GR" sz="2000" dirty="0" smtClean="0"/>
              <a:t>Τη μέτρηση της εκτροπής του φωτός των αστεριών καθώς οι ακτίνες περνούν πολύ κοντά από τον </a:t>
            </a:r>
            <a:r>
              <a:rPr lang="el-GR" sz="2000" u="sng" dirty="0" smtClean="0">
                <a:hlinkClick r:id="rId3" tooltip="Ήλιος"/>
              </a:rPr>
              <a:t>Ήλιο</a:t>
            </a:r>
            <a:r>
              <a:rPr lang="el-GR" sz="2000" dirty="0" smtClean="0"/>
              <a:t>. </a:t>
            </a:r>
          </a:p>
          <a:p>
            <a:pPr lvl="0"/>
            <a:r>
              <a:rPr lang="el-GR" sz="2000" dirty="0" smtClean="0"/>
              <a:t>Μια θεωρητική πρόβλεψη για τη μετατόπιση του περιηλίου του Ερμή. </a:t>
            </a:r>
          </a:p>
          <a:p>
            <a:pPr lvl="0"/>
            <a:r>
              <a:rPr lang="el-GR" sz="2000" dirty="0" smtClean="0"/>
              <a:t>Τη μετατόπιση φάσματος προς το ερυθρό λόγω της βαρύτητας. </a:t>
            </a:r>
          </a:p>
          <a:p>
            <a:endParaRPr lang="el-GR" sz="2000" dirty="0"/>
          </a:p>
        </p:txBody>
      </p:sp>
      <p:pic>
        <p:nvPicPr>
          <p:cNvPr id="5124" name="Picture 4" descr="C:\Users\mitsos\Documents\ΣΕΜΦΕ\Εργασιες ΣΕΜΦΕ\Σεμιναριο Φυσικης- Βαρυτομαγνητικα φαινομενα (2008)\φωτογραφιες\xwroxronos1.jpg"/>
          <p:cNvPicPr>
            <a:picLocks noChangeAspect="1" noChangeArrowheads="1"/>
          </p:cNvPicPr>
          <p:nvPr/>
        </p:nvPicPr>
        <p:blipFill>
          <a:blip r:embed="rId4"/>
          <a:srcRect/>
          <a:stretch>
            <a:fillRect/>
          </a:stretch>
        </p:blipFill>
        <p:spPr bwMode="auto">
          <a:xfrm>
            <a:off x="5857884" y="3429000"/>
            <a:ext cx="2286016" cy="2786082"/>
          </a:xfrm>
          <a:prstGeom prst="rect">
            <a:avLst/>
          </a:prstGeom>
          <a:noFill/>
        </p:spPr>
      </p:pic>
    </p:spTree>
  </p:cSld>
  <p:clrMapOvr>
    <a:masterClrMapping/>
  </p:clrMapOvr>
  <p:transition spd="slow">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itsos\Documents\ΣΕΜΦΕ\Εργασιες ΣΕΜΦΕ\Σεμιναριο Φυσικης- Βαρυτομαγνητικα φαινομενα (2008)\φωτογραφιες\cassinigeneral_relativity1_2!.jpg"/>
          <p:cNvPicPr>
            <a:picLocks noGrp="1" noChangeAspect="1" noChangeArrowheads="1"/>
          </p:cNvPicPr>
          <p:nvPr>
            <p:ph sz="quarter" idx="1"/>
          </p:nvPr>
        </p:nvPicPr>
        <p:blipFill>
          <a:blip r:embed="rId3"/>
          <a:stretch>
            <a:fillRect/>
          </a:stretch>
        </p:blipFill>
        <p:spPr bwMode="auto">
          <a:xfrm>
            <a:off x="0" y="0"/>
            <a:ext cx="9144000" cy="6858000"/>
          </a:xfrm>
          <a:prstGeom prst="rect">
            <a:avLst/>
          </a:prstGeom>
          <a:noFill/>
        </p:spPr>
      </p:pic>
      <p:sp>
        <p:nvSpPr>
          <p:cNvPr id="3" name="Text Placeholder 2"/>
          <p:cNvSpPr>
            <a:spLocks noGrp="1"/>
          </p:cNvSpPr>
          <p:nvPr>
            <p:ph type="body" idx="2"/>
          </p:nvPr>
        </p:nvSpPr>
        <p:spPr>
          <a:xfrm>
            <a:off x="142844" y="285728"/>
            <a:ext cx="4643470" cy="2000264"/>
          </a:xfrm>
        </p:spPr>
        <p:txBody>
          <a:bodyPr>
            <a:noAutofit/>
          </a:bodyPr>
          <a:lstStyle/>
          <a:p>
            <a:r>
              <a:rPr lang="el-GR" sz="2000" dirty="0" smtClean="0">
                <a:solidFill>
                  <a:schemeClr val="tx2">
                    <a:lumMod val="50000"/>
                  </a:schemeClr>
                </a:solidFill>
              </a:rPr>
              <a:t>Η πιο διάσημη πρώιμη πειραματική επαλήθευση της γενικής σχετικότητας έγινε το 1919 απο τον </a:t>
            </a:r>
            <a:r>
              <a:rPr lang="el-GR" sz="2000" i="1" dirty="0" smtClean="0">
                <a:solidFill>
                  <a:schemeClr val="tx2">
                    <a:lumMod val="50000"/>
                  </a:schemeClr>
                </a:solidFill>
              </a:rPr>
              <a:t>Sir Arthur Stanley Eddington</a:t>
            </a:r>
            <a:r>
              <a:rPr lang="el-GR" sz="2000" dirty="0" smtClean="0">
                <a:solidFill>
                  <a:schemeClr val="tx2">
                    <a:lumMod val="50000"/>
                  </a:schemeClr>
                </a:solidFill>
              </a:rPr>
              <a:t>, κατά τη διάρκεια μιας ηλιακής έκλειψης. </a:t>
            </a:r>
          </a:p>
          <a:p>
            <a:endParaRPr lang="el-GR" sz="2000" dirty="0"/>
          </a:p>
        </p:txBody>
      </p:sp>
    </p:spTree>
  </p:cSld>
  <p:clrMapOvr>
    <a:masterClrMapping/>
  </p:clrMapOvr>
  <p:transition spd="slow">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6248400" cy="2900362"/>
          </a:xfrm>
        </p:spPr>
        <p:txBody>
          <a:bodyPr>
            <a:normAutofit/>
          </a:bodyPr>
          <a:lstStyle/>
          <a:p>
            <a:r>
              <a:rPr lang="el-GR" dirty="0" smtClean="0">
                <a:solidFill>
                  <a:schemeClr val="bg2">
                    <a:lumMod val="50000"/>
                  </a:schemeClr>
                </a:solidFill>
              </a:rPr>
              <a:t>"Έχουμε δει δύο από τις τρεις πτυχές ενός στρεβλωμένου χωροχρόνου. Έχουμε δει τη στρέβλωση του χώρου και τη στρέβλωση του χρόνου. Δεν έχουμε δει όμως ποτέ, τη συστροφή του χώρου εν κινήσει«. </a:t>
            </a:r>
            <a:endParaRPr lang="el-GR" dirty="0"/>
          </a:p>
        </p:txBody>
      </p:sp>
      <p:sp>
        <p:nvSpPr>
          <p:cNvPr id="5" name="Rectangle 4"/>
          <p:cNvSpPr/>
          <p:nvPr/>
        </p:nvSpPr>
        <p:spPr>
          <a:xfrm>
            <a:off x="3929058" y="2571744"/>
            <a:ext cx="2000264" cy="584775"/>
          </a:xfrm>
          <a:prstGeom prst="rect">
            <a:avLst/>
          </a:prstGeom>
        </p:spPr>
        <p:txBody>
          <a:bodyPr wrap="square">
            <a:spAutoFit/>
          </a:bodyPr>
          <a:lstStyle/>
          <a:p>
            <a:r>
              <a:rPr lang="el-GR" sz="3200" dirty="0" smtClean="0">
                <a:solidFill>
                  <a:schemeClr val="accent2"/>
                </a:solidFill>
              </a:rPr>
              <a:t>Kip Thorn </a:t>
            </a:r>
            <a:endParaRPr lang="el-GR" sz="3200" dirty="0">
              <a:solidFill>
                <a:schemeClr val="accent2"/>
              </a:solidFill>
            </a:endParaRPr>
          </a:p>
        </p:txBody>
      </p:sp>
      <p:sp>
        <p:nvSpPr>
          <p:cNvPr id="6" name="Rectangle 5"/>
          <p:cNvSpPr/>
          <p:nvPr/>
        </p:nvSpPr>
        <p:spPr>
          <a:xfrm>
            <a:off x="2857488" y="3143248"/>
            <a:ext cx="4187685" cy="369332"/>
          </a:xfrm>
          <a:prstGeom prst="rect">
            <a:avLst/>
          </a:prstGeom>
        </p:spPr>
        <p:txBody>
          <a:bodyPr wrap="none">
            <a:spAutoFit/>
          </a:bodyPr>
          <a:lstStyle/>
          <a:p>
            <a:r>
              <a:rPr lang="el-GR" dirty="0" smtClean="0">
                <a:solidFill>
                  <a:schemeClr val="accent2"/>
                </a:solidFill>
              </a:rPr>
              <a:t>Τεχνολογικό Ινστιτούτο της Καλιφόρνιας</a:t>
            </a:r>
            <a:endParaRPr lang="el-GR" dirty="0">
              <a:solidFill>
                <a:schemeClr val="accent2"/>
              </a:solidFill>
            </a:endParaRPr>
          </a:p>
        </p:txBody>
      </p:sp>
      <p:pic>
        <p:nvPicPr>
          <p:cNvPr id="6146" name="Picture 2" descr="C:\Users\mitsos\Documents\ΣΕΜΦΕ\Εργασιες ΣΕΜΦΕ\Σεμιναριο Φυσικης- Βαρυτομαγνητικα φαινομενα (2008)\φωτογραφιες\l5_space_time.jpg"/>
          <p:cNvPicPr>
            <a:picLocks noChangeAspect="1" noChangeArrowheads="1"/>
          </p:cNvPicPr>
          <p:nvPr/>
        </p:nvPicPr>
        <p:blipFill>
          <a:blip r:embed="rId3"/>
          <a:srcRect/>
          <a:stretch>
            <a:fillRect/>
          </a:stretch>
        </p:blipFill>
        <p:spPr bwMode="auto">
          <a:xfrm>
            <a:off x="4286248" y="3571876"/>
            <a:ext cx="4214842" cy="2714644"/>
          </a:xfrm>
          <a:prstGeom prst="rect">
            <a:avLst/>
          </a:prstGeom>
          <a:noFill/>
        </p:spPr>
      </p:pic>
      <p:sp>
        <p:nvSpPr>
          <p:cNvPr id="7" name="Content Placeholder 1"/>
          <p:cNvSpPr txBox="1">
            <a:spLocks/>
          </p:cNvSpPr>
          <p:nvPr/>
        </p:nvSpPr>
        <p:spPr>
          <a:xfrm>
            <a:off x="428596" y="4572008"/>
            <a:ext cx="3714776" cy="135732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l-GR" sz="2600" b="0" i="0" u="none" strike="noStrike" kern="1200" cap="none" spc="0" normalizeH="0" baseline="0" noProof="0" dirty="0" smtClean="0">
                <a:ln>
                  <a:noFill/>
                </a:ln>
                <a:solidFill>
                  <a:schemeClr val="bg2">
                    <a:lumMod val="50000"/>
                  </a:schemeClr>
                </a:solidFill>
                <a:effectLst/>
                <a:uLnTx/>
                <a:uFillTx/>
                <a:latin typeface="+mn-lt"/>
                <a:ea typeface="+mn-ea"/>
                <a:cs typeface="+mn-cs"/>
              </a:rPr>
              <a:t>Γεωδαιτικό</a:t>
            </a:r>
            <a:r>
              <a:rPr kumimoji="0" lang="el-GR" sz="2600" b="0" i="0" u="none" strike="noStrike" kern="1200" cap="none" spc="0" normalizeH="0" noProof="0" dirty="0" smtClean="0">
                <a:ln>
                  <a:noFill/>
                </a:ln>
                <a:solidFill>
                  <a:schemeClr val="bg2">
                    <a:lumMod val="50000"/>
                  </a:schemeClr>
                </a:solidFill>
                <a:effectLst/>
                <a:uLnTx/>
                <a:uFillTx/>
                <a:latin typeface="+mn-lt"/>
                <a:ea typeface="+mn-ea"/>
                <a:cs typeface="+mn-cs"/>
              </a:rPr>
              <a:t> φαινόμενο</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lang="el-GR" sz="2600" dirty="0" smtClean="0"/>
              <a:t>Μετρήθηκε πρώτη φορά 1988</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5771801.jpg"/>
          <p:cNvPicPr>
            <a:picLocks noGrp="1" noChangeAspect="1"/>
          </p:cNvPicPr>
          <p:nvPr>
            <p:ph sz="quarter" idx="1"/>
          </p:nvPr>
        </p:nvPicPr>
        <p:blipFill>
          <a:blip r:embed="rId3"/>
          <a:stretch>
            <a:fillRect/>
          </a:stretch>
        </p:blipFill>
        <p:spPr>
          <a:xfrm>
            <a:off x="642911" y="1428736"/>
            <a:ext cx="3143271" cy="5000660"/>
          </a:xfrm>
        </p:spPr>
      </p:pic>
      <p:sp>
        <p:nvSpPr>
          <p:cNvPr id="3" name="Text Placeholder 2"/>
          <p:cNvSpPr>
            <a:spLocks noGrp="1"/>
          </p:cNvSpPr>
          <p:nvPr>
            <p:ph type="body" idx="2"/>
          </p:nvPr>
        </p:nvSpPr>
        <p:spPr>
          <a:xfrm>
            <a:off x="3929058" y="1600200"/>
            <a:ext cx="4836990" cy="3733800"/>
          </a:xfrm>
        </p:spPr>
        <p:txBody>
          <a:bodyPr>
            <a:normAutofit/>
          </a:bodyPr>
          <a:lstStyle/>
          <a:p>
            <a:r>
              <a:rPr lang="el-GR" sz="2400" i="1" dirty="0" smtClean="0"/>
              <a:t>Η θεωρία επίσης προβλέπει ότι τα μαζικά σώματα θα "τραβήξουν", το χώρο και τον χρόνο, μαζί τους καθώς περιστρέφονται - μια επίδραση που καλείται βαρυτομαγνητισμός.</a:t>
            </a:r>
          </a:p>
          <a:p>
            <a:endParaRPr lang="el-GR" sz="2400" dirty="0"/>
          </a:p>
        </p:txBody>
      </p:sp>
      <p:sp>
        <p:nvSpPr>
          <p:cNvPr id="4" name="Title 3"/>
          <p:cNvSpPr>
            <a:spLocks noGrp="1"/>
          </p:cNvSpPr>
          <p:nvPr>
            <p:ph type="title"/>
          </p:nvPr>
        </p:nvSpPr>
        <p:spPr>
          <a:xfrm>
            <a:off x="1857356" y="357166"/>
            <a:ext cx="6072230" cy="709634"/>
          </a:xfrm>
        </p:spPr>
        <p:txBody>
          <a:bodyPr>
            <a:noAutofit/>
          </a:bodyPr>
          <a:lstStyle/>
          <a:p>
            <a:r>
              <a:rPr lang="el-GR" sz="4000" b="0" i="1" u="sng" spc="0" dirty="0" smtClean="0">
                <a:solidFill>
                  <a:schemeClr val="bg1">
                    <a:lumMod val="95000"/>
                    <a:lumOff val="5000"/>
                  </a:schemeClr>
                </a:solidFill>
              </a:rPr>
              <a:t>ΒΑΡΥΤΟΜΑΓΝΗΤΙΣΜΟΣ</a:t>
            </a:r>
            <a:endParaRPr lang="el-GR" sz="4000" b="0" i="1" u="sng" spc="0" dirty="0">
              <a:solidFill>
                <a:schemeClr val="bg1">
                  <a:lumMod val="95000"/>
                  <a:lumOff val="5000"/>
                </a:schemeClr>
              </a:solidFill>
            </a:endParaRPr>
          </a:p>
        </p:txBody>
      </p:sp>
    </p:spTree>
  </p:cSld>
  <p:clrMapOvr>
    <a:masterClrMapping/>
  </p:clrMapOvr>
  <p:transition spd="slow">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785918" y="500042"/>
            <a:ext cx="6143668" cy="1285884"/>
          </a:xfrm>
        </p:spPr>
        <p:txBody>
          <a:bodyPr>
            <a:normAutofit/>
          </a:bodyPr>
          <a:lstStyle/>
          <a:p>
            <a:r>
              <a:rPr lang="el-GR" sz="2000" dirty="0" smtClean="0">
                <a:solidFill>
                  <a:srgbClr val="002060"/>
                </a:solidFill>
              </a:rPr>
              <a:t>Το  προαναφερθέν φαινόμενο επιβεβαιώθηκε απο τους </a:t>
            </a:r>
            <a:r>
              <a:rPr lang="el-GR" sz="2000" i="1" dirty="0" smtClean="0">
                <a:solidFill>
                  <a:srgbClr val="002060"/>
                </a:solidFill>
              </a:rPr>
              <a:t>Joseph Lense και Hans Thirring.</a:t>
            </a:r>
            <a:r>
              <a:rPr lang="el-GR" sz="2000" dirty="0" smtClean="0">
                <a:solidFill>
                  <a:srgbClr val="002060"/>
                </a:solidFill>
              </a:rPr>
              <a:t> Έχει μείνει γνωστό ως φαινόμενο </a:t>
            </a:r>
            <a:r>
              <a:rPr lang="el-GR" sz="2000" i="1" dirty="0" smtClean="0">
                <a:solidFill>
                  <a:srgbClr val="002060"/>
                </a:solidFill>
              </a:rPr>
              <a:t>Lense-Thirring ή frame-dragging.</a:t>
            </a:r>
            <a:endParaRPr lang="el-GR" sz="2000" dirty="0">
              <a:solidFill>
                <a:srgbClr val="002060"/>
              </a:solidFill>
            </a:endParaRPr>
          </a:p>
        </p:txBody>
      </p:sp>
      <p:pic>
        <p:nvPicPr>
          <p:cNvPr id="3078" name="Picture 6" descr="C:\Users\mitsos\Pictures\Χωρίς τίτλο 3.jpg"/>
          <p:cNvPicPr>
            <a:picLocks noChangeAspect="1" noChangeArrowheads="1"/>
          </p:cNvPicPr>
          <p:nvPr/>
        </p:nvPicPr>
        <p:blipFill>
          <a:blip r:embed="rId3"/>
          <a:srcRect/>
          <a:stretch>
            <a:fillRect/>
          </a:stretch>
        </p:blipFill>
        <p:spPr bwMode="auto">
          <a:xfrm>
            <a:off x="5786446" y="2857496"/>
            <a:ext cx="2571768" cy="2643206"/>
          </a:xfrm>
          <a:prstGeom prst="rect">
            <a:avLst/>
          </a:prstGeom>
          <a:noFill/>
        </p:spPr>
      </p:pic>
      <p:pic>
        <p:nvPicPr>
          <p:cNvPr id="3079" name="Picture 7" descr="C:\Users\mitsos\Pictures\Χωρίς τίτλο.jpg"/>
          <p:cNvPicPr>
            <a:picLocks noChangeAspect="1" noChangeArrowheads="1"/>
          </p:cNvPicPr>
          <p:nvPr/>
        </p:nvPicPr>
        <p:blipFill>
          <a:blip r:embed="rId4"/>
          <a:srcRect/>
          <a:stretch>
            <a:fillRect/>
          </a:stretch>
        </p:blipFill>
        <p:spPr bwMode="auto">
          <a:xfrm>
            <a:off x="1285852" y="2786058"/>
            <a:ext cx="2571768" cy="2643206"/>
          </a:xfrm>
          <a:prstGeom prst="rect">
            <a:avLst/>
          </a:prstGeom>
          <a:noFill/>
        </p:spPr>
      </p:pic>
      <p:sp>
        <p:nvSpPr>
          <p:cNvPr id="11" name="Rectangle 10"/>
          <p:cNvSpPr/>
          <p:nvPr/>
        </p:nvSpPr>
        <p:spPr>
          <a:xfrm>
            <a:off x="1357290" y="2000240"/>
            <a:ext cx="2643206" cy="523220"/>
          </a:xfrm>
          <a:prstGeom prst="rect">
            <a:avLst/>
          </a:prstGeom>
        </p:spPr>
        <p:txBody>
          <a:bodyPr wrap="square">
            <a:spAutoFit/>
          </a:bodyPr>
          <a:lstStyle/>
          <a:p>
            <a:r>
              <a:rPr lang="el-GR" sz="2800" b="1" u="sng" dirty="0" smtClean="0"/>
              <a:t>J</a:t>
            </a:r>
            <a:r>
              <a:rPr lang="el-GR" sz="2800" b="1" i="1" u="sng" dirty="0" smtClean="0"/>
              <a:t>oseph Lense </a:t>
            </a:r>
            <a:endParaRPr lang="el-GR" sz="2800" b="1" u="sng" dirty="0"/>
          </a:p>
        </p:txBody>
      </p:sp>
      <p:sp>
        <p:nvSpPr>
          <p:cNvPr id="12" name="Rectangle 11"/>
          <p:cNvSpPr/>
          <p:nvPr/>
        </p:nvSpPr>
        <p:spPr>
          <a:xfrm>
            <a:off x="5786446" y="2000240"/>
            <a:ext cx="2561407" cy="523220"/>
          </a:xfrm>
          <a:prstGeom prst="rect">
            <a:avLst/>
          </a:prstGeom>
        </p:spPr>
        <p:txBody>
          <a:bodyPr wrap="none">
            <a:spAutoFit/>
          </a:bodyPr>
          <a:lstStyle/>
          <a:p>
            <a:r>
              <a:rPr lang="el-GR" sz="2800" b="1" u="sng" dirty="0" smtClean="0"/>
              <a:t>Hans Thirring</a:t>
            </a:r>
            <a:endParaRPr lang="el-GR" sz="2800" b="1" u="sng" dirty="0"/>
          </a:p>
        </p:txBody>
      </p:sp>
    </p:spTree>
  </p:cSld>
  <p:clrMapOvr>
    <a:masterClrMapping/>
  </p:clrMapOvr>
  <p:transition spd="slow">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1928802"/>
            <a:ext cx="3929090" cy="2031325"/>
          </a:xfrm>
          <a:prstGeom prst="rect">
            <a:avLst/>
          </a:prstGeom>
        </p:spPr>
        <p:txBody>
          <a:bodyPr wrap="square">
            <a:spAutoFit/>
          </a:bodyPr>
          <a:lstStyle/>
          <a:p>
            <a:r>
              <a:rPr lang="el-GR" dirty="0" smtClean="0">
                <a:solidFill>
                  <a:schemeClr val="bg1">
                    <a:lumMod val="95000"/>
                    <a:lumOff val="5000"/>
                  </a:schemeClr>
                </a:solidFill>
              </a:rPr>
              <a:t>Το φαινόμενο είναι ιδιαίτερα σημαντικό, γιατί πρόκειται να μελετήσουμε ακραίες καταστάσεις, όπως η περιστροφή των κβάζαρ ή την περιστροφή των πιδάκων της ύλης ή της ακτινοβολίας γύρω από τις μαύρες τρύπες.</a:t>
            </a:r>
            <a:endParaRPr lang="el-GR" dirty="0">
              <a:solidFill>
                <a:schemeClr val="bg1">
                  <a:lumMod val="95000"/>
                  <a:lumOff val="5000"/>
                </a:schemeClr>
              </a:solidFill>
            </a:endParaRPr>
          </a:p>
        </p:txBody>
      </p:sp>
      <p:sp>
        <p:nvSpPr>
          <p:cNvPr id="4" name="Title 3"/>
          <p:cNvSpPr>
            <a:spLocks noGrp="1"/>
          </p:cNvSpPr>
          <p:nvPr>
            <p:ph type="title"/>
          </p:nvPr>
        </p:nvSpPr>
        <p:spPr>
          <a:xfrm>
            <a:off x="428596" y="428604"/>
            <a:ext cx="6543692" cy="800120"/>
          </a:xfrm>
        </p:spPr>
        <p:txBody>
          <a:bodyPr/>
          <a:lstStyle/>
          <a:p>
            <a:r>
              <a:rPr lang="el-GR" dirty="0" smtClean="0"/>
              <a:t>Φαινομενο Lense - Thirring</a:t>
            </a:r>
            <a:endParaRPr lang="el-GR" dirty="0"/>
          </a:p>
        </p:txBody>
      </p:sp>
      <p:pic>
        <p:nvPicPr>
          <p:cNvPr id="14338" name="Picture 2" descr="C:\Users\mitsos\Documents\ΣΕΜΦΕ\Εργασιες ΣΕΜΦΕ\Σεμιναριο Φυσικης- Βαρυτομαγνητικα φαινομενα (2008)\φωτογραφιες\nature06071-f5.2.jpg"/>
          <p:cNvPicPr>
            <a:picLocks noChangeAspect="1" noChangeArrowheads="1"/>
          </p:cNvPicPr>
          <p:nvPr/>
        </p:nvPicPr>
        <p:blipFill>
          <a:blip r:embed="rId3"/>
          <a:srcRect/>
          <a:stretch>
            <a:fillRect/>
          </a:stretch>
        </p:blipFill>
        <p:spPr bwMode="auto">
          <a:xfrm>
            <a:off x="4572000" y="1357298"/>
            <a:ext cx="4143404" cy="4929222"/>
          </a:xfrm>
          <a:prstGeom prst="rect">
            <a:avLst/>
          </a:prstGeom>
          <a:noFill/>
        </p:spPr>
      </p:pic>
    </p:spTree>
  </p:cSld>
  <p:clrMapOvr>
    <a:masterClrMapping/>
  </p:clrMapOvr>
  <p:transition spd="slow">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mitsos\Documents\ΣΕΜΦΕ\Εργασιες ΣΕΜΦΕ\Σεμιναριο Φυσικης- Βαρυτομαγνητικα φαινομενα (2008)\φωτογραφιες\gyroscope_f.jpg"/>
          <p:cNvPicPr>
            <a:picLocks noChangeAspect="1" noChangeArrowheads="1"/>
          </p:cNvPicPr>
          <p:nvPr/>
        </p:nvPicPr>
        <p:blipFill>
          <a:blip r:embed="rId3"/>
          <a:srcRect/>
          <a:stretch>
            <a:fillRect/>
          </a:stretch>
        </p:blipFill>
        <p:spPr bwMode="auto">
          <a:xfrm>
            <a:off x="5715008" y="1571612"/>
            <a:ext cx="3286148" cy="4000528"/>
          </a:xfrm>
          <a:prstGeom prst="rect">
            <a:avLst/>
          </a:prstGeom>
          <a:noFill/>
        </p:spPr>
      </p:pic>
      <p:sp>
        <p:nvSpPr>
          <p:cNvPr id="2" name="Content Placeholder 1"/>
          <p:cNvSpPr>
            <a:spLocks noGrp="1"/>
          </p:cNvSpPr>
          <p:nvPr>
            <p:ph sz="quarter" idx="1"/>
          </p:nvPr>
        </p:nvSpPr>
        <p:spPr>
          <a:xfrm>
            <a:off x="0" y="1142984"/>
            <a:ext cx="6072230" cy="4929222"/>
          </a:xfrm>
        </p:spPr>
        <p:txBody>
          <a:bodyPr>
            <a:normAutofit fontScale="77500" lnSpcReduction="20000"/>
          </a:bodyPr>
          <a:lstStyle/>
          <a:p>
            <a:pPr lvl="0"/>
            <a:r>
              <a:rPr lang="el-GR" dirty="0" smtClean="0">
                <a:solidFill>
                  <a:schemeClr val="tx2">
                    <a:lumMod val="50000"/>
                  </a:schemeClr>
                </a:solidFill>
              </a:rPr>
              <a:t>Ο στροβιλισμός του χωρόχρονου λόγω περιστροφής της Γης </a:t>
            </a:r>
            <a:r>
              <a:rPr lang="el-GR" dirty="0" smtClean="0"/>
              <a:t>- Ένα περιστρεφόμενο ογκώδες σώμα (σαν τη Γη) στροβιλίζει το χώρο και το χρόνο γύρω της. Ένα γυροσκόπιο που βρίσκεται σε τροχιά γύρω από τη Γη δέχεται μια εξαιρετικά μικρή δύναμη, ακριβώς λόγω αυτού του στροβιλισμού, που τείνει να του προκαλέσει μια κλίση από το επίπεδο της τροχιάς του, εξαιτίας του γεγονότος ότι η Γη το παρασύρει μαζί της. Η δύναμη αυτή ονομάζεται βαρυτομαγνητική (gravitomagnetism).</a:t>
            </a:r>
          </a:p>
          <a:p>
            <a:pPr lvl="0"/>
            <a:r>
              <a:rPr lang="el-GR" dirty="0" smtClean="0">
                <a:solidFill>
                  <a:schemeClr val="tx2">
                    <a:lumMod val="50000"/>
                  </a:schemeClr>
                </a:solidFill>
              </a:rPr>
              <a:t>Γεωδαιτικό φαινόμενο </a:t>
            </a:r>
            <a:r>
              <a:rPr lang="el-GR" dirty="0" smtClean="0"/>
              <a:t>- Σύμφωνα με τη Γενική Θεωρία της Σχετικότητας του Αϊνστάιν , ο χώρος και ο χρόνος όταν βρίσκονται κοντά σε ένα ογκώδες σώμα είναι στρεβλωμένοι. Σε ένα γυροσκόπιο, που βρίσκεται σε τροχιά κοντά στη Γη, αυτή η διαστρέβλωση (λόγω μάζας της Γης) το οδηγεί σε μια κλίση του άξονα περιστροφής του γυροσκοπίου στο επίπεδο της τροχιάς. </a:t>
            </a:r>
          </a:p>
          <a:p>
            <a:endParaRPr lang="el-GR" dirty="0"/>
          </a:p>
        </p:txBody>
      </p:sp>
      <p:sp>
        <p:nvSpPr>
          <p:cNvPr id="4" name="Title 3"/>
          <p:cNvSpPr>
            <a:spLocks noGrp="1"/>
          </p:cNvSpPr>
          <p:nvPr>
            <p:ph type="title"/>
          </p:nvPr>
        </p:nvSpPr>
        <p:spPr>
          <a:xfrm>
            <a:off x="357158" y="142852"/>
            <a:ext cx="5929354" cy="852486"/>
          </a:xfrm>
        </p:spPr>
        <p:txBody>
          <a:bodyPr>
            <a:noAutofit/>
          </a:bodyPr>
          <a:lstStyle/>
          <a:p>
            <a:r>
              <a:rPr lang="el-GR" sz="2800" dirty="0" smtClean="0"/>
              <a:t>Τι   επαληθεύουν   τα  γυροσκόπια</a:t>
            </a:r>
            <a:r>
              <a:rPr lang="el-GR" sz="7200" dirty="0" smtClean="0"/>
              <a:t>?</a:t>
            </a:r>
            <a:endParaRPr lang="el-GR" sz="7200" dirty="0"/>
          </a:p>
        </p:txBody>
      </p:sp>
    </p:spTree>
  </p:cSld>
  <p:clrMapOvr>
    <a:masterClrMapping/>
  </p:clrMapOvr>
  <p:transition spd="slow">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TotalTime>
  <Words>842</Words>
  <Application>Microsoft Office PowerPoint</Application>
  <PresentationFormat>On-screen Show (4:3)</PresentationFormat>
  <Paragraphs>89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ΒΑΡΥΤΟΜΑΓΝΗΤΙΚΑ ΦΑΙΝΟΜΕΝΑ</vt:lpstr>
      <vt:lpstr>Γενική θεωρία της σχετικότητας</vt:lpstr>
      <vt:lpstr>Slide 3</vt:lpstr>
      <vt:lpstr>Slide 4</vt:lpstr>
      <vt:lpstr>Slide 5</vt:lpstr>
      <vt:lpstr>ΒΑΡΥΤΟΜΑΓΝΗΤΙΣΜΟΣ</vt:lpstr>
      <vt:lpstr>Slide 7</vt:lpstr>
      <vt:lpstr>Φαινομενο Lense - Thirring</vt:lpstr>
      <vt:lpstr>Τι   επαληθεύουν   τα  γυροσκόπια?</vt:lpstr>
      <vt:lpstr>Slide 10</vt:lpstr>
      <vt:lpstr>Slide 11</vt:lpstr>
      <vt:lpstr>Slide 12</vt:lpstr>
      <vt:lpstr>Βαρύτητα  Newton</vt:lpstr>
      <vt:lpstr>Slide 14</vt:lpstr>
      <vt:lpstr>Gravity Probe A</vt:lpstr>
      <vt:lpstr>Slide 16</vt:lpstr>
      <vt:lpstr>Τροχιά δορυφόρων Lageos και Lageos 2</vt:lpstr>
      <vt:lpstr>Gravity Probe B</vt:lpstr>
      <vt:lpstr>Gravity Probe B</vt:lpstr>
      <vt:lpstr>2022- 2026: Θα σταλούν στο διάστημα  3 δορυφόροι της μορφής:</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ΒΑΡΥΤΟΜΑΓΝΗΤΙΚΑ ΦΑΙΝΟΜΕΝΑ</dc:title>
  <dc:creator>mitsos</dc:creator>
  <cp:lastModifiedBy>mitsos</cp:lastModifiedBy>
  <cp:revision>62</cp:revision>
  <dcterms:created xsi:type="dcterms:W3CDTF">2008-04-15T23:00:51Z</dcterms:created>
  <dcterms:modified xsi:type="dcterms:W3CDTF">2008-05-26T22:44:33Z</dcterms:modified>
</cp:coreProperties>
</file>