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75" r:id="rId2"/>
    <p:sldId id="277" r:id="rId3"/>
    <p:sldId id="278" r:id="rId4"/>
    <p:sldId id="279" r:id="rId5"/>
    <p:sldId id="292" r:id="rId6"/>
    <p:sldId id="282" r:id="rId7"/>
    <p:sldId id="283" r:id="rId8"/>
    <p:sldId id="263" r:id="rId9"/>
    <p:sldId id="285" r:id="rId10"/>
    <p:sldId id="286" r:id="rId11"/>
    <p:sldId id="287" r:id="rId12"/>
    <p:sldId id="288" r:id="rId13"/>
    <p:sldId id="289" r:id="rId14"/>
    <p:sldId id="290" r:id="rId15"/>
    <p:sldId id="280" r:id="rId16"/>
    <p:sldId id="281" r:id="rId17"/>
    <p:sldId id="291" r:id="rId18"/>
    <p:sldId id="294" r:id="rId19"/>
    <p:sldId id="295" r:id="rId20"/>
    <p:sldId id="272" r:id="rId21"/>
    <p:sldId id="276" r:id="rId22"/>
    <p:sldId id="274" r:id="rId23"/>
    <p:sldId id="293" r:id="rId24"/>
    <p:sldId id="296" r:id="rId25"/>
    <p:sldId id="29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508" autoAdjust="0"/>
    <p:restoredTop sz="86429" autoAdjust="0"/>
  </p:normalViewPr>
  <p:slideViewPr>
    <p:cSldViewPr>
      <p:cViewPr varScale="1">
        <p:scale>
          <a:sx n="93" d="100"/>
          <a:sy n="93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955F-CCEE-451B-895D-9445E7E19A60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A635-1683-4968-99D6-1E0A4AF58D0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05EA-3A30-473F-BB90-DA0AC3F91041}" type="datetimeFigureOut">
              <a:rPr lang="el-GR" smtClean="0"/>
              <a:pPr/>
              <a:t>10/6/2009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82D-AC68-4BBB-9553-46790AEB6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Η φυσική και η μουσική- Η φυσική της κιθάρας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142844" y="4643446"/>
            <a:ext cx="6400800" cy="17526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rgbClr val="FFFF00"/>
                </a:solidFill>
              </a:rPr>
              <a:t>ΑΛΕΞΑΝΔΡΟΠΟΥΛΟΥ ΧΑΡΙΚΛΕΙΑ</a:t>
            </a:r>
          </a:p>
          <a:p>
            <a:pPr algn="l"/>
            <a:r>
              <a:rPr lang="el-GR" sz="2400" dirty="0" smtClean="0">
                <a:solidFill>
                  <a:srgbClr val="FFFF00"/>
                </a:solidFill>
              </a:rPr>
              <a:t>ΣΕΜΦΕ 19/5/2009</a:t>
            </a:r>
          </a:p>
          <a:p>
            <a:pPr algn="l"/>
            <a:r>
              <a:rPr lang="el-GR" sz="2400" dirty="0" smtClean="0">
                <a:solidFill>
                  <a:srgbClr val="FFFF00"/>
                </a:solidFill>
              </a:rPr>
              <a:t>ΥΠ.ΚΑΘΗΓΗΤΗ: ΖΟΥΜΠΟΥΛΗΣ 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0" y="928688"/>
            <a:ext cx="7072313" cy="61436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ΣΕΜΙΝΑΡΙΟ ΦΥΣΙΚΗΣ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Παρατηρήσεις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1800" dirty="0" smtClean="0"/>
              <a:t>Στη σύγχρονη μουσική οι συχνότητες συνήθως είναι απόλυτα καθορισμένες.</a:t>
            </a:r>
          </a:p>
          <a:p>
            <a:endParaRPr lang="el-GR" sz="1800" dirty="0" smtClean="0"/>
          </a:p>
          <a:p>
            <a:r>
              <a:rPr lang="el-GR" sz="1800" dirty="0" smtClean="0"/>
              <a:t>Τα μουσικά όργανα κουρδίζονται βάσει της βασικής συχνότητας Α = 440 </a:t>
            </a:r>
            <a:r>
              <a:rPr lang="en-US" sz="1800" dirty="0" smtClean="0"/>
              <a:t>Hz.(</a:t>
            </a:r>
            <a:r>
              <a:rPr lang="el-GR" sz="1800" dirty="0" smtClean="0"/>
              <a:t>διαπασών).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Παρατηρούμε επίσης ότι το διάστημα ογδόης είναι ο ίδιος και στη φυσική και συγκερασμένη κλίμακα, ίσος με 2 ή ½ ανάλογα με το ποια συχνότητα θεωρούμε  στον παρονομαστή.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1800" dirty="0" smtClean="0"/>
              <a:t>Αντίστοιχα, το διάστημα πέμπτης, δηλαδή ο λόγος των συχνοτήτων του </a:t>
            </a:r>
            <a:r>
              <a:rPr lang="en-US" sz="1800" dirty="0" smtClean="0"/>
              <a:t>C</a:t>
            </a:r>
            <a:r>
              <a:rPr lang="el-GR" sz="1800" dirty="0" smtClean="0"/>
              <a:t> και του </a:t>
            </a:r>
            <a:r>
              <a:rPr lang="en-US" sz="1800" dirty="0" smtClean="0"/>
              <a:t>G</a:t>
            </a:r>
            <a:r>
              <a:rPr lang="el-GR" sz="1800" dirty="0" smtClean="0"/>
              <a:t> της ίδιας οκτάβας, είναι 1,500 στη φυσική κλίμακα και 1,4977 στη συγκερασμένη</a:t>
            </a:r>
          </a:p>
          <a:p>
            <a:endParaRPr lang="el-GR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Συγκερασμός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sz="3000" dirty="0" smtClean="0"/>
              <a:t>Ο ελάχιστος </a:t>
            </a:r>
            <a:r>
              <a:rPr lang="el-GR" sz="3000" b="1" dirty="0" smtClean="0"/>
              <a:t>λόγος συχνοτήτων (ημιτόνιο) είναι ίσος με 2</a:t>
            </a:r>
            <a:r>
              <a:rPr lang="el-GR" sz="3000" b="1" baseline="30000" dirty="0" smtClean="0"/>
              <a:t>1/12</a:t>
            </a:r>
          </a:p>
          <a:p>
            <a:endParaRPr lang="el-GR" sz="3000" b="1" baseline="30000" dirty="0" smtClean="0"/>
          </a:p>
          <a:p>
            <a:r>
              <a:rPr lang="el-GR" sz="3000" dirty="0" smtClean="0"/>
              <a:t>έπρεπε να αντιμετωπίζονται όλες οι νότες ως ισοδύναμες ώστε να υπάρχει μια σχετική ευελιξία στα όργανα. </a:t>
            </a:r>
          </a:p>
          <a:p>
            <a:endParaRPr lang="el-GR" sz="3000" dirty="0" smtClean="0"/>
          </a:p>
          <a:p>
            <a:r>
              <a:rPr lang="el-GR" sz="3000" dirty="0" smtClean="0"/>
              <a:t>Για να γίνει αυτό έπρεπε να πάρουμε ως σταθερό τονικό διάστημα την οκτάβα, και ξεκινώντας από εκεί, να κάνουμε το διαχωρισμό στις 12 διαφορετικές συχνότητες( τόνοι και ημιτόνια </a:t>
            </a:r>
            <a:r>
              <a:rPr lang="en-US" sz="3000" dirty="0" smtClean="0"/>
              <a:t>C, C#, D </a:t>
            </a:r>
            <a:r>
              <a:rPr lang="en-US" sz="3000" dirty="0" err="1" smtClean="0"/>
              <a:t>D</a:t>
            </a:r>
            <a:r>
              <a:rPr lang="en-US" sz="3000" dirty="0" smtClean="0"/>
              <a:t>#</a:t>
            </a:r>
            <a:r>
              <a:rPr lang="el-GR" sz="3000" dirty="0" smtClean="0"/>
              <a:t>,...κλπ.</a:t>
            </a:r>
            <a:r>
              <a:rPr lang="en-US" sz="3000" dirty="0" smtClean="0"/>
              <a:t> </a:t>
            </a:r>
            <a:r>
              <a:rPr lang="el-GR" sz="3000" dirty="0" smtClean="0"/>
              <a:t> ).</a:t>
            </a:r>
            <a:endParaRPr lang="en-US" sz="3000" b="1" baseline="300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ΚΙΘΑΡΑ ΚΑΙ ΠΥΘΑΓΟΡΑΣ 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500034" y="1500174"/>
          <a:ext cx="4038600" cy="522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1099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Τάστο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Νότα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Λόγος συχνότητας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(ως προς την νότα Ε(Μι))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Ποσοστό χορδής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(θέση τάστου)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Ποσοστό  (θέση τάστου</a:t>
                      </a:r>
                      <a:r>
                        <a:rPr lang="el-GR" sz="1100" dirty="0" smtClean="0">
                          <a:latin typeface="Calibri"/>
                          <a:ea typeface="Calibri"/>
                          <a:cs typeface="Times New Roman"/>
                        </a:rPr>
                        <a:t>) κατά 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Πυθαγόρα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Διαφορά ποσοστών</a:t>
                      </a: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1,0595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0,94387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0,95389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-0,01001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F#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1,1225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0,89090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0,88889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0,00201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1,1892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0,79370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0,84375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-0,00285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G#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1,2599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0,79012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0,79012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0,00358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1,3348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0,74915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0,75000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-0,00085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A#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1,4142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0,70711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0,70233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0,00477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1,4983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0,66742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0,66667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0,00075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1,5874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0,62996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0,62430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0,00567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C#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1,6818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0,59460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0,59259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0,00201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1,7818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0,56123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0,56250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-0,00127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D#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1,8877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0,52973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0,52675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0,00298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2,0000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0,50000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0,49320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0,00680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11 - Θέση κειμένου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Στο διπλανό πίνακα παρουσιάζονται οι σχέσεις των συχνοτήτων ανάλογα με το τάστο που αντιστοιχεί σε κάθε μια , όπως επίσης και η σωστή κατανομή των τάστων στη κιθάρα.</a:t>
            </a:r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Χαρακτηριστικά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χορδής και συχνότητα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Υλικό της χορδής</a:t>
            </a:r>
          </a:p>
          <a:p>
            <a:endParaRPr lang="el-GR" dirty="0" smtClean="0"/>
          </a:p>
          <a:p>
            <a:r>
              <a:rPr lang="el-GR" dirty="0" smtClean="0"/>
              <a:t>Κατασκευή της χορδής </a:t>
            </a:r>
          </a:p>
          <a:p>
            <a:endParaRPr lang="el-GR" dirty="0" smtClean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Τάση της χορδής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Γεωμετρία της χορδής </a:t>
            </a:r>
          </a:p>
          <a:p>
            <a:endParaRPr lang="el-G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714488"/>
            <a:ext cx="1214446" cy="50006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428868"/>
            <a:ext cx="1214446" cy="57150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143248"/>
            <a:ext cx="1143008" cy="66675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Μήκος χορδής και συχνότητα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800" dirty="0" smtClean="0"/>
          </a:p>
          <a:p>
            <a:pPr algn="ctr">
              <a:buNone/>
            </a:pPr>
            <a:r>
              <a:rPr lang="el-GR" sz="2800" i="1" dirty="0" smtClean="0"/>
              <a:t>υ</a:t>
            </a:r>
            <a:r>
              <a:rPr lang="el-GR" sz="1400" i="1" dirty="0" smtClean="0"/>
              <a:t>δ</a:t>
            </a:r>
            <a:r>
              <a:rPr lang="en-US" sz="2800" i="1" dirty="0" smtClean="0"/>
              <a:t> = </a:t>
            </a:r>
            <a:r>
              <a:rPr lang="el-GR" sz="2800" i="1" dirty="0" smtClean="0"/>
              <a:t>λ </a:t>
            </a:r>
            <a:r>
              <a:rPr lang="en-US" sz="2800" i="1" dirty="0" smtClean="0"/>
              <a:t>f </a:t>
            </a:r>
          </a:p>
          <a:p>
            <a:endParaRPr lang="el-GR" sz="2800" dirty="0" smtClean="0"/>
          </a:p>
          <a:p>
            <a:r>
              <a:rPr lang="el-GR" sz="2800" dirty="0" smtClean="0"/>
              <a:t>Με τη χρήση των τάστων , αυτό που επιτυγχάνουμε</a:t>
            </a:r>
            <a:r>
              <a:rPr lang="en-US" sz="2800" dirty="0" smtClean="0"/>
              <a:t> </a:t>
            </a:r>
            <a:r>
              <a:rPr lang="el-GR" sz="2800" dirty="0" smtClean="0"/>
              <a:t>είναι να μεταβάλλουμε το μήκος τις χορδής, με τον τρόπο που θέλουμε , ώστε να</a:t>
            </a:r>
            <a:r>
              <a:rPr lang="en-US" sz="2800" dirty="0" smtClean="0"/>
              <a:t> </a:t>
            </a:r>
            <a:r>
              <a:rPr lang="el-GR" sz="2800" dirty="0" smtClean="0"/>
              <a:t>παράγουμε την επιθυμητή συχνότητα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857224" y="4929198"/>
            <a:ext cx="5486400" cy="428628"/>
          </a:xfrm>
        </p:spPr>
        <p:txBody>
          <a:bodyPr>
            <a:normAutofit fontScale="90000"/>
          </a:bodyPr>
          <a:lstStyle/>
          <a:p>
            <a:r>
              <a:rPr lang="el-GR" sz="1400" b="0" dirty="0" smtClean="0"/>
              <a:t/>
            </a:r>
            <a:br>
              <a:rPr lang="el-GR" sz="1400" b="0" dirty="0" smtClean="0"/>
            </a:br>
            <a:r>
              <a:rPr lang="el-GR" sz="1400" b="0" dirty="0" smtClean="0"/>
              <a:t/>
            </a:r>
            <a:br>
              <a:rPr lang="el-GR" sz="1400" b="0" dirty="0" smtClean="0"/>
            </a:br>
            <a:r>
              <a:rPr lang="el-GR" sz="1400" b="0" dirty="0" smtClean="0"/>
              <a:t/>
            </a:r>
            <a:br>
              <a:rPr lang="el-GR" sz="1400" b="0" dirty="0" smtClean="0"/>
            </a:br>
            <a:r>
              <a:rPr lang="el-GR" sz="1600" b="0" dirty="0" smtClean="0"/>
              <a:t/>
            </a:r>
            <a:br>
              <a:rPr lang="el-GR" sz="1600" b="0" dirty="0" smtClean="0"/>
            </a:br>
            <a:r>
              <a:rPr lang="el-GR" sz="1400" b="0" dirty="0" smtClean="0"/>
              <a:t/>
            </a:r>
            <a:br>
              <a:rPr lang="el-GR" sz="1400" b="0" dirty="0" smtClean="0"/>
            </a:br>
            <a:r>
              <a:rPr lang="el-GR" sz="1400" dirty="0" smtClean="0"/>
              <a:t> </a:t>
            </a:r>
            <a:endParaRPr lang="el-GR" sz="1400" b="0" dirty="0"/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28" b="11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4 - Τίτλος"/>
          <p:cNvSpPr>
            <a:spLocks noGrp="1"/>
          </p:cNvSpPr>
          <p:nvPr>
            <p:ph type="body" sz="half" idx="2"/>
          </p:nvPr>
        </p:nvSpPr>
        <p:spPr>
          <a:xfrm>
            <a:off x="1714500" y="5000625"/>
            <a:ext cx="5486400" cy="642938"/>
          </a:xfrm>
        </p:spPr>
        <p:txBody>
          <a:bodyPr>
            <a:normAutofit fontScale="90000" lnSpcReduction="10000"/>
          </a:bodyPr>
          <a:lstStyle/>
          <a:p>
            <a:r>
              <a:rPr lang="el-GR" sz="1400" b="0" dirty="0" smtClean="0"/>
              <a:t> </a:t>
            </a:r>
            <a:br>
              <a:rPr lang="el-GR" sz="1400" b="0" dirty="0" smtClean="0"/>
            </a:br>
            <a:r>
              <a:rPr lang="el-GR" sz="1400" b="0" dirty="0" smtClean="0"/>
              <a:t/>
            </a:r>
            <a:br>
              <a:rPr lang="el-GR" sz="1400" b="0" dirty="0" smtClean="0"/>
            </a:br>
            <a:r>
              <a:rPr lang="el-GR" sz="1400" dirty="0" smtClean="0"/>
              <a:t> </a:t>
            </a:r>
            <a:endParaRPr lang="el-GR" sz="1400" b="0" dirty="0"/>
          </a:p>
        </p:txBody>
      </p:sp>
      <p:sp>
        <p:nvSpPr>
          <p:cNvPr id="9" name="4 - Τίτλος"/>
          <p:cNvSpPr txBox="1">
            <a:spLocks/>
          </p:cNvSpPr>
          <p:nvPr/>
        </p:nvSpPr>
        <p:spPr>
          <a:xfrm>
            <a:off x="1944688" y="5010160"/>
            <a:ext cx="5486400" cy="509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28794" y="535782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Χορδή 110 </a:t>
            </a:r>
            <a:r>
              <a:rPr lang="en-US" dirty="0" smtClean="0"/>
              <a:t>Hz </a:t>
            </a:r>
            <a:r>
              <a:rPr lang="el-GR" dirty="0" smtClean="0"/>
              <a:t>που κρούστηκε στο μέσο της.</a:t>
            </a:r>
          </a:p>
          <a:p>
            <a:r>
              <a:rPr lang="el-GR" dirty="0" smtClean="0"/>
              <a:t>Ευνοούνται οι περιττές αρμονικές της μορφής:</a:t>
            </a:r>
          </a:p>
          <a:p>
            <a:r>
              <a:rPr lang="el-GR" dirty="0" smtClean="0"/>
              <a:t> (2n+1)*110Hz=110Hz,330 Hz,550 Hz,770 </a:t>
            </a:r>
            <a:r>
              <a:rPr lang="el-GR" dirty="0" err="1" smtClean="0"/>
              <a:t>Hz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61" b="21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57356" y="5500702"/>
            <a:ext cx="5486400" cy="857256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Χορδή συχνότητας 110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Hz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που κρούστηκε κοντά στη γέφυρα (σημείο που στερεώνονται οι χορδές)</a:t>
            </a:r>
          </a:p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Ευνοούνται οι άρτιες αρμονικές συχνότητες της μορφής</a:t>
            </a:r>
          </a:p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2n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110Hz=220 Hz,440 Hz,660 Hz,880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Hz,1010 Hz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Φαινόμενο </a:t>
            </a:r>
            <a:r>
              <a:rPr lang="en-US" dirty="0" smtClean="0">
                <a:solidFill>
                  <a:srgbClr val="FFFF00"/>
                </a:solidFill>
              </a:rPr>
              <a:t>Helmholtz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Ιδιοσυχνότητα</a:t>
            </a:r>
            <a:r>
              <a:rPr lang="el-GR" dirty="0" smtClean="0"/>
              <a:t>  </a:t>
            </a:r>
            <a:r>
              <a:rPr lang="en-US" dirty="0" smtClean="0"/>
              <a:t>Helmholtz </a:t>
            </a:r>
            <a:r>
              <a:rPr lang="el-GR" dirty="0" smtClean="0"/>
              <a:t>του αντηχείου της κιθάρας 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αποτέλεσμα είναι να ενισχύονται ιδιαίτερα χαμηλές «μπάσες» συχνότητες, και να   έχουμε έναν πιο ογκώδη ήχο.</a:t>
            </a:r>
          </a:p>
          <a:p>
            <a:endParaRPr lang="el-GR" dirty="0" smtClean="0"/>
          </a:p>
          <a:p>
            <a:r>
              <a:rPr lang="el-GR" dirty="0" smtClean="0"/>
              <a:t> Η συχνότητα στην οποία συντονίζεται - κατασκευάζεται το σώμα μιας κλασσικής κιθάρας είναι η G# (χαμηλό Σολ#) (αντίστοιχη συχνότητα =103.826 </a:t>
            </a:r>
            <a:r>
              <a:rPr lang="el-GR" dirty="0" err="1" smtClean="0"/>
              <a:t>Hz</a:t>
            </a:r>
            <a:r>
              <a:rPr lang="el-GR" dirty="0" smtClean="0"/>
              <a:t>).</a:t>
            </a:r>
          </a:p>
          <a:p>
            <a:endParaRPr lang="el-G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928802"/>
            <a:ext cx="142876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5786478" cy="607220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572296" cy="67151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Παραγωγή της μουσικής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Τα ηχητικά κύματα </a:t>
            </a:r>
            <a:r>
              <a:rPr lang="el-GR" sz="1600" dirty="0" smtClean="0"/>
              <a:t>είναι μηχανικά κύματα</a:t>
            </a:r>
            <a:r>
              <a:rPr lang="el-GR" sz="1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l-GR" sz="1600" dirty="0" smtClean="0"/>
              <a:t>Στα ρευστά  η ηχητική ενέργεια διαδίδεται με τη μορφή </a:t>
            </a:r>
            <a:r>
              <a:rPr lang="el-GR" sz="1600" i="1" dirty="0" err="1" smtClean="0"/>
              <a:t>διαμήκων</a:t>
            </a:r>
            <a:r>
              <a:rPr lang="el-GR" sz="1600" i="1" dirty="0" smtClean="0"/>
              <a:t> κυμάτων</a:t>
            </a:r>
            <a:r>
              <a:rPr lang="el-GR" sz="1600" dirty="0" smtClean="0"/>
              <a:t> </a:t>
            </a:r>
          </a:p>
          <a:p>
            <a:r>
              <a:rPr lang="el-GR" sz="1600" dirty="0" smtClean="0"/>
              <a:t> στα στερεά μπορεί να διαδίδεται και με τη μορφή  </a:t>
            </a:r>
            <a:r>
              <a:rPr lang="el-GR" sz="1600" i="1" dirty="0" smtClean="0"/>
              <a:t>εγκάρσιων κυμάτων</a:t>
            </a:r>
            <a:r>
              <a:rPr lang="el-GR" sz="1600" dirty="0" smtClean="0"/>
              <a:t>.</a:t>
            </a:r>
          </a:p>
          <a:p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Στα διαμήκη ακουστικά κύματα  </a:t>
            </a:r>
            <a:r>
              <a:rPr lang="el-GR" sz="1600" dirty="0" smtClean="0"/>
              <a:t>έχουμε το φαινόμενο της διαφοράς πίεσης του αέρα την οποία αντιλαμβάνεται το αυτί.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pPr algn="ctr">
              <a:buNone/>
            </a:pPr>
            <a:r>
              <a:rPr lang="el-GR" sz="1600" dirty="0" smtClean="0"/>
              <a:t>Εξίσωση ημιτονοειδούς κύματος</a:t>
            </a:r>
          </a:p>
          <a:p>
            <a:pPr algn="ctr">
              <a:buNone/>
            </a:pPr>
            <a:r>
              <a:rPr lang="en-US" sz="1600" i="1" dirty="0" smtClean="0"/>
              <a:t>y (x, t) = A </a:t>
            </a:r>
            <a:r>
              <a:rPr lang="en-US" sz="1600" dirty="0" err="1" smtClean="0"/>
              <a:t>cos</a:t>
            </a:r>
            <a:r>
              <a:rPr lang="en-US" sz="1600" i="1" dirty="0" smtClean="0"/>
              <a:t>( </a:t>
            </a:r>
            <a:r>
              <a:rPr lang="el-GR" sz="1600" i="1" dirty="0" smtClean="0"/>
              <a:t>ω</a:t>
            </a:r>
            <a:r>
              <a:rPr lang="en-US" sz="1600" i="1" dirty="0" smtClean="0"/>
              <a:t>t – </a:t>
            </a:r>
            <a:r>
              <a:rPr lang="en-US" sz="1600" i="1" dirty="0" err="1" smtClean="0"/>
              <a:t>kx</a:t>
            </a:r>
            <a:r>
              <a:rPr lang="en-US" sz="1600" i="1" dirty="0" smtClean="0"/>
              <a:t> + </a:t>
            </a:r>
            <a:r>
              <a:rPr lang="el-GR" sz="1600" i="1" dirty="0" smtClean="0"/>
              <a:t>φ)</a:t>
            </a:r>
          </a:p>
          <a:p>
            <a:endParaRPr lang="el-GR" sz="1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 err="1" smtClean="0"/>
              <a:t>διαμηκους</a:t>
            </a:r>
            <a:r>
              <a:rPr lang="el-GR" dirty="0" smtClean="0"/>
              <a:t> κύματος</a:t>
            </a:r>
            <a:endParaRPr lang="el-GR" dirty="0"/>
          </a:p>
        </p:txBody>
      </p:sp>
      <p:pic>
        <p:nvPicPr>
          <p:cNvPr id="1026" name="Picture 2" descr="C:\Users\κανελλος\Desktop\Diamikes_k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714776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 καπάκι της κιθάρας και οι γραμμές </a:t>
            </a:r>
            <a:r>
              <a:rPr lang="en-US" sz="2800" dirty="0" err="1" smtClean="0"/>
              <a:t>Chaldi</a:t>
            </a:r>
            <a:endParaRPr lang="el-GR" sz="2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642910" y="1571612"/>
            <a:ext cx="4857784" cy="42862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000" dirty="0" smtClean="0"/>
              <a:t>Δομή κατασκευής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Υλικό κατασκευής (έλατο, πεύκο, τριανταφυλλιά )</a:t>
            </a:r>
          </a:p>
          <a:p>
            <a:endParaRPr lang="el-GR" sz="2000" dirty="0" smtClean="0"/>
          </a:p>
          <a:p>
            <a:r>
              <a:rPr lang="el-GR" sz="2000" dirty="0" smtClean="0"/>
              <a:t>Ράβδοι στήριξης </a:t>
            </a:r>
          </a:p>
          <a:p>
            <a:endParaRPr lang="el-GR" sz="2000" dirty="0" smtClean="0"/>
          </a:p>
          <a:p>
            <a:r>
              <a:rPr lang="el-GR" sz="2000" dirty="0" smtClean="0"/>
              <a:t>Γραμμές </a:t>
            </a:r>
            <a:r>
              <a:rPr lang="en-US" sz="2000" dirty="0" err="1" smtClean="0"/>
              <a:t>Chaldi</a:t>
            </a:r>
            <a:r>
              <a:rPr lang="el-GR" sz="2000" dirty="0" smtClean="0"/>
              <a:t>( γραμμές που μένουν ακίνητες)</a:t>
            </a:r>
            <a:endParaRPr lang="el-G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22764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μοτίβων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19250" y="2782094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ΗΧΟΧΡΩΜΑ ΟΡΓΑΝΩΝ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l-GR" sz="1800" dirty="0" smtClean="0"/>
              <a:t>Η ποικιλία συχνοτήτων  που έχει τη δυνατότητα να παράγει ένα όργανο μαζί με τις αρμονικές τους που ενισχύονται επιλεκτικά ανάλογα με το αντηχείο του κάθε οργάνου</a:t>
            </a:r>
          </a:p>
          <a:p>
            <a:endParaRPr lang="el-GR" sz="1800" dirty="0" smtClean="0"/>
          </a:p>
          <a:p>
            <a:r>
              <a:rPr lang="el-GR" sz="1800" dirty="0" smtClean="0"/>
              <a:t>Φλάουτο: σχετικά απλό ηχόχρωμα</a:t>
            </a:r>
          </a:p>
          <a:p>
            <a:endParaRPr lang="el-GR" sz="1800" dirty="0" smtClean="0"/>
          </a:p>
          <a:p>
            <a:r>
              <a:rPr lang="el-GR" sz="1800" dirty="0" smtClean="0"/>
              <a:t>Όμποε: σχετικά απλό ηχόχρωμα</a:t>
            </a:r>
          </a:p>
          <a:p>
            <a:endParaRPr lang="el-GR" sz="1800" dirty="0" smtClean="0"/>
          </a:p>
          <a:p>
            <a:r>
              <a:rPr lang="el-GR" sz="1800" dirty="0" smtClean="0"/>
              <a:t>Κιθάρα: πιο πολύπλοκο  </a:t>
            </a:r>
            <a:r>
              <a:rPr lang="el-GR" sz="1800" dirty="0" err="1" smtClean="0"/>
              <a:t>ηχόχρωμα,οι</a:t>
            </a:r>
            <a:r>
              <a:rPr lang="el-GR" sz="1800" dirty="0" smtClean="0"/>
              <a:t> </a:t>
            </a:r>
            <a:r>
              <a:rPr lang="el-GR" sz="1800" dirty="0" err="1" smtClean="0"/>
              <a:t>ιδιοσυχνότητες</a:t>
            </a:r>
            <a:r>
              <a:rPr lang="el-GR" sz="1800" dirty="0" smtClean="0"/>
              <a:t> της καλύπτουν ~3,5 οκτάβες.</a:t>
            </a:r>
          </a:p>
          <a:p>
            <a:endParaRPr lang="el-GR" sz="1800" dirty="0" smtClean="0"/>
          </a:p>
          <a:p>
            <a:r>
              <a:rPr lang="el-GR" sz="1800" dirty="0" smtClean="0"/>
              <a:t>Πιάνο: πολύπλοκο ηχόχρωμα, ειδικά το’’ πιάνο με ουρά’’, οι </a:t>
            </a:r>
            <a:r>
              <a:rPr lang="el-GR" sz="1800" dirty="0" err="1" smtClean="0"/>
              <a:t>ιδιοσυχνότητές</a:t>
            </a:r>
            <a:r>
              <a:rPr lang="el-GR" sz="1800" dirty="0" smtClean="0"/>
              <a:t> του καλύπτουν ~7,5 οκτάβες </a:t>
            </a:r>
          </a:p>
          <a:p>
            <a:endParaRPr lang="el-GR" sz="1800" dirty="0" smtClean="0"/>
          </a:p>
          <a:p>
            <a:r>
              <a:rPr lang="el-GR" sz="1800" dirty="0" smtClean="0"/>
              <a:t>Βιολί, βιόλα, βιολοντσέλο, κοντραμπάσο κ.α. καλύπτουν συνεχώς όλο το ακουστικό φάσμα, αφού δεν έχουν </a:t>
            </a:r>
            <a:r>
              <a:rPr lang="el-GR" sz="1800" dirty="0" err="1" smtClean="0"/>
              <a:t>τάστα,έχουν</a:t>
            </a:r>
            <a:r>
              <a:rPr lang="el-GR" sz="1800" dirty="0" smtClean="0"/>
              <a:t> πλούσιο ηχόχρωμα</a:t>
            </a:r>
            <a:endParaRPr lang="el-GR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Κέπλερ και οι αρμονικές του κόσμου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αν α ο μεγάλος </a:t>
            </a:r>
            <a:r>
              <a:rPr lang="el-GR" dirty="0" err="1" smtClean="0"/>
              <a:t>ημιάξονας</a:t>
            </a:r>
            <a:r>
              <a:rPr lang="el-GR" dirty="0" smtClean="0"/>
              <a:t> της ελλειπτικής τροχιά και Τ η περίοδος τότε α</a:t>
            </a:r>
            <a:r>
              <a:rPr lang="el-GR" baseline="30000" dirty="0" smtClean="0"/>
              <a:t>3</a:t>
            </a:r>
            <a:r>
              <a:rPr lang="el-GR" dirty="0" smtClean="0"/>
              <a:t>/Τ</a:t>
            </a:r>
            <a:r>
              <a:rPr lang="el-GR" baseline="30000" dirty="0" smtClean="0"/>
              <a:t>2</a:t>
            </a:r>
            <a:r>
              <a:rPr lang="el-GR" dirty="0" smtClean="0"/>
              <a:t> είναι σταθερή αναλογία.</a:t>
            </a:r>
          </a:p>
          <a:p>
            <a:r>
              <a:rPr lang="el-GR" dirty="0" smtClean="0"/>
              <a:t>Μεγάλη εκκεντρότητα = μεγάλη έκταση της μουσικής φράσης </a:t>
            </a:r>
          </a:p>
          <a:p>
            <a:r>
              <a:rPr lang="el-GR" dirty="0" smtClean="0"/>
              <a:t>Γωνιακή ταχύτητα  υπολογισμένη σε δευτερόλεπτα δίνει τον αριθμό των παλμών κάθε τόνου.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lan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57188"/>
            <a:ext cx="5143536" cy="628652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l-GR" dirty="0" smtClean="0"/>
              <a:t>ΒΙΒΛΙΟΓΡΑΦΙΑ  </a:t>
            </a:r>
          </a:p>
          <a:p>
            <a:r>
              <a:rPr lang="el-GR" dirty="0" err="1" smtClean="0"/>
              <a:t>Ιστοχώρος</a:t>
            </a:r>
            <a:endParaRPr lang="el-GR" dirty="0" smtClean="0"/>
          </a:p>
          <a:p>
            <a:r>
              <a:rPr lang="en-US" dirty="0" smtClean="0">
                <a:hlinkClick r:id="rId2"/>
              </a:rPr>
              <a:t>www.wikipedia.com</a:t>
            </a:r>
            <a:endParaRPr lang="el-GR" dirty="0" smtClean="0"/>
          </a:p>
          <a:p>
            <a:r>
              <a:rPr lang="el-GR" dirty="0" err="1" smtClean="0"/>
              <a:t>΄΄</a:t>
            </a:r>
            <a:r>
              <a:rPr lang="en-US" dirty="0" smtClean="0"/>
              <a:t>On the sensations of tone</a:t>
            </a:r>
            <a:r>
              <a:rPr lang="el-GR" dirty="0" err="1" smtClean="0"/>
              <a:t>΄΄</a:t>
            </a:r>
            <a:r>
              <a:rPr lang="el-GR" dirty="0" smtClean="0"/>
              <a:t> , </a:t>
            </a:r>
            <a:r>
              <a:rPr lang="en-US" dirty="0" smtClean="0"/>
              <a:t>H.HELMHOLTZ</a:t>
            </a:r>
          </a:p>
          <a:p>
            <a:r>
              <a:rPr lang="el-GR" dirty="0" smtClean="0"/>
              <a:t>‘’Η αρμονία των </a:t>
            </a:r>
            <a:r>
              <a:rPr lang="el-GR" dirty="0" err="1" smtClean="0"/>
              <a:t>πλανητών΄΄</a:t>
            </a:r>
            <a:r>
              <a:rPr lang="el-GR" dirty="0" smtClean="0"/>
              <a:t> </a:t>
            </a:r>
            <a:r>
              <a:rPr lang="en-US" dirty="0" smtClean="0"/>
              <a:t>D. Proust</a:t>
            </a:r>
            <a:endParaRPr lang="el-GR" dirty="0" smtClean="0"/>
          </a:p>
          <a:p>
            <a:r>
              <a:rPr lang="el-GR" dirty="0" err="1" smtClean="0"/>
              <a:t>΄΄Τα</a:t>
            </a:r>
            <a:r>
              <a:rPr lang="el-GR" dirty="0" smtClean="0"/>
              <a:t>  μαθηματικά στη μουσική </a:t>
            </a:r>
            <a:r>
              <a:rPr lang="el-GR" dirty="0" err="1" smtClean="0"/>
              <a:t>΄΄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διατριβή, </a:t>
            </a:r>
            <a:r>
              <a:rPr lang="el-GR" smtClean="0"/>
              <a:t>κ.Λεκκας</a:t>
            </a:r>
            <a:endParaRPr lang="el-GR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ΚΥΜΑΤΑ ΚΑΙ ΜΟΥΣΙΚΑ ΟΡΓΑΝΑ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sz="1800" dirty="0" smtClean="0"/>
              <a:t>Φλογέρα: </a:t>
            </a:r>
            <a:r>
              <a:rPr lang="el-GR" sz="1800" i="1" dirty="0" smtClean="0"/>
              <a:t>Δ</a:t>
            </a:r>
            <a:r>
              <a:rPr lang="en-US" sz="1800" i="1" dirty="0" smtClean="0"/>
              <a:t>p = </a:t>
            </a:r>
            <a:r>
              <a:rPr lang="el-GR" sz="1800" i="1" dirty="0" smtClean="0"/>
              <a:t>Δ</a:t>
            </a:r>
            <a:r>
              <a:rPr lang="en-US" sz="1800" i="1" dirty="0" smtClean="0"/>
              <a:t>p</a:t>
            </a:r>
            <a:r>
              <a:rPr lang="el-GR" sz="1000" dirty="0" smtClean="0"/>
              <a:t>0</a:t>
            </a:r>
            <a:r>
              <a:rPr lang="en-US" sz="1800" i="1" dirty="0" smtClean="0"/>
              <a:t> </a:t>
            </a:r>
            <a:r>
              <a:rPr lang="en-US" sz="1800" dirty="0" err="1" smtClean="0"/>
              <a:t>cos</a:t>
            </a:r>
            <a:r>
              <a:rPr lang="en-US" sz="1800" dirty="0" smtClean="0"/>
              <a:t> </a:t>
            </a:r>
            <a:r>
              <a:rPr lang="el-GR" sz="1800" i="1" dirty="0" smtClean="0"/>
              <a:t>ω</a:t>
            </a:r>
            <a:r>
              <a:rPr lang="en-US" sz="1800" i="1" dirty="0" smtClean="0"/>
              <a:t>t</a:t>
            </a:r>
            <a:endParaRPr lang="el-GR" sz="1800" i="1" dirty="0" smtClean="0"/>
          </a:p>
          <a:p>
            <a:endParaRPr lang="el-GR" sz="1000" i="1" dirty="0" smtClean="0"/>
          </a:p>
          <a:p>
            <a:r>
              <a:rPr lang="el-GR" sz="1800" dirty="0" smtClean="0"/>
              <a:t>Στα μουσικά όργανα δημιουργούντα </a:t>
            </a:r>
            <a:r>
              <a:rPr lang="el-GR" sz="1800" dirty="0" smtClean="0">
                <a:solidFill>
                  <a:srgbClr val="FFFF00"/>
                </a:solidFill>
              </a:rPr>
              <a:t>στάσιμα κύματα</a:t>
            </a:r>
          </a:p>
          <a:p>
            <a:endParaRPr lang="el-GR" sz="1800" i="1" dirty="0" smtClean="0">
              <a:solidFill>
                <a:srgbClr val="FFFF00"/>
              </a:solidFill>
            </a:endParaRPr>
          </a:p>
          <a:p>
            <a:r>
              <a:rPr lang="el-GR" sz="1800" dirty="0" smtClean="0"/>
              <a:t>Στις χορδές της κιθάρας έχουμε:</a:t>
            </a:r>
          </a:p>
          <a:p>
            <a:endParaRPr lang="el-GR" sz="1800" i="1" dirty="0" smtClean="0">
              <a:solidFill>
                <a:srgbClr val="FFFF00"/>
              </a:solidFill>
            </a:endParaRPr>
          </a:p>
          <a:p>
            <a:r>
              <a:rPr lang="el-GR" sz="1800" i="1" dirty="0" smtClean="0">
                <a:solidFill>
                  <a:srgbClr val="FFFF00"/>
                </a:solidFill>
              </a:rPr>
              <a:t>                                 διαδιδόμενο</a:t>
            </a:r>
          </a:p>
          <a:p>
            <a:endParaRPr lang="el-GR" sz="1800" i="1" dirty="0" smtClean="0">
              <a:solidFill>
                <a:srgbClr val="FFFF00"/>
              </a:solidFill>
            </a:endParaRPr>
          </a:p>
          <a:p>
            <a:r>
              <a:rPr lang="el-GR" sz="1800" i="1" dirty="0" smtClean="0">
                <a:solidFill>
                  <a:srgbClr val="FFFF00"/>
                </a:solidFill>
              </a:rPr>
              <a:t>Ανακλώμενο:</a:t>
            </a:r>
          </a:p>
          <a:p>
            <a:endParaRPr lang="el-GR" sz="1800" i="1" dirty="0" smtClean="0">
              <a:solidFill>
                <a:srgbClr val="FFFF00"/>
              </a:solidFill>
            </a:endParaRPr>
          </a:p>
          <a:p>
            <a:endParaRPr lang="el-GR" sz="1800" i="1" dirty="0" smtClean="0"/>
          </a:p>
          <a:p>
            <a:endParaRPr lang="el-GR" sz="1800" i="1" dirty="0" smtClean="0"/>
          </a:p>
          <a:p>
            <a:endParaRPr lang="en-US" sz="1800" i="1" dirty="0" smtClean="0"/>
          </a:p>
          <a:p>
            <a:endParaRPr lang="el-GR" dirty="0"/>
          </a:p>
        </p:txBody>
      </p:sp>
      <p:pic>
        <p:nvPicPr>
          <p:cNvPr id="8" name="7 - Θέση περιεχομένου" descr="Stasimo_ki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34055"/>
            <a:ext cx="4038600" cy="1858252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286124"/>
            <a:ext cx="2000264" cy="64294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857628"/>
            <a:ext cx="2000264" cy="64294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86388"/>
            <a:ext cx="3643338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Ακοή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395758" cy="55007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1600" dirty="0" smtClean="0"/>
              <a:t>Ακουστική αντίληψη ανθρώπου: </a:t>
            </a:r>
            <a:r>
              <a:rPr lang="el-GR" sz="1600" dirty="0" smtClean="0">
                <a:solidFill>
                  <a:srgbClr val="92D050"/>
                </a:solidFill>
              </a:rPr>
              <a:t>20  </a:t>
            </a:r>
            <a:r>
              <a:rPr lang="en-US" sz="1600" dirty="0" smtClean="0">
                <a:solidFill>
                  <a:srgbClr val="92D050"/>
                </a:solidFill>
              </a:rPr>
              <a:t>Hz</a:t>
            </a:r>
            <a:r>
              <a:rPr lang="el-GR" sz="1600" dirty="0" smtClean="0">
                <a:solidFill>
                  <a:srgbClr val="92D050"/>
                </a:solidFill>
              </a:rPr>
              <a:t> </a:t>
            </a:r>
            <a:r>
              <a:rPr lang="el-GR" sz="1600" dirty="0" err="1" smtClean="0">
                <a:solidFill>
                  <a:srgbClr val="92D050"/>
                </a:solidFill>
              </a:rPr>
              <a:t>εως</a:t>
            </a:r>
            <a:r>
              <a:rPr lang="el-GR" sz="1600" dirty="0" smtClean="0">
                <a:solidFill>
                  <a:srgbClr val="92D050"/>
                </a:solidFill>
              </a:rPr>
              <a:t> περίπου 20 </a:t>
            </a:r>
            <a:r>
              <a:rPr lang="en-US" sz="1600" dirty="0" smtClean="0">
                <a:solidFill>
                  <a:srgbClr val="92D050"/>
                </a:solidFill>
              </a:rPr>
              <a:t>kHz</a:t>
            </a:r>
            <a:endParaRPr lang="el-GR" sz="1600" dirty="0" smtClean="0">
              <a:solidFill>
                <a:srgbClr val="92D050"/>
              </a:solidFill>
            </a:endParaRPr>
          </a:p>
          <a:p>
            <a:endParaRPr lang="el-GR" sz="1600" dirty="0" smtClean="0">
              <a:solidFill>
                <a:srgbClr val="92D050"/>
              </a:solidFill>
            </a:endParaRPr>
          </a:p>
          <a:p>
            <a:r>
              <a:rPr lang="el-GR" sz="1600" dirty="0" smtClean="0"/>
              <a:t>Ξεχωρίζει ήχους με διαφορά 7 </a:t>
            </a:r>
            <a:r>
              <a:rPr lang="el-GR" sz="1600" dirty="0" err="1" smtClean="0"/>
              <a:t>Hz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Ακουστικά κύματα   χαμηλής συχνότητας, 20 - 100 </a:t>
            </a:r>
            <a:r>
              <a:rPr lang="en-US" sz="1600" dirty="0" smtClean="0"/>
              <a:t>Hz</a:t>
            </a:r>
            <a:r>
              <a:rPr lang="el-GR" sz="1600" dirty="0" smtClean="0"/>
              <a:t>,</a:t>
            </a:r>
            <a:r>
              <a:rPr lang="en-US" sz="1600" dirty="0" smtClean="0"/>
              <a:t> </a:t>
            </a:r>
            <a:r>
              <a:rPr lang="el-GR" sz="1600" dirty="0" smtClean="0"/>
              <a:t>ξενίζουν ή φοβίζουν το ανθρώπινο αυτί ( βιολογική εξέλιξη ) </a:t>
            </a:r>
          </a:p>
          <a:p>
            <a:endParaRPr lang="el-GR" sz="1600" dirty="0" smtClean="0">
              <a:solidFill>
                <a:srgbClr val="FF0000"/>
              </a:solidFill>
            </a:endParaRPr>
          </a:p>
          <a:p>
            <a:r>
              <a:rPr lang="el-GR" sz="1600" dirty="0" err="1" smtClean="0">
                <a:solidFill>
                  <a:srgbClr val="92D050"/>
                </a:solidFill>
              </a:rPr>
              <a:t>Διακρότημα</a:t>
            </a:r>
            <a:r>
              <a:rPr lang="el-GR" sz="1600" dirty="0" smtClean="0">
                <a:solidFill>
                  <a:srgbClr val="92D050"/>
                </a:solidFill>
              </a:rPr>
              <a:t>: </a:t>
            </a:r>
            <a:r>
              <a:rPr lang="el-GR" sz="1600" dirty="0" smtClean="0"/>
              <a:t>η σύνθεση παραπλήσιων συχνοτήτων.</a:t>
            </a:r>
          </a:p>
          <a:p>
            <a:endParaRPr lang="el-GR" sz="1600" dirty="0" smtClean="0"/>
          </a:p>
          <a:p>
            <a:r>
              <a:rPr lang="el-GR" sz="1600" dirty="0" err="1" smtClean="0"/>
              <a:t>Ακουμε</a:t>
            </a:r>
            <a:r>
              <a:rPr lang="el-GR" sz="1600" dirty="0" smtClean="0"/>
              <a:t> το </a:t>
            </a:r>
            <a:r>
              <a:rPr lang="el-GR" sz="1600" dirty="0" err="1" smtClean="0"/>
              <a:t>ημιάθροισμα</a:t>
            </a:r>
            <a:r>
              <a:rPr lang="el-GR" sz="1600" dirty="0" smtClean="0"/>
              <a:t> και την </a:t>
            </a:r>
            <a:r>
              <a:rPr lang="el-GR" sz="1600" dirty="0" err="1" smtClean="0"/>
              <a:t>ημιδιαφορά</a:t>
            </a:r>
            <a:r>
              <a:rPr lang="el-GR" sz="1600" dirty="0" smtClean="0"/>
              <a:t> των συντιθέμενων   συχνοτήτων</a:t>
            </a:r>
          </a:p>
          <a:p>
            <a:endParaRPr lang="el-GR" sz="1600" dirty="0" smtClean="0"/>
          </a:p>
          <a:p>
            <a:r>
              <a:rPr lang="el-GR" sz="1600" dirty="0" smtClean="0"/>
              <a:t>Όταν μια πηγή εκπέμπει παραπλήσιες συχνότητες, με διαφορά από  20 – 100 </a:t>
            </a:r>
            <a:r>
              <a:rPr lang="en-US" sz="1600" dirty="0" smtClean="0"/>
              <a:t>Hz</a:t>
            </a:r>
            <a:r>
              <a:rPr lang="el-GR" sz="1600" dirty="0" smtClean="0"/>
              <a:t>, το αυτί απωθεί τον ήχο (‘’φάλτσο’’)</a:t>
            </a:r>
          </a:p>
          <a:p>
            <a:endParaRPr lang="el-GR" sz="1800" dirty="0" smtClean="0">
              <a:solidFill>
                <a:srgbClr val="92D050"/>
              </a:solidFill>
            </a:endParaRPr>
          </a:p>
          <a:p>
            <a:endParaRPr lang="el-GR" sz="1800" dirty="0" smtClean="0">
              <a:solidFill>
                <a:srgbClr val="92D050"/>
              </a:solidFill>
            </a:endParaRPr>
          </a:p>
          <a:p>
            <a:endParaRPr lang="el-GR" sz="1800" dirty="0" smtClean="0">
              <a:solidFill>
                <a:srgbClr val="FF0000"/>
              </a:solidFill>
            </a:endParaRPr>
          </a:p>
          <a:p>
            <a:endParaRPr lang="el-GR" sz="1800" dirty="0" smtClean="0"/>
          </a:p>
          <a:p>
            <a:endParaRPr lang="el-GR" sz="1800" dirty="0"/>
          </a:p>
        </p:txBody>
      </p:sp>
      <p:pic>
        <p:nvPicPr>
          <p:cNvPr id="5" name="4 - Θέση περιεχομένου" descr="klinikieksetas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572032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14480" y="785794"/>
            <a:ext cx="5486400" cy="566738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Διεθνής συμβολισμός μουσικών φθόγγων</a:t>
            </a:r>
            <a:endParaRPr lang="el-GR" dirty="0">
              <a:solidFill>
                <a:srgbClr val="FFFF00"/>
              </a:solidFill>
            </a:endParaRPr>
          </a:p>
        </p:txBody>
      </p:sp>
      <p:graphicFrame>
        <p:nvGraphicFramePr>
          <p:cNvPr id="5" name="4 - Θέση εικόνας"/>
          <p:cNvGraphicFramePr>
            <a:graphicFrameLocks noGrp="1"/>
          </p:cNvGraphicFramePr>
          <p:nvPr>
            <p:ph type="pic" idx="1"/>
          </p:nvPr>
        </p:nvGraphicFramePr>
        <p:xfrm>
          <a:off x="1829753" y="2477389"/>
          <a:ext cx="5411470" cy="1121664"/>
        </p:xfrm>
        <a:graphic>
          <a:graphicData uri="http://schemas.openxmlformats.org/drawingml/2006/table">
            <a:tbl>
              <a:tblPr/>
              <a:tblGrid>
                <a:gridCol w="772795"/>
                <a:gridCol w="772795"/>
                <a:gridCol w="772795"/>
                <a:gridCol w="772795"/>
                <a:gridCol w="773430"/>
                <a:gridCol w="773430"/>
                <a:gridCol w="7734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dirty="0">
                          <a:latin typeface="Calibri"/>
                          <a:ea typeface="Calibri"/>
                          <a:cs typeface="Times New Roman"/>
                        </a:rPr>
                        <a:t>Ντο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>
                          <a:latin typeface="Calibri"/>
                          <a:ea typeface="Calibri"/>
                          <a:cs typeface="Times New Roman"/>
                        </a:rPr>
                        <a:t>Ρε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>
                          <a:latin typeface="Calibri"/>
                          <a:ea typeface="Calibri"/>
                          <a:cs typeface="Times New Roman"/>
                        </a:rPr>
                        <a:t>Μι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>
                          <a:latin typeface="Calibri"/>
                          <a:ea typeface="Calibri"/>
                          <a:cs typeface="Times New Roman"/>
                        </a:rPr>
                        <a:t>Φα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>
                          <a:latin typeface="Calibri"/>
                          <a:ea typeface="Calibri"/>
                          <a:cs typeface="Times New Roman"/>
                        </a:rPr>
                        <a:t>Σολ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dirty="0">
                          <a:latin typeface="Calibri"/>
                          <a:ea typeface="Calibri"/>
                          <a:cs typeface="Times New Roman"/>
                        </a:rPr>
                        <a:t>Λα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3200" dirty="0">
                          <a:latin typeface="Calibri"/>
                          <a:ea typeface="Calibri"/>
                          <a:cs typeface="Times New Roman"/>
                        </a:rPr>
                        <a:t>Σι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l-G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Ορισμοί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Φθόγγος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 </a:t>
            </a:r>
            <a:r>
              <a:rPr lang="el-GR" dirty="0" smtClean="0"/>
              <a:t>φθόγγος, ή αλλιώς η </a:t>
            </a:r>
            <a:r>
              <a:rPr lang="el-GR" dirty="0" err="1" smtClean="0"/>
              <a:t>γνωστη</a:t>
            </a:r>
            <a:r>
              <a:rPr lang="el-GR" dirty="0" smtClean="0"/>
              <a:t> μας νότα, είναι ένα ακουστικό ερέθισμα του οποίου το κύριο χαρακτηριστικό, είναι μια συγκεκριμένη συχνότητα 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Σχέση 2 ίδιων νοτών (πχ του Ντο)σε δυο διαδοχικές οκτάβες: </a:t>
            </a:r>
            <a:r>
              <a:rPr lang="el-GR" dirty="0" smtClean="0"/>
              <a:t>Η συχνότητα του </a:t>
            </a:r>
            <a:r>
              <a:rPr lang="el-GR" dirty="0" err="1" smtClean="0"/>
              <a:t>υψιλού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είναι διπλάσια της συχνότητας του χαμηλού </a:t>
            </a:r>
            <a:r>
              <a:rPr lang="en-US" dirty="0" smtClean="0"/>
              <a:t>C</a:t>
            </a:r>
            <a:r>
              <a:rPr lang="el-GR" dirty="0" smtClean="0"/>
              <a:t> (¨ διάστημα ογδόης ¨). Πχ στη κιθάρα αν το χαμηλότερο μι έχει συχνότητα </a:t>
            </a:r>
            <a:r>
              <a:rPr lang="el-GR" dirty="0" err="1" smtClean="0"/>
              <a:t>ν</a:t>
            </a:r>
            <a:r>
              <a:rPr lang="el-GR" sz="2000" dirty="0" err="1" smtClean="0"/>
              <a:t>ο</a:t>
            </a:r>
            <a:r>
              <a:rPr lang="el-GR" dirty="0" smtClean="0"/>
              <a:t> το υψηλότερο έχει συχνότητα 2</a:t>
            </a:r>
            <a:r>
              <a:rPr lang="el-GR" baseline="30000" dirty="0" smtClean="0"/>
              <a:t>3</a:t>
            </a:r>
            <a:r>
              <a:rPr lang="el-GR" dirty="0" smtClean="0"/>
              <a:t>ν</a:t>
            </a:r>
            <a:r>
              <a:rPr lang="el-GR" sz="2200" dirty="0" smtClean="0"/>
              <a:t>ο</a:t>
            </a:r>
            <a:r>
              <a:rPr lang="el-GR" sz="28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Συγκερασμός: </a:t>
            </a:r>
            <a:r>
              <a:rPr lang="el-GR" dirty="0" smtClean="0"/>
              <a:t> (από το αρχαίο </a:t>
            </a:r>
            <a:r>
              <a:rPr lang="el-GR" dirty="0" err="1" smtClean="0"/>
              <a:t>κεράννυμι</a:t>
            </a:r>
            <a:r>
              <a:rPr lang="el-GR" dirty="0" smtClean="0"/>
              <a:t> = αναμιγνύω, εξ </a:t>
            </a:r>
            <a:r>
              <a:rPr lang="el-GR" dirty="0" err="1" smtClean="0"/>
              <a:t>ού</a:t>
            </a:r>
            <a:r>
              <a:rPr lang="el-GR" dirty="0" smtClean="0"/>
              <a:t> και κράμα, κρασί) είναι ως μουσικός όρος η απόκλιση από τις δεδομένες μαθηματικές αναλογίες των φυσικών διαστημάτων με αποτέλεσμα κάποιο </a:t>
            </a:r>
            <a:r>
              <a:rPr lang="el-GR" dirty="0" err="1" smtClean="0"/>
              <a:t>συμβιβασμο</a:t>
            </a:r>
            <a:r>
              <a:rPr lang="el-GR" dirty="0" smtClean="0"/>
              <a:t> μεταξύ της συγκερασμένης και της φυσικής κλίμακας.</a:t>
            </a:r>
            <a:r>
              <a:rPr lang="el-GR" b="1" dirty="0" smtClean="0"/>
              <a:t>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Μουσική και επιστήμες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1600" dirty="0" smtClean="0"/>
              <a:t>Η πρώτη σύνδεση μεταξύ μουσικής και μαθηματικών αποδείχτηκε από τον Πυθαγόρα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b="1" dirty="0" smtClean="0"/>
              <a:t>«</a:t>
            </a:r>
            <a:r>
              <a:rPr lang="el-GR" sz="1600" b="1" dirty="0" err="1" smtClean="0">
                <a:solidFill>
                  <a:schemeClr val="accent6">
                    <a:lumMod val="50000"/>
                  </a:schemeClr>
                </a:solidFill>
              </a:rPr>
              <a:t>Τετρακτύς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l-GR" sz="1600" b="1" dirty="0" err="1" smtClean="0">
                <a:solidFill>
                  <a:schemeClr val="accent6">
                    <a:lumMod val="50000"/>
                  </a:schemeClr>
                </a:solidFill>
              </a:rPr>
              <a:t>ύος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 (τετράδα), </a:t>
            </a:r>
            <a:r>
              <a:rPr lang="el-GR" sz="1600" b="1" dirty="0" smtClean="0"/>
              <a:t>είναι όνομα που σημαίνει το άθροισμα των τεσσάρων πρώτων αριθμών, δηλαδή ο αριθμός 10(=1+2+3+4), τον οποίο οι Πυθαγόρειοι θεωρούσαν ως τη ρίζα ή την πηγή κάθε δημιουργίας, και ο οποίος αποτελούσε μέρος του μέγιστου και ιερότερου όρκου τους».</a:t>
            </a:r>
          </a:p>
          <a:p>
            <a:endParaRPr lang="el-GR" sz="1600" b="1" dirty="0" smtClean="0"/>
          </a:p>
          <a:p>
            <a:endParaRPr lang="el-GR" sz="1600" b="1" dirty="0" smtClean="0"/>
          </a:p>
          <a:p>
            <a:endParaRPr lang="el-GR" sz="1600" b="1" dirty="0" smtClean="0"/>
          </a:p>
          <a:p>
            <a:r>
              <a:rPr lang="el-GR" sz="1600" dirty="0" smtClean="0"/>
              <a:t>Δημιουργία κλασμάτων από τους αριθμούς 1, 2, 3, 4 και παρατηρήσεις πάνω στη χορδή.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Πχ: Αν η χορδή ήταν μια κουρδισμένη νότα C(Ντο) τότε το  </a:t>
            </a:r>
            <a:r>
              <a:rPr lang="el-GR" sz="1800" dirty="0" smtClean="0"/>
              <a:t>½</a:t>
            </a:r>
            <a:r>
              <a:rPr lang="el-GR" sz="1600" dirty="0" smtClean="0"/>
              <a:t> της χορδής παρήγαγε το C(Ντο) μια ¨οκτάβα¨ παραπάνω. Στα 2/3 της χορδής, η παραγομένη νότα ήταν G(Σολ) , δηλαδή μια ¨Πέμπτη¨, κλπ.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Συχνότητες Φυσικής και Πυθαγόρειας</a:t>
            </a:r>
            <a:r>
              <a:rPr lang="el-GR" dirty="0" smtClean="0"/>
              <a:t>  </a:t>
            </a:r>
            <a:r>
              <a:rPr lang="el-GR" sz="3600" dirty="0" smtClean="0"/>
              <a:t>κλίμακα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467196" cy="57864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l-GR" sz="2000" dirty="0" smtClean="0"/>
          </a:p>
          <a:p>
            <a:pPr algn="ctr">
              <a:buNone/>
            </a:pPr>
            <a:endParaRPr lang="el-GR" sz="2500" i="1" dirty="0" smtClean="0"/>
          </a:p>
          <a:p>
            <a:pPr algn="ctr"/>
            <a:r>
              <a:rPr lang="el-GR" sz="2500" dirty="0" smtClean="0"/>
              <a:t>       </a:t>
            </a:r>
            <a:r>
              <a:rPr lang="el-GR" sz="2500" u="sng" dirty="0" smtClean="0"/>
              <a:t> Ο 1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τόνος έχει συχνότητα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0.</a:t>
            </a:r>
          </a:p>
          <a:p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Στην Πυθαγόρειο κλίμακα :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(ίδια)</a:t>
            </a:r>
          </a:p>
          <a:p>
            <a:pPr algn="ctr"/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(Σημερινό αντίστοιχο : </a:t>
            </a:r>
            <a:r>
              <a:rPr lang="en-US" sz="2500" dirty="0" smtClean="0"/>
              <a:t>C</a:t>
            </a:r>
            <a:r>
              <a:rPr lang="el-GR" sz="2500" dirty="0" smtClean="0"/>
              <a:t> ή Ντο)</a:t>
            </a:r>
          </a:p>
          <a:p>
            <a:endParaRPr lang="el-GR" sz="2500" dirty="0" smtClean="0"/>
          </a:p>
          <a:p>
            <a:pPr lvl="0" algn="ctr"/>
            <a:r>
              <a:rPr lang="en-US" sz="2500" u="sng" dirty="0" smtClean="0"/>
              <a:t>O </a:t>
            </a:r>
            <a:r>
              <a:rPr lang="el-GR" sz="2500" u="sng" dirty="0" smtClean="0"/>
              <a:t>2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 τόνος έχει συχνότητα (9/8) 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 </a:t>
            </a:r>
            <a:r>
              <a:rPr lang="el-GR" sz="2500" u="sng" dirty="0" smtClean="0"/>
              <a:t> = 1,125 * 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.</a:t>
            </a:r>
          </a:p>
          <a:p>
            <a:pPr lvl="0"/>
            <a:endParaRPr lang="el-GR" sz="2500" u="sng" dirty="0" smtClean="0"/>
          </a:p>
          <a:p>
            <a:pPr algn="ctr">
              <a:buNone/>
            </a:pPr>
            <a:r>
              <a:rPr lang="el-GR" sz="2500" dirty="0" smtClean="0"/>
              <a:t>	 Στην Πυθαγόρειο κλίμακα : (9/8)*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</a:t>
            </a:r>
            <a:r>
              <a:rPr lang="el-GR" sz="2500" baseline="-25000" dirty="0" smtClean="0"/>
              <a:t>  </a:t>
            </a:r>
            <a:r>
              <a:rPr lang="el-GR" sz="2500" dirty="0" smtClean="0"/>
              <a:t>1,125 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</a:p>
          <a:p>
            <a:pPr>
              <a:buNone/>
            </a:pPr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	(Σημερινό αντίστοιχο : </a:t>
            </a:r>
            <a:r>
              <a:rPr lang="en-US" sz="2500" dirty="0" smtClean="0"/>
              <a:t>D</a:t>
            </a:r>
            <a:r>
              <a:rPr lang="el-GR" sz="2500" dirty="0" smtClean="0"/>
              <a:t> ή Ρε</a:t>
            </a:r>
            <a:r>
              <a:rPr lang="en-US" sz="2500" dirty="0" smtClean="0"/>
              <a:t>)</a:t>
            </a:r>
            <a:endParaRPr lang="el-GR" sz="2500" dirty="0" smtClean="0"/>
          </a:p>
          <a:p>
            <a:pPr>
              <a:buNone/>
            </a:pPr>
            <a:r>
              <a:rPr lang="el-GR" sz="2500" dirty="0" smtClean="0"/>
              <a:t> </a:t>
            </a:r>
          </a:p>
          <a:p>
            <a:pPr algn="ctr"/>
            <a:r>
              <a:rPr lang="el-GR" sz="2500" u="sng" dirty="0" smtClean="0"/>
              <a:t>Ο 3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 τόνος έχει συχνότητα (5/4)*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 </a:t>
            </a:r>
            <a:r>
              <a:rPr lang="el-GR" sz="2500" u="sng" dirty="0" smtClean="0"/>
              <a:t>= 1,250*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</a:p>
          <a:p>
            <a:endParaRPr lang="el-GR" sz="2500" u="sng" dirty="0" smtClean="0"/>
          </a:p>
          <a:p>
            <a:pPr>
              <a:buNone/>
            </a:pPr>
            <a:r>
              <a:rPr lang="el-GR" sz="2500" baseline="-25000" dirty="0" smtClean="0"/>
              <a:t>	</a:t>
            </a:r>
            <a:r>
              <a:rPr lang="el-GR" sz="2500" dirty="0" smtClean="0"/>
              <a:t>  Στην Πυθαγόρειο κλίμακα : (9/8)</a:t>
            </a:r>
            <a:r>
              <a:rPr lang="el-GR" sz="2500" baseline="30000" dirty="0" smtClean="0"/>
              <a:t>2 </a:t>
            </a:r>
            <a:r>
              <a:rPr lang="el-GR" sz="2500" dirty="0" smtClean="0"/>
              <a:t>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 (3</a:t>
            </a:r>
            <a:r>
              <a:rPr lang="el-GR" sz="2500" baseline="30000" dirty="0" smtClean="0"/>
              <a:t>4</a:t>
            </a:r>
            <a:r>
              <a:rPr lang="el-GR" sz="2500" dirty="0" smtClean="0"/>
              <a:t>/2</a:t>
            </a:r>
            <a:r>
              <a:rPr lang="el-GR" sz="2500" baseline="30000" dirty="0" smtClean="0"/>
              <a:t>6 </a:t>
            </a:r>
            <a:r>
              <a:rPr lang="el-GR" sz="2500" dirty="0" smtClean="0"/>
              <a:t>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  </a:t>
            </a:r>
          </a:p>
          <a:p>
            <a:pPr>
              <a:buNone/>
            </a:pPr>
            <a:endParaRPr lang="el-GR" sz="2500" dirty="0" smtClean="0"/>
          </a:p>
          <a:p>
            <a:pPr>
              <a:buNone/>
            </a:pPr>
            <a:r>
              <a:rPr lang="el-GR" sz="2500" dirty="0" smtClean="0"/>
              <a:t>	(81/64) 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~ 1,265625  (Σημερινό αντίστοιχο : Ε ή Μι)</a:t>
            </a:r>
          </a:p>
          <a:p>
            <a:pPr>
              <a:buNone/>
            </a:pPr>
            <a:r>
              <a:rPr lang="el-GR" sz="2500" i="1" dirty="0" smtClean="0"/>
              <a:t> </a:t>
            </a:r>
            <a:endParaRPr lang="el-GR" sz="2500" dirty="0" smtClean="0"/>
          </a:p>
          <a:p>
            <a:pPr algn="ctr"/>
            <a:r>
              <a:rPr lang="en-US" sz="2500" u="sng" dirty="0" smtClean="0"/>
              <a:t>O </a:t>
            </a:r>
            <a:r>
              <a:rPr lang="el-GR" sz="2500" u="sng" dirty="0" smtClean="0"/>
              <a:t>4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 τόνος έχει συχνότητα (4/3) 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~</a:t>
            </a:r>
            <a:r>
              <a:rPr lang="el-GR" sz="2500" u="sng" baseline="-25000" dirty="0" smtClean="0"/>
              <a:t> </a:t>
            </a:r>
            <a:r>
              <a:rPr lang="el-GR" sz="2500" u="sng" dirty="0" smtClean="0"/>
              <a:t>1,333*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 </a:t>
            </a:r>
            <a:endParaRPr lang="el-GR" sz="2500" u="sng" dirty="0" smtClean="0"/>
          </a:p>
          <a:p>
            <a:pPr>
              <a:buNone/>
            </a:pPr>
            <a:r>
              <a:rPr lang="el-GR" sz="2500" baseline="-25000" dirty="0" smtClean="0"/>
              <a:t> </a:t>
            </a:r>
            <a:r>
              <a:rPr lang="el-GR" sz="2500" dirty="0" smtClean="0"/>
              <a:t>      </a:t>
            </a:r>
          </a:p>
          <a:p>
            <a:pPr algn="ctr">
              <a:buNone/>
            </a:pPr>
            <a:r>
              <a:rPr lang="el-GR" sz="2500" dirty="0" smtClean="0"/>
              <a:t>	Στην Πυθαγόρειο κλίμακα : (4/3)*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 (2</a:t>
            </a:r>
            <a:r>
              <a:rPr lang="el-GR" sz="2500" baseline="30000" dirty="0" smtClean="0"/>
              <a:t>2</a:t>
            </a:r>
            <a:r>
              <a:rPr lang="el-GR" sz="2500" dirty="0" smtClean="0"/>
              <a:t>/3)*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~ </a:t>
            </a:r>
          </a:p>
          <a:p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	1,333*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baseline="30000" dirty="0" smtClean="0"/>
              <a:t> </a:t>
            </a:r>
            <a:r>
              <a:rPr lang="el-GR" sz="2500" dirty="0" smtClean="0"/>
              <a:t>(ίδια)  (Σημερινό αντίστοιχο : </a:t>
            </a:r>
            <a:r>
              <a:rPr lang="en-US" sz="2500" dirty="0" smtClean="0"/>
              <a:t>F</a:t>
            </a:r>
            <a:r>
              <a:rPr lang="el-GR" sz="2500" dirty="0" smtClean="0"/>
              <a:t> ή Φα</a:t>
            </a:r>
            <a:r>
              <a:rPr lang="en-US" sz="2500" dirty="0" smtClean="0"/>
              <a:t>)</a:t>
            </a:r>
            <a:endParaRPr lang="el-GR" sz="2500" dirty="0" smtClean="0"/>
          </a:p>
          <a:p>
            <a:pPr>
              <a:buNone/>
            </a:pPr>
            <a:r>
              <a:rPr lang="el-GR" sz="2500" dirty="0" smtClean="0"/>
              <a:t> </a:t>
            </a:r>
          </a:p>
          <a:p>
            <a:endParaRPr lang="el-GR" sz="2500" dirty="0" smtClean="0"/>
          </a:p>
          <a:p>
            <a:pPr algn="ctr">
              <a:buNone/>
            </a:pPr>
            <a:endParaRPr lang="el-GR" sz="2000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210080" cy="57864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el-GR" sz="2500" i="1" u="sng" dirty="0" smtClean="0"/>
          </a:p>
          <a:p>
            <a:endParaRPr lang="el-GR" sz="2500" i="1" u="sng" dirty="0" smtClean="0"/>
          </a:p>
          <a:p>
            <a:pPr algn="ctr"/>
            <a:r>
              <a:rPr lang="el-GR" sz="2500" u="sng" dirty="0" smtClean="0"/>
              <a:t>  Ο 5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τόνος έχει συχνότητα (3/2)*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= 1,500 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</a:p>
          <a:p>
            <a:pPr algn="ctr"/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              Στην Πυθαγόρειο κλίμακα : (3/2)*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 1,500*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</a:t>
            </a:r>
          </a:p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   (Σημερινό αντίστοιχο : </a:t>
            </a:r>
            <a:r>
              <a:rPr lang="en-US" sz="2500" dirty="0" smtClean="0"/>
              <a:t>G</a:t>
            </a:r>
            <a:r>
              <a:rPr lang="el-GR" sz="2500" dirty="0" smtClean="0"/>
              <a:t> ή Σολ</a:t>
            </a:r>
            <a:endParaRPr lang="el-GR" sz="2500" i="1" u="sng" dirty="0" smtClean="0"/>
          </a:p>
          <a:p>
            <a:endParaRPr lang="el-GR" sz="2500" i="1" u="sng" dirty="0" smtClean="0"/>
          </a:p>
          <a:p>
            <a:pPr>
              <a:buNone/>
            </a:pPr>
            <a:endParaRPr lang="el-GR" sz="2500" i="1" u="sng" dirty="0" smtClean="0"/>
          </a:p>
          <a:p>
            <a:endParaRPr lang="el-GR" sz="2500" i="1" u="sng" dirty="0" smtClean="0"/>
          </a:p>
          <a:p>
            <a:pPr algn="ctr"/>
            <a:r>
              <a:rPr lang="en-US" sz="2500" u="sng" dirty="0" smtClean="0"/>
              <a:t>O</a:t>
            </a:r>
            <a:r>
              <a:rPr lang="el-GR" sz="2500" u="sng" dirty="0" smtClean="0"/>
              <a:t> 6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τόνος έχει συχνότητα (5/3)*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~ 1,666*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</a:t>
            </a:r>
            <a:r>
              <a:rPr lang="el-GR" sz="2500" dirty="0" smtClean="0"/>
              <a:t> </a:t>
            </a:r>
          </a:p>
          <a:p>
            <a:pPr algn="ctr"/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         Στην Πυθαγόρειο κλίμακα : (3/2) 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= 1,6875 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</a:t>
            </a:r>
          </a:p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               (Σημερινό αντίστοιχο : Α ή Λα)</a:t>
            </a:r>
          </a:p>
          <a:p>
            <a:pPr>
              <a:buNone/>
            </a:pPr>
            <a:r>
              <a:rPr lang="el-GR" sz="2500" dirty="0" smtClean="0"/>
              <a:t> </a:t>
            </a:r>
          </a:p>
          <a:p>
            <a:pPr algn="ctr"/>
            <a:r>
              <a:rPr lang="el-GR" sz="2500" u="sng" dirty="0" smtClean="0"/>
              <a:t> </a:t>
            </a:r>
            <a:r>
              <a:rPr lang="en-US" sz="2500" u="sng" dirty="0" smtClean="0"/>
              <a:t>O</a:t>
            </a:r>
            <a:r>
              <a:rPr lang="el-GR" sz="2500" u="sng" dirty="0" smtClean="0"/>
              <a:t> 7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τόνος έχει συχνότητα (15/8)*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~ 1,875*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dirty="0" smtClean="0"/>
              <a:t>              </a:t>
            </a:r>
          </a:p>
          <a:p>
            <a:pPr algn="ctr">
              <a:buNone/>
            </a:pPr>
            <a:r>
              <a:rPr lang="el-GR" sz="2500" dirty="0" smtClean="0"/>
              <a:t>         </a:t>
            </a:r>
          </a:p>
          <a:p>
            <a:pPr algn="ctr">
              <a:buNone/>
            </a:pPr>
            <a:r>
              <a:rPr lang="el-GR" sz="2500" dirty="0" smtClean="0"/>
              <a:t>        Στην Πυθαγόρειο κλίμακα : (3</a:t>
            </a:r>
            <a:r>
              <a:rPr lang="el-GR" sz="2500" baseline="30000" dirty="0" smtClean="0"/>
              <a:t>5</a:t>
            </a:r>
            <a:r>
              <a:rPr lang="el-GR" sz="2500" dirty="0" smtClean="0"/>
              <a:t>/2</a:t>
            </a:r>
            <a:r>
              <a:rPr lang="el-GR" sz="2500" baseline="30000" dirty="0" smtClean="0"/>
              <a:t>7</a:t>
            </a:r>
            <a:r>
              <a:rPr lang="el-GR" sz="2500" dirty="0" smtClean="0"/>
              <a:t>) 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= (243/128)*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= 1,8984375*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</a:t>
            </a:r>
            <a:r>
              <a:rPr lang="el-GR" sz="2500" dirty="0" smtClean="0"/>
              <a:t> </a:t>
            </a:r>
          </a:p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r>
              <a:rPr lang="el-GR" sz="2500" dirty="0" smtClean="0"/>
              <a:t>  (Σημερινό αντίστοιχο : Β ή Σι)</a:t>
            </a:r>
          </a:p>
          <a:p>
            <a:pPr algn="ctr">
              <a:buNone/>
            </a:pPr>
            <a:r>
              <a:rPr lang="el-GR" sz="2500" dirty="0" smtClean="0"/>
              <a:t> </a:t>
            </a:r>
          </a:p>
          <a:p>
            <a:pPr algn="ctr"/>
            <a:r>
              <a:rPr lang="el-GR" sz="2500" dirty="0" smtClean="0"/>
              <a:t>   </a:t>
            </a:r>
            <a:r>
              <a:rPr lang="el-GR" sz="2500" u="sng" dirty="0" smtClean="0"/>
              <a:t>Τέλος, ο 8</a:t>
            </a:r>
            <a:r>
              <a:rPr lang="el-GR" sz="2500" u="sng" baseline="30000" dirty="0" smtClean="0"/>
              <a:t>ος</a:t>
            </a:r>
            <a:r>
              <a:rPr lang="el-GR" sz="2500" u="sng" dirty="0" smtClean="0"/>
              <a:t> τόνος έχει συχνότητα 2* </a:t>
            </a:r>
            <a:r>
              <a:rPr lang="en-US" sz="2500" u="sng" dirty="0" smtClean="0"/>
              <a:t>v</a:t>
            </a:r>
            <a:r>
              <a:rPr lang="el-GR" sz="2500" u="sng" baseline="-25000" dirty="0" smtClean="0"/>
              <a:t>0</a:t>
            </a:r>
            <a:r>
              <a:rPr lang="el-GR" sz="2500" u="sng" dirty="0" smtClean="0"/>
              <a:t> </a:t>
            </a:r>
          </a:p>
          <a:p>
            <a:pPr algn="ctr">
              <a:buNone/>
            </a:pPr>
            <a:r>
              <a:rPr lang="el-GR" sz="2500" u="sng" dirty="0" smtClean="0"/>
              <a:t> </a:t>
            </a:r>
          </a:p>
          <a:p>
            <a:pPr algn="ctr">
              <a:buNone/>
            </a:pPr>
            <a:r>
              <a:rPr lang="el-GR" sz="2500" dirty="0" smtClean="0"/>
              <a:t>       Στην πυθαγόρειο κλίμακα : 2* </a:t>
            </a:r>
            <a:r>
              <a:rPr lang="en-US" sz="2500" dirty="0" smtClean="0"/>
              <a:t>v</a:t>
            </a:r>
            <a:r>
              <a:rPr lang="el-GR" sz="2500" baseline="-25000" dirty="0" smtClean="0"/>
              <a:t>0 </a:t>
            </a:r>
            <a:r>
              <a:rPr lang="el-GR" sz="2500" dirty="0" smtClean="0"/>
              <a:t>(ίδια) </a:t>
            </a:r>
          </a:p>
          <a:p>
            <a:pPr algn="ctr">
              <a:buNone/>
            </a:pPr>
            <a:endParaRPr lang="el-GR" sz="2500" dirty="0" smtClean="0"/>
          </a:p>
          <a:p>
            <a:pPr lvl="1" algn="ctr">
              <a:buNone/>
            </a:pPr>
            <a:r>
              <a:rPr lang="el-GR" dirty="0" smtClean="0"/>
              <a:t>			(</a:t>
            </a:r>
            <a:r>
              <a:rPr lang="el-GR" sz="2500" dirty="0" smtClean="0"/>
              <a:t>σημερινό αντίστοιχο </a:t>
            </a:r>
            <a:r>
              <a:rPr lang="en-US" sz="2500" dirty="0" smtClean="0"/>
              <a:t>C </a:t>
            </a:r>
            <a:r>
              <a:rPr lang="el-GR" sz="2500" dirty="0" smtClean="0"/>
              <a:t>ή Ντο)</a:t>
            </a:r>
          </a:p>
          <a:p>
            <a:pPr lvl="1">
              <a:buNone/>
            </a:pPr>
            <a:r>
              <a:rPr lang="el-GR" sz="2500" dirty="0" smtClean="0"/>
              <a:t>Κλπ…</a:t>
            </a:r>
            <a:endParaRPr lang="el-GR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Συχνότητες συγκερασμένης μουσικής κλίμακας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l-GR" dirty="0" smtClean="0"/>
              <a:t>Ο 1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</a:t>
            </a:r>
            <a:r>
              <a:rPr lang="en-US" dirty="0" smtClean="0"/>
              <a:t>C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l-GR" dirty="0" smtClean="0"/>
          </a:p>
          <a:p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2/12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 </a:t>
            </a:r>
            <a:r>
              <a:rPr lang="el-GR" dirty="0" smtClean="0"/>
              <a:t>~ 1,1223*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</a:t>
            </a:r>
            <a:r>
              <a:rPr lang="en-US" dirty="0" smtClean="0"/>
              <a:t>D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Ο 3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4/12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~ 1,2596*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(Ε).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n-US" dirty="0" smtClean="0"/>
              <a:t>O </a:t>
            </a:r>
            <a:r>
              <a:rPr lang="el-GR" dirty="0" smtClean="0"/>
              <a:t>4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5/12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  </a:t>
            </a:r>
            <a:r>
              <a:rPr lang="el-GR" dirty="0" smtClean="0"/>
              <a:t>~ 1,3344* </a:t>
            </a:r>
            <a:r>
              <a:rPr lang="en-US" dirty="0" smtClean="0"/>
              <a:t>v</a:t>
            </a:r>
            <a:r>
              <a:rPr lang="el-GR" baseline="-25000" dirty="0" smtClean="0"/>
              <a:t>0 </a:t>
            </a:r>
            <a:r>
              <a:rPr lang="el-GR" dirty="0" smtClean="0"/>
              <a:t>(</a:t>
            </a:r>
            <a:r>
              <a:rPr lang="en-US" dirty="0" smtClean="0"/>
              <a:t>F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l-GR" dirty="0" smtClean="0"/>
          </a:p>
          <a:p>
            <a:r>
              <a:rPr lang="el-GR" dirty="0" smtClean="0"/>
              <a:t>Ο 5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7/12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~ 1,4977* </a:t>
            </a:r>
            <a:r>
              <a:rPr lang="en-US" dirty="0" smtClean="0"/>
              <a:t>v</a:t>
            </a:r>
            <a:r>
              <a:rPr lang="el-GR" baseline="-25000" dirty="0" smtClean="0"/>
              <a:t>0 </a:t>
            </a:r>
            <a:r>
              <a:rPr lang="el-GR" dirty="0" smtClean="0"/>
              <a:t>(</a:t>
            </a:r>
            <a:r>
              <a:rPr lang="en-US" dirty="0" smtClean="0"/>
              <a:t>G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Ο 6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9/12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 </a:t>
            </a:r>
            <a:r>
              <a:rPr lang="el-GR" dirty="0" smtClean="0"/>
              <a:t>~ 1,6809*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(Α).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Ο 7</a:t>
            </a:r>
            <a:r>
              <a:rPr lang="el-GR" baseline="30000" dirty="0" smtClean="0"/>
              <a:t>ος </a:t>
            </a:r>
            <a:r>
              <a:rPr lang="el-GR" dirty="0" smtClean="0"/>
              <a:t>τόνος έχει συχνότητα (2</a:t>
            </a:r>
            <a:r>
              <a:rPr lang="el-GR" baseline="30000" dirty="0" smtClean="0"/>
              <a:t>11/12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~ 1,8865*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(Β)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Τέλος, ο 8</a:t>
            </a:r>
            <a:r>
              <a:rPr lang="el-GR" baseline="30000" dirty="0" smtClean="0"/>
              <a:t>ος</a:t>
            </a:r>
            <a:r>
              <a:rPr lang="el-GR" dirty="0" smtClean="0"/>
              <a:t> τόνος έχει συχνότητα (2</a:t>
            </a:r>
            <a:r>
              <a:rPr lang="el-GR" baseline="30000" dirty="0" smtClean="0"/>
              <a:t>12/12</a:t>
            </a:r>
            <a:r>
              <a:rPr lang="el-GR" dirty="0" smtClean="0"/>
              <a:t>) 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= 2* </a:t>
            </a:r>
            <a:r>
              <a:rPr lang="en-US" dirty="0" smtClean="0"/>
              <a:t>v</a:t>
            </a:r>
            <a:r>
              <a:rPr lang="el-GR" baseline="-25000" dirty="0" smtClean="0"/>
              <a:t>0</a:t>
            </a:r>
            <a:r>
              <a:rPr lang="el-GR" dirty="0" smtClean="0"/>
              <a:t> (</a:t>
            </a:r>
            <a:r>
              <a:rPr lang="en-US" dirty="0" smtClean="0"/>
              <a:t>C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pentagramo_preview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71678"/>
            <a:ext cx="3929090" cy="35718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1245</Words>
  <Application>Microsoft Office PowerPoint</Application>
  <PresentationFormat>Προβολή στην οθόνη (4:3)</PresentationFormat>
  <Paragraphs>333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Η φυσική και η μουσική- Η φυσική της κιθάρας</vt:lpstr>
      <vt:lpstr>Παραγωγή της μουσικής</vt:lpstr>
      <vt:lpstr>ΚΥΜΑΤΑ ΚΑΙ ΜΟΥΣΙΚΑ ΟΡΓΑΝΑ</vt:lpstr>
      <vt:lpstr>Ακοή</vt:lpstr>
      <vt:lpstr>Διεθνής συμβολισμός μουσικών φθόγγων</vt:lpstr>
      <vt:lpstr>Ορισμοί </vt:lpstr>
      <vt:lpstr>Μουσική και επιστήμες</vt:lpstr>
      <vt:lpstr>Συχνότητες Φυσικής και Πυθαγόρειας  κλίμακα</vt:lpstr>
      <vt:lpstr>Συχνότητες συγκερασμένης μουσικής κλίμακας</vt:lpstr>
      <vt:lpstr>Παρατηρήσεις </vt:lpstr>
      <vt:lpstr>Συγκερασμός</vt:lpstr>
      <vt:lpstr>ΚΙΘΑΡΑ ΚΑΙ ΠΥΘΑΓΟΡΑΣ </vt:lpstr>
      <vt:lpstr>Χαρακτηριστικά χορδής και συχνότητα</vt:lpstr>
      <vt:lpstr>Μήκος χορδής και συχνότητα</vt:lpstr>
      <vt:lpstr>      </vt:lpstr>
      <vt:lpstr>Διαφάνεια 16</vt:lpstr>
      <vt:lpstr>Φαινόμενο Helmholtz</vt:lpstr>
      <vt:lpstr>Διαφάνεια 18</vt:lpstr>
      <vt:lpstr>Διαφάνεια 19</vt:lpstr>
      <vt:lpstr>Το καπάκι της κιθάρας και οι γραμμές Chaldi</vt:lpstr>
      <vt:lpstr>εικόνα μοτίβων</vt:lpstr>
      <vt:lpstr>ΗΧΟΧΡΩΜΑ ΟΡΓΑΝΩΝ</vt:lpstr>
      <vt:lpstr>Ο Κέπλερ και οι αρμονικές του κόσμου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ΟΡΙΣΜΟΙ</dc:title>
  <dc:creator>κανελλος</dc:creator>
  <cp:lastModifiedBy>κανελλος</cp:lastModifiedBy>
  <cp:revision>206</cp:revision>
  <dcterms:created xsi:type="dcterms:W3CDTF">2009-05-12T10:16:45Z</dcterms:created>
  <dcterms:modified xsi:type="dcterms:W3CDTF">2009-06-10T17:35:21Z</dcterms:modified>
</cp:coreProperties>
</file>