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71" r:id="rId15"/>
    <p:sldId id="268" r:id="rId16"/>
    <p:sldId id="270" r:id="rId17"/>
    <p:sldId id="282" r:id="rId18"/>
    <p:sldId id="272" r:id="rId19"/>
    <p:sldId id="273" r:id="rId20"/>
    <p:sldId id="274" r:id="rId21"/>
    <p:sldId id="276" r:id="rId22"/>
    <p:sldId id="275" r:id="rId23"/>
    <p:sldId id="277" r:id="rId24"/>
    <p:sldId id="278" r:id="rId25"/>
    <p:sldId id="279" r:id="rId26"/>
    <p:sldId id="280" r:id="rId27"/>
    <p:sldId id="281" r:id="rId28"/>
    <p:sldId id="283"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726" y="-264"/>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202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975799-C306-40EF-9C11-E00BD154E633}" type="datetimeFigureOut">
              <a:rPr lang="el-GR" smtClean="0"/>
              <a:pPr/>
              <a:t>2/6/2009</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D8A268-86B9-495A-8EFB-284F139A3A0F}"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F8DB2D-0BF4-4FB9-9723-288063A3FAFB}" type="datetimeFigureOut">
              <a:rPr lang="el-GR" smtClean="0"/>
              <a:pPr/>
              <a:t>2/6/2009</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B69AC0-DF18-410B-852B-4FA1241320C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51B69AC0-DF18-410B-852B-4FA1241320CE}"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66BD1D1-D17A-416A-A431-5FA457DAC932}" type="datetime1">
              <a:rPr lang="el-GR" smtClean="0"/>
              <a:pPr/>
              <a:t>2/6/2009</a:t>
            </a:fld>
            <a:endParaRPr lang="el-GR"/>
          </a:p>
        </p:txBody>
      </p:sp>
      <p:sp>
        <p:nvSpPr>
          <p:cNvPr id="19" name="Footer Placeholder 18"/>
          <p:cNvSpPr>
            <a:spLocks noGrp="1"/>
          </p:cNvSpPr>
          <p:nvPr>
            <p:ph type="ftr" sz="quarter" idx="11"/>
          </p:nvPr>
        </p:nvSpPr>
        <p:spPr/>
        <p:txBody>
          <a:bodyPr/>
          <a:lstStyle/>
          <a:p>
            <a:r>
              <a:rPr lang="el-GR" smtClean="0"/>
              <a:t>σεμινάριο φυσικής-αξονική τομογραφία</a:t>
            </a:r>
            <a:endParaRPr lang="el-GR"/>
          </a:p>
        </p:txBody>
      </p:sp>
      <p:sp>
        <p:nvSpPr>
          <p:cNvPr id="27" name="Slide Number Placeholder 26"/>
          <p:cNvSpPr>
            <a:spLocks noGrp="1"/>
          </p:cNvSpPr>
          <p:nvPr>
            <p:ph type="sldNum" sz="quarter" idx="12"/>
          </p:nvPr>
        </p:nvSpPr>
        <p:spPr/>
        <p:txBody>
          <a:bodyPr/>
          <a:lstStyle/>
          <a:p>
            <a:fld id="{A1D969C8-3D84-4E96-80F8-C247822422A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spd="slow">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F0EBEA-B32B-436A-B5AA-9683BE71A7C3}" type="datetime1">
              <a:rPr lang="el-GR" smtClean="0"/>
              <a:pPr/>
              <a:t>2/6/2009</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
        <p:nvSpPr>
          <p:cNvPr id="6" name="Slide Number Placeholder 5"/>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ADA8C-7144-4C82-AADF-F83A12901C81}" type="datetime1">
              <a:rPr lang="el-GR" smtClean="0"/>
              <a:pPr/>
              <a:t>2/6/2009</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
        <p:nvSpPr>
          <p:cNvPr id="6" name="Slide Number Placeholder 5"/>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B84A4B-D77E-4289-9980-DF2B70B5FDB0}" type="datetime1">
              <a:rPr lang="el-GR" smtClean="0"/>
              <a:pPr/>
              <a:t>2/6/2009</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
        <p:nvSpPr>
          <p:cNvPr id="6" name="Slide Number Placeholder 5"/>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0B99A0-0EB8-4C33-886D-74A35FEBA6E1}" type="datetime1">
              <a:rPr lang="el-GR" smtClean="0"/>
              <a:pPr/>
              <a:t>2/6/2009</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
        <p:nvSpPr>
          <p:cNvPr id="6" name="Slide Number Placeholder 5"/>
          <p:cNvSpPr>
            <a:spLocks noGrp="1"/>
          </p:cNvSpPr>
          <p:nvPr>
            <p:ph type="sldNum" sz="quarter" idx="12"/>
          </p:nvPr>
        </p:nvSpPr>
        <p:spPr/>
        <p:txBody>
          <a:bodyPr/>
          <a:lstStyle/>
          <a:p>
            <a:fld id="{A1D969C8-3D84-4E96-80F8-C247822422A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spd="slow">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48F662-85B3-490A-BAD7-A7DA96A7E809}" type="datetime1">
              <a:rPr lang="el-GR" smtClean="0"/>
              <a:pPr/>
              <a:t>2/6/2009</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
        <p:nvSpPr>
          <p:cNvPr id="7" name="Slide Number Placeholder 6"/>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171D53D-92F9-48C2-B633-39454CD413DB}" type="datetime1">
              <a:rPr lang="el-GR" smtClean="0"/>
              <a:pPr/>
              <a:t>2/6/2009</a:t>
            </a:fld>
            <a:endParaRPr lang="el-GR"/>
          </a:p>
        </p:txBody>
      </p:sp>
      <p:sp>
        <p:nvSpPr>
          <p:cNvPr id="8" name="Footer Placeholder 7"/>
          <p:cNvSpPr>
            <a:spLocks noGrp="1"/>
          </p:cNvSpPr>
          <p:nvPr>
            <p:ph type="ftr" sz="quarter" idx="11"/>
          </p:nvPr>
        </p:nvSpPr>
        <p:spPr/>
        <p:txBody>
          <a:bodyPr/>
          <a:lstStyle/>
          <a:p>
            <a:r>
              <a:rPr lang="el-GR" smtClean="0"/>
              <a:t>σεμινάριο φυσικής-αξονική τομογραφία</a:t>
            </a:r>
            <a:endParaRPr lang="el-GR"/>
          </a:p>
        </p:txBody>
      </p:sp>
      <p:sp>
        <p:nvSpPr>
          <p:cNvPr id="9" name="Slide Number Placeholder 8"/>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2E0EC0B-4400-4365-9A2E-840E65B1F26E}" type="datetime1">
              <a:rPr lang="el-GR" smtClean="0"/>
              <a:pPr/>
              <a:t>2/6/2009</a:t>
            </a:fld>
            <a:endParaRPr lang="el-GR"/>
          </a:p>
        </p:txBody>
      </p:sp>
      <p:sp>
        <p:nvSpPr>
          <p:cNvPr id="8" name="Slide Number Placeholder 7"/>
          <p:cNvSpPr>
            <a:spLocks noGrp="1"/>
          </p:cNvSpPr>
          <p:nvPr>
            <p:ph type="sldNum" sz="quarter" idx="11"/>
          </p:nvPr>
        </p:nvSpPr>
        <p:spPr/>
        <p:txBody>
          <a:bodyPr/>
          <a:lstStyle/>
          <a:p>
            <a:fld id="{A1D969C8-3D84-4E96-80F8-C247822422AB}" type="slidenum">
              <a:rPr lang="el-GR" smtClean="0"/>
              <a:pPr/>
              <a:t>‹#›</a:t>
            </a:fld>
            <a:endParaRPr lang="el-GR"/>
          </a:p>
        </p:txBody>
      </p:sp>
      <p:sp>
        <p:nvSpPr>
          <p:cNvPr id="9" name="Footer Placeholder 8"/>
          <p:cNvSpPr>
            <a:spLocks noGrp="1"/>
          </p:cNvSpPr>
          <p:nvPr>
            <p:ph type="ftr" sz="quarter" idx="12"/>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C9D22-AB4A-4042-B85F-691AF5C64B63}" type="datetime1">
              <a:rPr lang="el-GR" smtClean="0"/>
              <a:pPr/>
              <a:t>2/6/2009</a:t>
            </a:fld>
            <a:endParaRPr lang="el-GR"/>
          </a:p>
        </p:txBody>
      </p:sp>
      <p:sp>
        <p:nvSpPr>
          <p:cNvPr id="3" name="Footer Placeholder 2"/>
          <p:cNvSpPr>
            <a:spLocks noGrp="1"/>
          </p:cNvSpPr>
          <p:nvPr>
            <p:ph type="ftr" sz="quarter" idx="11"/>
          </p:nvPr>
        </p:nvSpPr>
        <p:spPr/>
        <p:txBody>
          <a:bodyPr/>
          <a:lstStyle/>
          <a:p>
            <a:r>
              <a:rPr lang="el-GR" smtClean="0"/>
              <a:t>σεμινάριο φυσικής-αξονική τομογραφία</a:t>
            </a:r>
            <a:endParaRPr lang="el-GR"/>
          </a:p>
        </p:txBody>
      </p:sp>
      <p:sp>
        <p:nvSpPr>
          <p:cNvPr id="4" name="Slide Number Placeholder 3"/>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EAA446-ECF0-4DFC-9B67-C42ABD56BAC3}" type="datetime1">
              <a:rPr lang="el-GR" smtClean="0"/>
              <a:pPr/>
              <a:t>2/6/2009</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
        <p:nvSpPr>
          <p:cNvPr id="7" name="Slide Number Placeholder 6"/>
          <p:cNvSpPr>
            <a:spLocks noGrp="1"/>
          </p:cNvSpPr>
          <p:nvPr>
            <p:ph type="sldNum" sz="quarter" idx="12"/>
          </p:nvPr>
        </p:nvSpPr>
        <p:spPr>
          <a:xfrm>
            <a:off x="8156448" y="6422064"/>
            <a:ext cx="762000" cy="365125"/>
          </a:xfrm>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190F7B7-41E8-4F7A-8D70-695E9BA2AECC}" type="datetime1">
              <a:rPr lang="el-GR" smtClean="0"/>
              <a:pPr/>
              <a:t>2/6/2009</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
        <p:nvSpPr>
          <p:cNvPr id="7" name="Slide Number Placeholder 6"/>
          <p:cNvSpPr>
            <a:spLocks noGrp="1"/>
          </p:cNvSpPr>
          <p:nvPr>
            <p:ph type="sldNum" sz="quarter" idx="12"/>
          </p:nvPr>
        </p:nvSpPr>
        <p:spPr/>
        <p:txBody>
          <a:bodyPr/>
          <a:lstStyle/>
          <a:p>
            <a:fld id="{A1D969C8-3D84-4E96-80F8-C247822422AB}" type="slidenum">
              <a:rPr lang="el-GR" smtClean="0"/>
              <a:pPr/>
              <a:t>‹#›</a:t>
            </a:fld>
            <a:endParaRPr lang="el-GR"/>
          </a:p>
        </p:txBody>
      </p:sp>
    </p:spTree>
  </p:cSld>
  <p:clrMapOvr>
    <a:masterClrMapping/>
  </p:clrMapOvr>
  <p:transition spd="slow">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134B584-F33D-4E27-9E5F-66FA464B047E}" type="datetime1">
              <a:rPr lang="el-GR" smtClean="0"/>
              <a:pPr/>
              <a:t>2/6/2009</a:t>
            </a:fld>
            <a:endParaRPr lang="el-G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l-GR" smtClean="0"/>
              <a:t>σεμινάριο φυσικής-αξονική τομογραφία</a:t>
            </a:r>
            <a:endParaRPr lang="el-G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1D969C8-3D84-4E96-80F8-C247822422A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ut thruBlk="1"/>
  </p:transition>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hyperlink" Target="http://www.biosim.ntua.gr/" TargetMode="External"/><Relationship Id="rId1" Type="http://schemas.openxmlformats.org/officeDocument/2006/relationships/slideLayout" Target="../slideLayouts/slideLayout2.xml"/><Relationship Id="rId4" Type="http://schemas.openxmlformats.org/officeDocument/2006/relationships/hyperlink" Target="http://www.sciencedirec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9064" y="4214818"/>
            <a:ext cx="6480048" cy="1423982"/>
          </a:xfrm>
        </p:spPr>
        <p:txBody>
          <a:bodyPr anchor="ctr">
            <a:noAutofit/>
          </a:bodyPr>
          <a:lstStyle/>
          <a:p>
            <a:pPr algn="ctr"/>
            <a:r>
              <a:rPr lang="el-GR" sz="4400" b="0" dirty="0" smtClean="0"/>
              <a:t>Αξονικη τομογραφια</a:t>
            </a:r>
            <a:endParaRPr lang="el-GR" sz="4400" b="0" dirty="0"/>
          </a:p>
        </p:txBody>
      </p:sp>
      <p:sp>
        <p:nvSpPr>
          <p:cNvPr id="5" name="Subtitle 4"/>
          <p:cNvSpPr>
            <a:spLocks noGrp="1"/>
          </p:cNvSpPr>
          <p:nvPr>
            <p:ph type="subTitle" idx="1"/>
          </p:nvPr>
        </p:nvSpPr>
        <p:spPr>
          <a:xfrm>
            <a:off x="500034" y="2428868"/>
            <a:ext cx="6480048" cy="1752600"/>
          </a:xfrm>
        </p:spPr>
        <p:txBody>
          <a:bodyPr/>
          <a:lstStyle/>
          <a:p>
            <a:r>
              <a:rPr lang="el-GR" dirty="0" smtClean="0"/>
              <a:t>ΧΑΤΖΗΔΗΜΗΤΡΟΓΛΟΥ ΧΡΥΣΑΝΘΗ</a:t>
            </a:r>
          </a:p>
          <a:p>
            <a:r>
              <a:rPr lang="el-GR" dirty="0" smtClean="0"/>
              <a:t>02/06/2009</a:t>
            </a:r>
          </a:p>
          <a:p>
            <a:r>
              <a:rPr lang="el-GR" dirty="0" smtClean="0"/>
              <a:t>ΥΠΕΥΘΥΝΗ:κ. Θ.ΠΑΠΑΔΟΠΟΥΛΟΥ</a:t>
            </a:r>
            <a:endParaRPr lang="el-GR" dirty="0"/>
          </a:p>
        </p:txBody>
      </p:sp>
      <p:sp>
        <p:nvSpPr>
          <p:cNvPr id="6" name="Slide Number Placeholder 5"/>
          <p:cNvSpPr>
            <a:spLocks noGrp="1"/>
          </p:cNvSpPr>
          <p:nvPr>
            <p:ph type="sldNum" sz="quarter" idx="12"/>
          </p:nvPr>
        </p:nvSpPr>
        <p:spPr/>
        <p:txBody>
          <a:bodyPr/>
          <a:lstStyle/>
          <a:p>
            <a:fld id="{A1D969C8-3D84-4E96-80F8-C247822422AB}" type="slidenum">
              <a:rPr lang="el-GR" smtClean="0"/>
              <a:pPr/>
              <a:t>1</a:t>
            </a:fld>
            <a:endParaRPr lang="el-GR"/>
          </a:p>
        </p:txBody>
      </p:sp>
      <p:sp>
        <p:nvSpPr>
          <p:cNvPr id="7" name="Footer Placeholder 6"/>
          <p:cNvSpPr>
            <a:spLocks noGrp="1"/>
          </p:cNvSpPr>
          <p:nvPr>
            <p:ph type="ftr" sz="quarter" idx="11"/>
          </p:nvPr>
        </p:nvSpPr>
        <p:spPr/>
        <p:txBody>
          <a:bodyPr/>
          <a:lstStyle/>
          <a:p>
            <a:r>
              <a:rPr lang="el-GR" smtClean="0"/>
              <a:t>σεμινάριο φυσικής-αξονική τομογραφία</a:t>
            </a:r>
            <a:endParaRPr lang="el-GR"/>
          </a:p>
        </p:txBody>
      </p:sp>
      <p:pic>
        <p:nvPicPr>
          <p:cNvPr id="8" name="Picture 7" descr="images.jpeg"/>
          <p:cNvPicPr>
            <a:picLocks noChangeAspect="1"/>
          </p:cNvPicPr>
          <p:nvPr/>
        </p:nvPicPr>
        <p:blipFill>
          <a:blip r:embed="rId2"/>
          <a:stretch>
            <a:fillRect/>
          </a:stretch>
        </p:blipFill>
        <p:spPr>
          <a:xfrm>
            <a:off x="785786" y="1000108"/>
            <a:ext cx="3071834" cy="1571636"/>
          </a:xfrm>
          <a:prstGeom prst="rect">
            <a:avLst/>
          </a:prstGeom>
        </p:spPr>
      </p:pic>
      <p:pic>
        <p:nvPicPr>
          <p:cNvPr id="10" name="Picture 9" descr="180px-Ct-workstation-neck.jpg"/>
          <p:cNvPicPr>
            <a:picLocks noChangeAspect="1"/>
          </p:cNvPicPr>
          <p:nvPr/>
        </p:nvPicPr>
        <p:blipFill>
          <a:blip r:embed="rId3"/>
          <a:stretch>
            <a:fillRect/>
          </a:stretch>
        </p:blipFill>
        <p:spPr>
          <a:xfrm>
            <a:off x="3857620" y="1000108"/>
            <a:ext cx="2286000" cy="1571636"/>
          </a:xfrm>
          <a:prstGeom prst="rect">
            <a:avLst/>
          </a:prstGeom>
        </p:spPr>
      </p:pic>
      <p:pic>
        <p:nvPicPr>
          <p:cNvPr id="11" name="Picture 10" descr="71_3_h5.jpg"/>
          <p:cNvPicPr>
            <a:picLocks noChangeAspect="1"/>
          </p:cNvPicPr>
          <p:nvPr/>
        </p:nvPicPr>
        <p:blipFill>
          <a:blip r:embed="rId4"/>
          <a:stretch>
            <a:fillRect/>
          </a:stretch>
        </p:blipFill>
        <p:spPr>
          <a:xfrm>
            <a:off x="6143636" y="1000108"/>
            <a:ext cx="2071702" cy="1571636"/>
          </a:xfrm>
          <a:prstGeom prst="rect">
            <a:avLst/>
          </a:prstGeom>
        </p:spPr>
      </p:pic>
    </p:spTree>
  </p:cSld>
  <p:clrMapOvr>
    <a:masterClrMapping/>
  </p:clrMapOvr>
  <p:transition spd="slow">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smtClean="0"/>
              <a:t>Ανακατασκευή εικόνας </a:t>
            </a:r>
            <a:endParaRPr lang="el-GR" sz="3600" dirty="0"/>
          </a:p>
        </p:txBody>
      </p:sp>
      <p:sp>
        <p:nvSpPr>
          <p:cNvPr id="3" name="Content Placeholder 2"/>
          <p:cNvSpPr>
            <a:spLocks noGrp="1"/>
          </p:cNvSpPr>
          <p:nvPr>
            <p:ph idx="1"/>
          </p:nvPr>
        </p:nvSpPr>
        <p:spPr/>
        <p:txBody>
          <a:bodyPr anchor="ctr">
            <a:normAutofit fontScale="92500" lnSpcReduction="20000"/>
          </a:bodyPr>
          <a:lstStyle/>
          <a:p>
            <a:pPr algn="just">
              <a:lnSpc>
                <a:spcPct val="150000"/>
              </a:lnSpc>
            </a:pPr>
            <a:r>
              <a:rPr lang="el-GR" sz="1800" dirty="0" smtClean="0"/>
              <a:t>Ο όρος ανακατασκευή εικόνας εκφράζει τη μαθηματική διαδικασία μέσω της οποίας σχηματίζεται εικόνα ενός αντικειμένου όταν είναι γνωστές μόνο οι προβολές του</a:t>
            </a:r>
          </a:p>
          <a:p>
            <a:pPr algn="just">
              <a:lnSpc>
                <a:spcPct val="150000"/>
              </a:lnSpc>
            </a:pPr>
            <a:r>
              <a:rPr lang="el-GR" sz="1800" dirty="0" smtClean="0"/>
              <a:t>Η ανακατασκευή της εικόνας ξεκινά με την επιλογή του επιθυμητού οπτικού πεδίου απεικόνισης</a:t>
            </a:r>
          </a:p>
          <a:p>
            <a:pPr algn="just">
              <a:lnSpc>
                <a:spcPct val="150000"/>
              </a:lnSpc>
            </a:pPr>
            <a:r>
              <a:rPr lang="el-GR" sz="1800" dirty="0" smtClean="0"/>
              <a:t>Κάθε ακτίνα από τη λυχνία των ακτίνων Χ η οποία περνάει από το οπτικό πεδίο απεικόνισης καταγράφεται από τον ανιχνευτή </a:t>
            </a:r>
          </a:p>
          <a:p>
            <a:pPr algn="just">
              <a:lnSpc>
                <a:spcPct val="150000"/>
              </a:lnSpc>
            </a:pPr>
            <a:r>
              <a:rPr lang="el-GR" sz="1800" dirty="0" smtClean="0"/>
              <a:t>Οι μέθοδοι ανακατασκευής είναι:</a:t>
            </a:r>
          </a:p>
          <a:p>
            <a:pPr marL="901700" indent="-188913" algn="just">
              <a:lnSpc>
                <a:spcPct val="150000"/>
              </a:lnSpc>
              <a:buFont typeface="Wingdings" pitchFamily="2" charset="2"/>
              <a:buChar char="Ø"/>
            </a:pPr>
            <a:r>
              <a:rPr lang="el-GR" sz="1800" dirty="0" smtClean="0"/>
              <a:t>Αλγεβρική μέθοδος </a:t>
            </a:r>
          </a:p>
          <a:p>
            <a:pPr marL="901700" indent="-188913" algn="just">
              <a:lnSpc>
                <a:spcPct val="150000"/>
              </a:lnSpc>
              <a:buFont typeface="Wingdings" pitchFamily="2" charset="2"/>
              <a:buChar char="Ø"/>
            </a:pPr>
            <a:r>
              <a:rPr lang="el-GR" sz="1800" dirty="0" smtClean="0"/>
              <a:t>Ανακατασκευή </a:t>
            </a:r>
            <a:r>
              <a:rPr lang="en-US" sz="1800" dirty="0" smtClean="0"/>
              <a:t>Fourier</a:t>
            </a:r>
          </a:p>
          <a:p>
            <a:pPr marL="901700" indent="-188913" algn="just">
              <a:lnSpc>
                <a:spcPct val="150000"/>
              </a:lnSpc>
              <a:buFont typeface="Wingdings" pitchFamily="2" charset="2"/>
              <a:buChar char="Ø"/>
            </a:pPr>
            <a:r>
              <a:rPr lang="el-GR" sz="1800" dirty="0" smtClean="0"/>
              <a:t>Οπισθοπροβολή </a:t>
            </a:r>
          </a:p>
          <a:p>
            <a:pPr marL="901700" indent="-188913" algn="just">
              <a:lnSpc>
                <a:spcPct val="150000"/>
              </a:lnSpc>
              <a:buFont typeface="Wingdings" pitchFamily="2" charset="2"/>
              <a:buChar char="Ø"/>
            </a:pPr>
            <a:r>
              <a:rPr lang="el-GR" sz="1800" dirty="0" smtClean="0"/>
              <a:t>Επαναληπτικές μέθοδοι </a:t>
            </a:r>
            <a:endParaRPr lang="el-GR" sz="1800"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10</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smtClean="0"/>
              <a:t>Αλγεβρική μέθοδος ανακατασκευής</a:t>
            </a:r>
            <a:endParaRPr lang="el-GR" sz="3200" dirty="0"/>
          </a:p>
        </p:txBody>
      </p:sp>
      <p:sp>
        <p:nvSpPr>
          <p:cNvPr id="3" name="Content Placeholder 2"/>
          <p:cNvSpPr>
            <a:spLocks noGrp="1"/>
          </p:cNvSpPr>
          <p:nvPr>
            <p:ph idx="1"/>
          </p:nvPr>
        </p:nvSpPr>
        <p:spPr/>
        <p:txBody>
          <a:bodyPr/>
          <a:lstStyle/>
          <a:p>
            <a:pPr algn="ctr">
              <a:lnSpc>
                <a:spcPct val="115000"/>
              </a:lnSpc>
              <a:spcAft>
                <a:spcPts val="0"/>
              </a:spcAft>
              <a:buNone/>
            </a:pPr>
            <a:endParaRPr lang="el-GR" sz="2000" dirty="0" smtClean="0">
              <a:latin typeface="Calibri"/>
              <a:ea typeface="Calibri"/>
              <a:cs typeface="Times New Roman"/>
            </a:endParaRPr>
          </a:p>
          <a:p>
            <a:pPr>
              <a:buNone/>
            </a:pPr>
            <a:endParaRPr lang="el-GR" dirty="0"/>
          </a:p>
        </p:txBody>
      </p:sp>
      <p:graphicFrame>
        <p:nvGraphicFramePr>
          <p:cNvPr id="4" name="Table 3"/>
          <p:cNvGraphicFramePr>
            <a:graphicFrameLocks noGrp="1"/>
          </p:cNvGraphicFramePr>
          <p:nvPr/>
        </p:nvGraphicFramePr>
        <p:xfrm>
          <a:off x="1524000" y="1397000"/>
          <a:ext cx="1333488" cy="1246182"/>
        </p:xfrm>
        <a:graphic>
          <a:graphicData uri="http://schemas.openxmlformats.org/drawingml/2006/table">
            <a:tbl>
              <a:tblPr firstRow="1" bandRow="1">
                <a:tableStyleId>{2D5ABB26-0587-4C30-8999-92F81FD0307C}</a:tableStyleId>
              </a:tblPr>
              <a:tblGrid>
                <a:gridCol w="666744"/>
                <a:gridCol w="666744"/>
              </a:tblGrid>
              <a:tr h="623091">
                <a:tc>
                  <a:txBody>
                    <a:bodyPr/>
                    <a:lstStyle/>
                    <a:p>
                      <a:endParaRPr lang="el-GR" dirty="0"/>
                    </a:p>
                  </a:txBody>
                  <a:tcPr/>
                </a:tc>
                <a:tc>
                  <a:txBody>
                    <a:bodyPr/>
                    <a:lstStyle/>
                    <a:p>
                      <a:endParaRPr lang="el-GR"/>
                    </a:p>
                  </a:txBody>
                  <a:tcPr/>
                </a:tc>
              </a:tr>
              <a:tr h="623091">
                <a:tc>
                  <a:txBody>
                    <a:bodyPr/>
                    <a:lstStyle/>
                    <a:p>
                      <a:endParaRPr lang="el-GR"/>
                    </a:p>
                  </a:txBody>
                  <a:tcPr/>
                </a:tc>
                <a:tc>
                  <a:txBody>
                    <a:bodyPr/>
                    <a:lstStyle/>
                    <a:p>
                      <a:endParaRPr lang="el-GR" dirty="0"/>
                    </a:p>
                  </a:txBody>
                  <a:tcPr/>
                </a:tc>
              </a:tr>
            </a:tbl>
          </a:graphicData>
        </a:graphic>
      </p:graphicFrame>
      <p:graphicFrame>
        <p:nvGraphicFramePr>
          <p:cNvPr id="5" name="Table 4"/>
          <p:cNvGraphicFramePr>
            <a:graphicFrameLocks noGrp="1"/>
          </p:cNvGraphicFramePr>
          <p:nvPr/>
        </p:nvGraphicFramePr>
        <p:xfrm>
          <a:off x="1357290" y="1857364"/>
          <a:ext cx="1333488" cy="1246182"/>
        </p:xfrm>
        <a:graphic>
          <a:graphicData uri="http://schemas.openxmlformats.org/drawingml/2006/table">
            <a:tbl>
              <a:tblPr firstRow="1" bandRow="1">
                <a:tableStyleId>{5C22544A-7EE6-4342-B048-85BDC9FD1C3A}</a:tableStyleId>
              </a:tblPr>
              <a:tblGrid>
                <a:gridCol w="666744"/>
                <a:gridCol w="666744"/>
              </a:tblGrid>
              <a:tr h="623091">
                <a:tc>
                  <a:txBody>
                    <a:bodyPr/>
                    <a:lstStyle/>
                    <a:p>
                      <a:pPr algn="ctr"/>
                      <a:r>
                        <a:rPr lang="el-GR" b="1" dirty="0" smtClean="0"/>
                        <a:t>5</a:t>
                      </a:r>
                      <a:endParaRPr lang="el-GR" b="1" dirty="0"/>
                    </a:p>
                  </a:txBody>
                  <a:tcPr anchor="ctr"/>
                </a:tc>
                <a:tc>
                  <a:txBody>
                    <a:bodyPr/>
                    <a:lstStyle/>
                    <a:p>
                      <a:pPr algn="ctr"/>
                      <a:r>
                        <a:rPr lang="el-GR" b="1" dirty="0" smtClean="0"/>
                        <a:t>4</a:t>
                      </a:r>
                      <a:endParaRPr lang="el-GR" b="1" dirty="0"/>
                    </a:p>
                  </a:txBody>
                  <a:tcPr anchor="ctr"/>
                </a:tc>
              </a:tr>
              <a:tr h="623091">
                <a:tc>
                  <a:txBody>
                    <a:bodyPr/>
                    <a:lstStyle/>
                    <a:p>
                      <a:pPr algn="ctr"/>
                      <a:r>
                        <a:rPr lang="el-GR" b="1" dirty="0" smtClean="0"/>
                        <a:t>3</a:t>
                      </a:r>
                      <a:endParaRPr lang="el-GR" b="1" dirty="0"/>
                    </a:p>
                  </a:txBody>
                  <a:tcPr anchor="ctr"/>
                </a:tc>
                <a:tc>
                  <a:txBody>
                    <a:bodyPr/>
                    <a:lstStyle/>
                    <a:p>
                      <a:pPr algn="ctr"/>
                      <a:r>
                        <a:rPr lang="el-GR" b="1" dirty="0" smtClean="0"/>
                        <a:t>6</a:t>
                      </a:r>
                      <a:endParaRPr lang="el-GR" b="1" dirty="0"/>
                    </a:p>
                  </a:txBody>
                  <a:tcPr anchor="ctr"/>
                </a:tc>
              </a:tr>
            </a:tbl>
          </a:graphicData>
        </a:graphic>
      </p:graphicFrame>
      <p:graphicFrame>
        <p:nvGraphicFramePr>
          <p:cNvPr id="6" name="Table 5"/>
          <p:cNvGraphicFramePr>
            <a:graphicFrameLocks noGrp="1"/>
          </p:cNvGraphicFramePr>
          <p:nvPr/>
        </p:nvGraphicFramePr>
        <p:xfrm>
          <a:off x="3071802" y="4143380"/>
          <a:ext cx="1214446" cy="1174744"/>
        </p:xfrm>
        <a:graphic>
          <a:graphicData uri="http://schemas.openxmlformats.org/drawingml/2006/table">
            <a:tbl>
              <a:tblPr firstRow="1" bandRow="1">
                <a:tableStyleId>{5C22544A-7EE6-4342-B048-85BDC9FD1C3A}</a:tableStyleId>
              </a:tblPr>
              <a:tblGrid>
                <a:gridCol w="607223"/>
                <a:gridCol w="607223"/>
              </a:tblGrid>
              <a:tr h="587372">
                <a:tc>
                  <a:txBody>
                    <a:bodyPr/>
                    <a:lstStyle/>
                    <a:p>
                      <a:pPr algn="ctr"/>
                      <a:r>
                        <a:rPr lang="el-GR" dirty="0" smtClean="0"/>
                        <a:t>4.5</a:t>
                      </a:r>
                      <a:endParaRPr lang="el-GR" dirty="0"/>
                    </a:p>
                  </a:txBody>
                  <a:tcPr/>
                </a:tc>
                <a:tc>
                  <a:txBody>
                    <a:bodyPr/>
                    <a:lstStyle/>
                    <a:p>
                      <a:pPr algn="ctr"/>
                      <a:r>
                        <a:rPr lang="el-GR" dirty="0" smtClean="0"/>
                        <a:t>4.5</a:t>
                      </a:r>
                      <a:endParaRPr lang="el-GR" dirty="0"/>
                    </a:p>
                  </a:txBody>
                  <a:tcPr/>
                </a:tc>
              </a:tr>
              <a:tr h="587372">
                <a:tc>
                  <a:txBody>
                    <a:bodyPr/>
                    <a:lstStyle/>
                    <a:p>
                      <a:pPr algn="ctr"/>
                      <a:r>
                        <a:rPr lang="el-GR" dirty="0" smtClean="0"/>
                        <a:t>4.5</a:t>
                      </a:r>
                      <a:endParaRPr lang="el-GR" dirty="0"/>
                    </a:p>
                  </a:txBody>
                  <a:tcPr/>
                </a:tc>
                <a:tc>
                  <a:txBody>
                    <a:bodyPr/>
                    <a:lstStyle/>
                    <a:p>
                      <a:pPr algn="ctr"/>
                      <a:r>
                        <a:rPr lang="el-GR" dirty="0" smtClean="0"/>
                        <a:t>4.5</a:t>
                      </a:r>
                      <a:endParaRPr lang="el-GR" dirty="0"/>
                    </a:p>
                  </a:txBody>
                  <a:tcPr/>
                </a:tc>
              </a:tr>
            </a:tbl>
          </a:graphicData>
        </a:graphic>
      </p:graphicFrame>
      <p:graphicFrame>
        <p:nvGraphicFramePr>
          <p:cNvPr id="7" name="Table 6"/>
          <p:cNvGraphicFramePr>
            <a:graphicFrameLocks noGrp="1"/>
          </p:cNvGraphicFramePr>
          <p:nvPr/>
        </p:nvGraphicFramePr>
        <p:xfrm>
          <a:off x="714348" y="4286256"/>
          <a:ext cx="1143008" cy="857256"/>
        </p:xfrm>
        <a:graphic>
          <a:graphicData uri="http://schemas.openxmlformats.org/drawingml/2006/table">
            <a:tbl>
              <a:tblPr firstRow="1" bandRow="1">
                <a:tableStyleId>{5C22544A-7EE6-4342-B048-85BDC9FD1C3A}</a:tableStyleId>
              </a:tblPr>
              <a:tblGrid>
                <a:gridCol w="571504"/>
                <a:gridCol w="571504"/>
              </a:tblGrid>
              <a:tr h="428628">
                <a:tc>
                  <a:txBody>
                    <a:bodyPr/>
                    <a:lstStyle/>
                    <a:p>
                      <a:pPr algn="ctr"/>
                      <a:r>
                        <a:rPr lang="el-GR" b="1" dirty="0" smtClean="0"/>
                        <a:t>0</a:t>
                      </a:r>
                      <a:endParaRPr lang="el-GR" b="1" dirty="0"/>
                    </a:p>
                  </a:txBody>
                  <a:tcPr/>
                </a:tc>
                <a:tc>
                  <a:txBody>
                    <a:bodyPr/>
                    <a:lstStyle/>
                    <a:p>
                      <a:pPr algn="ctr"/>
                      <a:r>
                        <a:rPr lang="el-GR" b="1" dirty="0" smtClean="0"/>
                        <a:t>0</a:t>
                      </a:r>
                      <a:endParaRPr lang="el-GR" b="1" dirty="0"/>
                    </a:p>
                  </a:txBody>
                  <a:tcPr/>
                </a:tc>
              </a:tr>
              <a:tr h="428628">
                <a:tc>
                  <a:txBody>
                    <a:bodyPr/>
                    <a:lstStyle/>
                    <a:p>
                      <a:pPr algn="ctr"/>
                      <a:r>
                        <a:rPr lang="el-GR" b="1" dirty="0" smtClean="0"/>
                        <a:t>0</a:t>
                      </a:r>
                      <a:endParaRPr lang="el-GR" b="1" dirty="0"/>
                    </a:p>
                  </a:txBody>
                  <a:tcPr/>
                </a:tc>
                <a:tc>
                  <a:txBody>
                    <a:bodyPr/>
                    <a:lstStyle/>
                    <a:p>
                      <a:pPr algn="ctr"/>
                      <a:r>
                        <a:rPr lang="el-GR" b="1" dirty="0" smtClean="0"/>
                        <a:t>0</a:t>
                      </a:r>
                      <a:endParaRPr lang="el-GR" b="1" dirty="0"/>
                    </a:p>
                  </a:txBody>
                  <a:tcPr/>
                </a:tc>
              </a:tr>
            </a:tbl>
          </a:graphicData>
        </a:graphic>
      </p:graphicFrame>
      <p:cxnSp>
        <p:nvCxnSpPr>
          <p:cNvPr id="9" name="Straight Arrow Connector 8"/>
          <p:cNvCxnSpPr/>
          <p:nvPr/>
        </p:nvCxnSpPr>
        <p:spPr>
          <a:xfrm rot="5400000">
            <a:off x="1571604" y="328612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2214546" y="328612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714612" y="3143248"/>
            <a:ext cx="214314"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14612" y="214311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714612" y="271462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714612" y="1714488"/>
            <a:ext cx="21431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2250265" y="175020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1607323" y="175020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V="1">
            <a:off x="1214414" y="1714488"/>
            <a:ext cx="142876"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1142976" y="2143116"/>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1142976" y="2714620"/>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214414" y="3143248"/>
            <a:ext cx="142876" cy="142876"/>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000364" y="1500174"/>
            <a:ext cx="428628" cy="369332"/>
          </a:xfrm>
          <a:prstGeom prst="rect">
            <a:avLst/>
          </a:prstGeom>
          <a:noFill/>
        </p:spPr>
        <p:txBody>
          <a:bodyPr wrap="square" rtlCol="0">
            <a:spAutoFit/>
          </a:bodyPr>
          <a:lstStyle/>
          <a:p>
            <a:r>
              <a:rPr lang="el-GR" dirty="0" smtClean="0"/>
              <a:t>7</a:t>
            </a:r>
            <a:endParaRPr lang="el-GR" dirty="0"/>
          </a:p>
        </p:txBody>
      </p:sp>
      <p:sp>
        <p:nvSpPr>
          <p:cNvPr id="37" name="TextBox 36"/>
          <p:cNvSpPr txBox="1"/>
          <p:nvPr/>
        </p:nvSpPr>
        <p:spPr>
          <a:xfrm>
            <a:off x="3071802" y="2000240"/>
            <a:ext cx="428628" cy="369332"/>
          </a:xfrm>
          <a:prstGeom prst="rect">
            <a:avLst/>
          </a:prstGeom>
          <a:noFill/>
        </p:spPr>
        <p:txBody>
          <a:bodyPr wrap="square" rtlCol="0">
            <a:spAutoFit/>
          </a:bodyPr>
          <a:lstStyle/>
          <a:p>
            <a:r>
              <a:rPr lang="el-GR" dirty="0" smtClean="0"/>
              <a:t>9</a:t>
            </a:r>
            <a:endParaRPr lang="el-GR" dirty="0"/>
          </a:p>
        </p:txBody>
      </p:sp>
      <p:sp>
        <p:nvSpPr>
          <p:cNvPr id="38" name="TextBox 37"/>
          <p:cNvSpPr txBox="1"/>
          <p:nvPr/>
        </p:nvSpPr>
        <p:spPr>
          <a:xfrm>
            <a:off x="3143240" y="2571744"/>
            <a:ext cx="285752" cy="369332"/>
          </a:xfrm>
          <a:prstGeom prst="rect">
            <a:avLst/>
          </a:prstGeom>
          <a:noFill/>
        </p:spPr>
        <p:txBody>
          <a:bodyPr wrap="square" rtlCol="0">
            <a:spAutoFit/>
          </a:bodyPr>
          <a:lstStyle/>
          <a:p>
            <a:r>
              <a:rPr lang="el-GR" dirty="0" smtClean="0"/>
              <a:t>9</a:t>
            </a:r>
            <a:endParaRPr lang="el-GR" dirty="0"/>
          </a:p>
        </p:txBody>
      </p:sp>
      <p:sp>
        <p:nvSpPr>
          <p:cNvPr id="39" name="TextBox 38"/>
          <p:cNvSpPr txBox="1"/>
          <p:nvPr/>
        </p:nvSpPr>
        <p:spPr>
          <a:xfrm>
            <a:off x="3071802" y="3286124"/>
            <a:ext cx="428628" cy="369332"/>
          </a:xfrm>
          <a:prstGeom prst="rect">
            <a:avLst/>
          </a:prstGeom>
          <a:noFill/>
        </p:spPr>
        <p:txBody>
          <a:bodyPr wrap="square" rtlCol="0">
            <a:spAutoFit/>
          </a:bodyPr>
          <a:lstStyle/>
          <a:p>
            <a:r>
              <a:rPr lang="el-GR" dirty="0" smtClean="0"/>
              <a:t>11</a:t>
            </a:r>
            <a:endParaRPr lang="el-GR" dirty="0"/>
          </a:p>
        </p:txBody>
      </p:sp>
      <p:sp>
        <p:nvSpPr>
          <p:cNvPr id="40" name="TextBox 39"/>
          <p:cNvSpPr txBox="1"/>
          <p:nvPr/>
        </p:nvSpPr>
        <p:spPr>
          <a:xfrm>
            <a:off x="2214546" y="3429000"/>
            <a:ext cx="642942" cy="369332"/>
          </a:xfrm>
          <a:prstGeom prst="rect">
            <a:avLst/>
          </a:prstGeom>
          <a:noFill/>
        </p:spPr>
        <p:txBody>
          <a:bodyPr wrap="square" rtlCol="0">
            <a:spAutoFit/>
          </a:bodyPr>
          <a:lstStyle/>
          <a:p>
            <a:r>
              <a:rPr lang="el-GR" dirty="0" smtClean="0"/>
              <a:t>10</a:t>
            </a:r>
            <a:endParaRPr lang="el-GR" dirty="0"/>
          </a:p>
        </p:txBody>
      </p:sp>
      <p:sp>
        <p:nvSpPr>
          <p:cNvPr id="41" name="TextBox 40"/>
          <p:cNvSpPr txBox="1"/>
          <p:nvPr/>
        </p:nvSpPr>
        <p:spPr>
          <a:xfrm>
            <a:off x="1500166" y="3500438"/>
            <a:ext cx="357190" cy="369332"/>
          </a:xfrm>
          <a:prstGeom prst="rect">
            <a:avLst/>
          </a:prstGeom>
          <a:noFill/>
        </p:spPr>
        <p:txBody>
          <a:bodyPr wrap="square" rtlCol="0">
            <a:spAutoFit/>
          </a:bodyPr>
          <a:lstStyle/>
          <a:p>
            <a:r>
              <a:rPr lang="el-GR" dirty="0" smtClean="0"/>
              <a:t>8</a:t>
            </a:r>
            <a:endParaRPr lang="el-GR" dirty="0"/>
          </a:p>
        </p:txBody>
      </p:sp>
      <p:cxnSp>
        <p:nvCxnSpPr>
          <p:cNvPr id="43" name="Straight Connector 42"/>
          <p:cNvCxnSpPr/>
          <p:nvPr/>
        </p:nvCxnSpPr>
        <p:spPr>
          <a:xfrm rot="10800000">
            <a:off x="357158" y="4429132"/>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0800000">
            <a:off x="428596" y="4857760"/>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1857356" y="4500570"/>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857356" y="492919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143108" y="4286256"/>
            <a:ext cx="285752" cy="369332"/>
          </a:xfrm>
          <a:prstGeom prst="rect">
            <a:avLst/>
          </a:prstGeom>
          <a:noFill/>
        </p:spPr>
        <p:txBody>
          <a:bodyPr wrap="square" rtlCol="0">
            <a:spAutoFit/>
          </a:bodyPr>
          <a:lstStyle/>
          <a:p>
            <a:r>
              <a:rPr lang="el-GR" dirty="0" smtClean="0"/>
              <a:t>0</a:t>
            </a:r>
            <a:endParaRPr lang="el-GR" dirty="0"/>
          </a:p>
        </p:txBody>
      </p:sp>
      <p:sp>
        <p:nvSpPr>
          <p:cNvPr id="52" name="TextBox 51"/>
          <p:cNvSpPr txBox="1"/>
          <p:nvPr/>
        </p:nvSpPr>
        <p:spPr>
          <a:xfrm>
            <a:off x="2143108" y="4786322"/>
            <a:ext cx="428628" cy="369332"/>
          </a:xfrm>
          <a:prstGeom prst="rect">
            <a:avLst/>
          </a:prstGeom>
          <a:noFill/>
        </p:spPr>
        <p:txBody>
          <a:bodyPr wrap="square" rtlCol="0">
            <a:spAutoFit/>
          </a:bodyPr>
          <a:lstStyle/>
          <a:p>
            <a:r>
              <a:rPr lang="el-GR" dirty="0" smtClean="0"/>
              <a:t>0</a:t>
            </a:r>
            <a:endParaRPr lang="el-GR" dirty="0"/>
          </a:p>
        </p:txBody>
      </p:sp>
      <p:cxnSp>
        <p:nvCxnSpPr>
          <p:cNvPr id="54" name="Straight Arrow Connector 53"/>
          <p:cNvCxnSpPr/>
          <p:nvPr/>
        </p:nvCxnSpPr>
        <p:spPr>
          <a:xfrm rot="10800000">
            <a:off x="2714612" y="442913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a:off x="2714612" y="492919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5400000">
            <a:off x="3321835" y="546498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893339" y="546498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flipH="1" flipV="1">
            <a:off x="3428992" y="407194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flipH="1" flipV="1">
            <a:off x="4000496" y="407194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357686" y="435769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357686" y="5000636"/>
            <a:ext cx="142876" cy="1588"/>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3286116" y="5572140"/>
            <a:ext cx="285752" cy="369332"/>
          </a:xfrm>
          <a:prstGeom prst="rect">
            <a:avLst/>
          </a:prstGeom>
          <a:noFill/>
        </p:spPr>
        <p:txBody>
          <a:bodyPr wrap="square" rtlCol="0">
            <a:spAutoFit/>
          </a:bodyPr>
          <a:lstStyle/>
          <a:p>
            <a:r>
              <a:rPr lang="el-GR" dirty="0" smtClean="0"/>
              <a:t>9</a:t>
            </a:r>
            <a:endParaRPr lang="el-GR" dirty="0"/>
          </a:p>
        </p:txBody>
      </p:sp>
      <p:sp>
        <p:nvSpPr>
          <p:cNvPr id="72" name="TextBox 71"/>
          <p:cNvSpPr txBox="1"/>
          <p:nvPr/>
        </p:nvSpPr>
        <p:spPr>
          <a:xfrm>
            <a:off x="3857620" y="5572140"/>
            <a:ext cx="312906" cy="369332"/>
          </a:xfrm>
          <a:prstGeom prst="rect">
            <a:avLst/>
          </a:prstGeom>
          <a:noFill/>
        </p:spPr>
        <p:txBody>
          <a:bodyPr wrap="none" rtlCol="0">
            <a:spAutoFit/>
          </a:bodyPr>
          <a:lstStyle/>
          <a:p>
            <a:r>
              <a:rPr lang="el-GR" dirty="0" smtClean="0"/>
              <a:t>9</a:t>
            </a:r>
            <a:endParaRPr lang="el-GR" dirty="0"/>
          </a:p>
        </p:txBody>
      </p:sp>
      <p:sp>
        <p:nvSpPr>
          <p:cNvPr id="73" name="TextBox 72"/>
          <p:cNvSpPr txBox="1"/>
          <p:nvPr/>
        </p:nvSpPr>
        <p:spPr>
          <a:xfrm>
            <a:off x="4714876" y="4214818"/>
            <a:ext cx="714380" cy="369332"/>
          </a:xfrm>
          <a:prstGeom prst="rect">
            <a:avLst/>
          </a:prstGeom>
          <a:noFill/>
        </p:spPr>
        <p:txBody>
          <a:bodyPr wrap="square" rtlCol="0">
            <a:spAutoFit/>
          </a:bodyPr>
          <a:lstStyle/>
          <a:p>
            <a:r>
              <a:rPr lang="el-GR" dirty="0" smtClean="0"/>
              <a:t>9-0</a:t>
            </a:r>
            <a:endParaRPr lang="el-GR" dirty="0"/>
          </a:p>
        </p:txBody>
      </p:sp>
      <p:sp>
        <p:nvSpPr>
          <p:cNvPr id="74" name="TextBox 73"/>
          <p:cNvSpPr txBox="1"/>
          <p:nvPr/>
        </p:nvSpPr>
        <p:spPr>
          <a:xfrm>
            <a:off x="4643438" y="4929198"/>
            <a:ext cx="571504" cy="369332"/>
          </a:xfrm>
          <a:prstGeom prst="rect">
            <a:avLst/>
          </a:prstGeom>
          <a:noFill/>
        </p:spPr>
        <p:txBody>
          <a:bodyPr wrap="square" rtlCol="0">
            <a:spAutoFit/>
          </a:bodyPr>
          <a:lstStyle/>
          <a:p>
            <a:r>
              <a:rPr lang="el-GR" dirty="0" smtClean="0"/>
              <a:t>9-0</a:t>
            </a:r>
            <a:endParaRPr lang="el-GR" dirty="0"/>
          </a:p>
        </p:txBody>
      </p:sp>
      <p:graphicFrame>
        <p:nvGraphicFramePr>
          <p:cNvPr id="75" name="Table 74"/>
          <p:cNvGraphicFramePr>
            <a:graphicFrameLocks noGrp="1"/>
          </p:cNvGraphicFramePr>
          <p:nvPr/>
        </p:nvGraphicFramePr>
        <p:xfrm>
          <a:off x="5572132" y="4357694"/>
          <a:ext cx="1143008" cy="807394"/>
        </p:xfrm>
        <a:graphic>
          <a:graphicData uri="http://schemas.openxmlformats.org/drawingml/2006/table">
            <a:tbl>
              <a:tblPr firstRow="1" bandRow="1">
                <a:tableStyleId>{5C22544A-7EE6-4342-B048-85BDC9FD1C3A}</a:tableStyleId>
              </a:tblPr>
              <a:tblGrid>
                <a:gridCol w="571504"/>
                <a:gridCol w="571504"/>
              </a:tblGrid>
              <a:tr h="403697">
                <a:tc>
                  <a:txBody>
                    <a:bodyPr/>
                    <a:lstStyle/>
                    <a:p>
                      <a:pPr algn="ctr"/>
                      <a:r>
                        <a:rPr lang="el-GR" dirty="0" smtClean="0"/>
                        <a:t>4</a:t>
                      </a:r>
                      <a:endParaRPr lang="el-GR" dirty="0"/>
                    </a:p>
                  </a:txBody>
                  <a:tcPr/>
                </a:tc>
                <a:tc>
                  <a:txBody>
                    <a:bodyPr/>
                    <a:lstStyle/>
                    <a:p>
                      <a:pPr algn="ctr"/>
                      <a:r>
                        <a:rPr lang="el-GR" dirty="0" smtClean="0"/>
                        <a:t>5</a:t>
                      </a:r>
                      <a:endParaRPr lang="el-GR" dirty="0"/>
                    </a:p>
                  </a:txBody>
                  <a:tcPr/>
                </a:tc>
              </a:tr>
              <a:tr h="403697">
                <a:tc>
                  <a:txBody>
                    <a:bodyPr/>
                    <a:lstStyle/>
                    <a:p>
                      <a:pPr algn="ctr"/>
                      <a:r>
                        <a:rPr lang="el-GR" dirty="0" smtClean="0"/>
                        <a:t>4</a:t>
                      </a:r>
                      <a:endParaRPr lang="el-GR" dirty="0"/>
                    </a:p>
                  </a:txBody>
                  <a:tcPr/>
                </a:tc>
                <a:tc>
                  <a:txBody>
                    <a:bodyPr/>
                    <a:lstStyle/>
                    <a:p>
                      <a:pPr algn="ctr"/>
                      <a:r>
                        <a:rPr lang="el-GR" dirty="0" smtClean="0"/>
                        <a:t>5</a:t>
                      </a:r>
                      <a:endParaRPr lang="el-GR" dirty="0"/>
                    </a:p>
                  </a:txBody>
                  <a:tcPr/>
                </a:tc>
              </a:tr>
            </a:tbl>
          </a:graphicData>
        </a:graphic>
      </p:graphicFrame>
      <p:graphicFrame>
        <p:nvGraphicFramePr>
          <p:cNvPr id="76" name="Table 75"/>
          <p:cNvGraphicFramePr>
            <a:graphicFrameLocks noGrp="1"/>
          </p:cNvGraphicFramePr>
          <p:nvPr/>
        </p:nvGraphicFramePr>
        <p:xfrm>
          <a:off x="7358082" y="4357694"/>
          <a:ext cx="1119174" cy="781382"/>
        </p:xfrm>
        <a:graphic>
          <a:graphicData uri="http://schemas.openxmlformats.org/drawingml/2006/table">
            <a:tbl>
              <a:tblPr firstRow="1" bandRow="1">
                <a:tableStyleId>{5C22544A-7EE6-4342-B048-85BDC9FD1C3A}</a:tableStyleId>
              </a:tblPr>
              <a:tblGrid>
                <a:gridCol w="559587"/>
                <a:gridCol w="559587"/>
              </a:tblGrid>
              <a:tr h="390691">
                <a:tc>
                  <a:txBody>
                    <a:bodyPr/>
                    <a:lstStyle/>
                    <a:p>
                      <a:pPr algn="ctr"/>
                      <a:r>
                        <a:rPr lang="el-GR" dirty="0" smtClean="0"/>
                        <a:t>5</a:t>
                      </a:r>
                      <a:endParaRPr lang="el-GR" dirty="0"/>
                    </a:p>
                  </a:txBody>
                  <a:tcPr/>
                </a:tc>
                <a:tc>
                  <a:txBody>
                    <a:bodyPr/>
                    <a:lstStyle/>
                    <a:p>
                      <a:pPr algn="ctr"/>
                      <a:r>
                        <a:rPr lang="el-GR" dirty="0" smtClean="0"/>
                        <a:t>4</a:t>
                      </a:r>
                      <a:endParaRPr lang="el-GR" dirty="0"/>
                    </a:p>
                  </a:txBody>
                  <a:tcPr/>
                </a:tc>
              </a:tr>
              <a:tr h="390691">
                <a:tc>
                  <a:txBody>
                    <a:bodyPr/>
                    <a:lstStyle/>
                    <a:p>
                      <a:pPr algn="ctr"/>
                      <a:r>
                        <a:rPr lang="el-GR" dirty="0" smtClean="0"/>
                        <a:t>3</a:t>
                      </a:r>
                      <a:endParaRPr lang="el-GR" dirty="0"/>
                    </a:p>
                  </a:txBody>
                  <a:tcPr/>
                </a:tc>
                <a:tc>
                  <a:txBody>
                    <a:bodyPr/>
                    <a:lstStyle/>
                    <a:p>
                      <a:pPr algn="ctr"/>
                      <a:r>
                        <a:rPr lang="el-GR" dirty="0" smtClean="0"/>
                        <a:t>6</a:t>
                      </a:r>
                      <a:endParaRPr lang="el-GR" dirty="0"/>
                    </a:p>
                  </a:txBody>
                  <a:tcPr/>
                </a:tc>
              </a:tr>
            </a:tbl>
          </a:graphicData>
        </a:graphic>
      </p:graphicFrame>
      <p:cxnSp>
        <p:nvCxnSpPr>
          <p:cNvPr id="78" name="Straight Connector 77"/>
          <p:cNvCxnSpPr/>
          <p:nvPr/>
        </p:nvCxnSpPr>
        <p:spPr>
          <a:xfrm rot="5400000">
            <a:off x="5786446" y="5286388"/>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323025" y="5322107"/>
            <a:ext cx="21352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357818" y="5143512"/>
            <a:ext cx="214314"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6200000" flipV="1">
            <a:off x="5357818" y="4143380"/>
            <a:ext cx="214314"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5400000" flipH="1" flipV="1">
            <a:off x="5715008" y="421481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5400000" flipH="1" flipV="1">
            <a:off x="6286512" y="421481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5400000" flipH="1" flipV="1">
            <a:off x="6679421" y="4179099"/>
            <a:ext cx="21431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rot="16200000" flipH="1">
            <a:off x="6679421" y="5179231"/>
            <a:ext cx="21431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5400000" flipH="1" flipV="1">
            <a:off x="8465371" y="4179099"/>
            <a:ext cx="214314"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rot="16200000" flipH="1">
            <a:off x="8501090" y="5143512"/>
            <a:ext cx="142876"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rot="16200000" flipV="1">
            <a:off x="7215206" y="4214818"/>
            <a:ext cx="14287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rot="10800000" flipV="1">
            <a:off x="7143768" y="5143512"/>
            <a:ext cx="21431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6858016" y="3857628"/>
            <a:ext cx="142876" cy="369332"/>
          </a:xfrm>
          <a:prstGeom prst="rect">
            <a:avLst/>
          </a:prstGeom>
          <a:noFill/>
        </p:spPr>
        <p:txBody>
          <a:bodyPr wrap="square" rtlCol="0">
            <a:spAutoFit/>
          </a:bodyPr>
          <a:lstStyle/>
          <a:p>
            <a:r>
              <a:rPr lang="el-GR" dirty="0" smtClean="0"/>
              <a:t>9</a:t>
            </a:r>
            <a:endParaRPr lang="el-GR" dirty="0"/>
          </a:p>
        </p:txBody>
      </p:sp>
      <p:sp>
        <p:nvSpPr>
          <p:cNvPr id="119" name="TextBox 118"/>
          <p:cNvSpPr txBox="1"/>
          <p:nvPr/>
        </p:nvSpPr>
        <p:spPr>
          <a:xfrm>
            <a:off x="6715140" y="5357826"/>
            <a:ext cx="214314" cy="369332"/>
          </a:xfrm>
          <a:prstGeom prst="rect">
            <a:avLst/>
          </a:prstGeom>
          <a:noFill/>
        </p:spPr>
        <p:txBody>
          <a:bodyPr wrap="square" rtlCol="0">
            <a:spAutoFit/>
          </a:bodyPr>
          <a:lstStyle/>
          <a:p>
            <a:r>
              <a:rPr lang="el-GR" dirty="0" smtClean="0"/>
              <a:t>9</a:t>
            </a:r>
            <a:endParaRPr lang="el-GR" dirty="0"/>
          </a:p>
        </p:txBody>
      </p:sp>
      <p:sp>
        <p:nvSpPr>
          <p:cNvPr id="120" name="TextBox 119"/>
          <p:cNvSpPr txBox="1"/>
          <p:nvPr/>
        </p:nvSpPr>
        <p:spPr>
          <a:xfrm>
            <a:off x="6143636" y="5429264"/>
            <a:ext cx="500066" cy="276999"/>
          </a:xfrm>
          <a:prstGeom prst="rect">
            <a:avLst/>
          </a:prstGeom>
          <a:noFill/>
        </p:spPr>
        <p:txBody>
          <a:bodyPr wrap="square" rtlCol="0">
            <a:spAutoFit/>
          </a:bodyPr>
          <a:lstStyle/>
          <a:p>
            <a:r>
              <a:rPr lang="el-GR" sz="1200" dirty="0" smtClean="0"/>
              <a:t>10-9</a:t>
            </a:r>
            <a:endParaRPr lang="el-GR" sz="1200" dirty="0"/>
          </a:p>
        </p:txBody>
      </p:sp>
      <p:sp>
        <p:nvSpPr>
          <p:cNvPr id="121" name="TextBox 120"/>
          <p:cNvSpPr txBox="1"/>
          <p:nvPr/>
        </p:nvSpPr>
        <p:spPr>
          <a:xfrm>
            <a:off x="5572132" y="5429264"/>
            <a:ext cx="500066" cy="276999"/>
          </a:xfrm>
          <a:prstGeom prst="rect">
            <a:avLst/>
          </a:prstGeom>
          <a:noFill/>
        </p:spPr>
        <p:txBody>
          <a:bodyPr wrap="square" rtlCol="0">
            <a:spAutoFit/>
          </a:bodyPr>
          <a:lstStyle/>
          <a:p>
            <a:r>
              <a:rPr lang="el-GR" sz="1200" dirty="0" smtClean="0"/>
              <a:t>8-9</a:t>
            </a:r>
            <a:endParaRPr lang="el-GR" sz="1200" dirty="0"/>
          </a:p>
        </p:txBody>
      </p:sp>
      <p:sp>
        <p:nvSpPr>
          <p:cNvPr id="122" name="TextBox 121"/>
          <p:cNvSpPr txBox="1"/>
          <p:nvPr/>
        </p:nvSpPr>
        <p:spPr>
          <a:xfrm>
            <a:off x="8286776" y="3786190"/>
            <a:ext cx="714348" cy="369332"/>
          </a:xfrm>
          <a:prstGeom prst="rect">
            <a:avLst/>
          </a:prstGeom>
          <a:noFill/>
        </p:spPr>
        <p:txBody>
          <a:bodyPr wrap="square" rtlCol="0">
            <a:spAutoFit/>
          </a:bodyPr>
          <a:lstStyle/>
          <a:p>
            <a:r>
              <a:rPr lang="el-GR" dirty="0" smtClean="0"/>
              <a:t>7-9</a:t>
            </a:r>
            <a:endParaRPr lang="el-GR" dirty="0"/>
          </a:p>
        </p:txBody>
      </p:sp>
      <p:sp>
        <p:nvSpPr>
          <p:cNvPr id="123" name="TextBox 122"/>
          <p:cNvSpPr txBox="1"/>
          <p:nvPr/>
        </p:nvSpPr>
        <p:spPr>
          <a:xfrm>
            <a:off x="8358214" y="5214950"/>
            <a:ext cx="642942" cy="369332"/>
          </a:xfrm>
          <a:prstGeom prst="rect">
            <a:avLst/>
          </a:prstGeom>
          <a:noFill/>
        </p:spPr>
        <p:txBody>
          <a:bodyPr wrap="square" rtlCol="0">
            <a:spAutoFit/>
          </a:bodyPr>
          <a:lstStyle/>
          <a:p>
            <a:r>
              <a:rPr lang="el-GR" dirty="0" smtClean="0"/>
              <a:t>11-9</a:t>
            </a:r>
            <a:endParaRPr lang="el-GR" dirty="0"/>
          </a:p>
        </p:txBody>
      </p:sp>
      <p:sp>
        <p:nvSpPr>
          <p:cNvPr id="65" name="Slide Number Placeholder 64"/>
          <p:cNvSpPr>
            <a:spLocks noGrp="1"/>
          </p:cNvSpPr>
          <p:nvPr>
            <p:ph type="sldNum" sz="quarter" idx="12"/>
          </p:nvPr>
        </p:nvSpPr>
        <p:spPr/>
        <p:txBody>
          <a:bodyPr/>
          <a:lstStyle/>
          <a:p>
            <a:fld id="{A1D969C8-3D84-4E96-80F8-C247822422AB}" type="slidenum">
              <a:rPr lang="el-GR" smtClean="0"/>
              <a:pPr/>
              <a:t>11</a:t>
            </a:fld>
            <a:endParaRPr lang="el-GR"/>
          </a:p>
        </p:txBody>
      </p:sp>
      <p:sp>
        <p:nvSpPr>
          <p:cNvPr id="67" name="Footer Placeholder 66"/>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dirty="0" smtClean="0"/>
              <a:t>Ανακατασκευή με τη μέθοδο της οπισθοπροβολής</a:t>
            </a:r>
            <a:endParaRPr lang="el-GR" sz="3200" dirty="0"/>
          </a:p>
        </p:txBody>
      </p:sp>
      <p:pic>
        <p:nvPicPr>
          <p:cNvPr id="4098" name="Picture 2"/>
          <p:cNvPicPr>
            <a:picLocks noGrp="1" noChangeAspect="1" noChangeArrowheads="1"/>
          </p:cNvPicPr>
          <p:nvPr>
            <p:ph sz="half" idx="1"/>
          </p:nvPr>
        </p:nvPicPr>
        <p:blipFill>
          <a:blip r:embed="rId2"/>
          <a:stretch>
            <a:fillRect/>
          </a:stretch>
        </p:blipFill>
        <p:spPr bwMode="auto">
          <a:xfrm>
            <a:off x="357158" y="3786190"/>
            <a:ext cx="3264263" cy="2690811"/>
          </a:xfrm>
          <a:prstGeom prst="rect">
            <a:avLst/>
          </a:prstGeom>
          <a:noFill/>
          <a:ln w="9525">
            <a:noFill/>
            <a:miter lim="800000"/>
            <a:headEnd/>
            <a:tailEnd/>
          </a:ln>
        </p:spPr>
      </p:pic>
      <p:sp>
        <p:nvSpPr>
          <p:cNvPr id="18" name="Content Placeholder 17"/>
          <p:cNvSpPr>
            <a:spLocks noGrp="1"/>
          </p:cNvSpPr>
          <p:nvPr>
            <p:ph sz="half" idx="2"/>
          </p:nvPr>
        </p:nvSpPr>
        <p:spPr>
          <a:xfrm>
            <a:off x="4267200" y="1600200"/>
            <a:ext cx="4376766" cy="4525963"/>
          </a:xfrm>
        </p:spPr>
        <p:txBody>
          <a:bodyPr anchor="ctr">
            <a:normAutofit fontScale="92500"/>
          </a:bodyPr>
          <a:lstStyle/>
          <a:p>
            <a:pPr marL="0" indent="0" algn="just">
              <a:buNone/>
            </a:pPr>
            <a:r>
              <a:rPr lang="el-GR" sz="2100" u="sng" dirty="0" smtClean="0"/>
              <a:t>Σήμερα</a:t>
            </a:r>
            <a:r>
              <a:rPr lang="el-GR" sz="2100" dirty="0" smtClean="0"/>
              <a:t>:μέθοδος οπισθοπροβολής με φιλτράρισμα των προβολών</a:t>
            </a:r>
          </a:p>
          <a:p>
            <a:pPr marL="0" indent="0" algn="just">
              <a:buNone/>
            </a:pPr>
            <a:r>
              <a:rPr lang="el-GR" sz="2100" dirty="0" smtClean="0"/>
              <a:t>Μέθοδος απλής οπισθοπροβολής</a:t>
            </a:r>
          </a:p>
          <a:p>
            <a:pPr marL="0" indent="0" algn="just">
              <a:buFont typeface="Wingdings" pitchFamily="2" charset="2"/>
              <a:buChar char="Ø"/>
            </a:pPr>
            <a:r>
              <a:rPr lang="el-GR" sz="2100" dirty="0" smtClean="0"/>
              <a:t>δίνει εικόνες χαμηλής ποιότητας </a:t>
            </a:r>
          </a:p>
          <a:p>
            <a:pPr marL="0" indent="0" algn="just">
              <a:buFont typeface="Wingdings" pitchFamily="2" charset="2"/>
              <a:buChar char="Ø"/>
            </a:pPr>
            <a:r>
              <a:rPr lang="el-GR" sz="2100" dirty="0" smtClean="0"/>
              <a:t>Όμως φιλτράροντας πρώτα τις προβολές και διορθώνοντας με μαθηματικά αυστηρό τρόπο το σφάλμα της μεθόδου απλής οπισθοπροβολής βελτιώνουμε τη ποιότητα της εικόνας</a:t>
            </a:r>
          </a:p>
          <a:p>
            <a:pPr marL="174625" indent="-174625" algn="just">
              <a:buFont typeface="Wingdings" pitchFamily="2" charset="2"/>
              <a:buChar char="Ø"/>
            </a:pPr>
            <a:r>
              <a:rPr lang="el-GR" sz="2100" dirty="0" smtClean="0"/>
              <a:t>Πλεονεκτήματα</a:t>
            </a:r>
          </a:p>
          <a:p>
            <a:pPr algn="just">
              <a:buFont typeface="Wingdings" pitchFamily="2" charset="2"/>
              <a:buChar char="ü"/>
            </a:pPr>
            <a:r>
              <a:rPr lang="el-GR" sz="2100" dirty="0" smtClean="0"/>
              <a:t>Η μεγάλη της ακρίβεια  </a:t>
            </a:r>
          </a:p>
          <a:p>
            <a:pPr algn="just">
              <a:buFont typeface="Wingdings" pitchFamily="2" charset="2"/>
              <a:buChar char="ü"/>
            </a:pPr>
            <a:r>
              <a:rPr lang="el-GR" sz="2100" dirty="0" smtClean="0"/>
              <a:t>Μικρός χρόνοςχρόνος καταγραφής των προβολών και ανακατασκευής  της εικόνας</a:t>
            </a:r>
          </a:p>
          <a:p>
            <a:endParaRPr lang="el-GR" dirty="0"/>
          </a:p>
        </p:txBody>
      </p:sp>
      <p:graphicFrame>
        <p:nvGraphicFramePr>
          <p:cNvPr id="5" name="Table 4"/>
          <p:cNvGraphicFramePr>
            <a:graphicFrameLocks noGrp="1"/>
          </p:cNvGraphicFramePr>
          <p:nvPr/>
        </p:nvGraphicFramePr>
        <p:xfrm>
          <a:off x="500034" y="1571612"/>
          <a:ext cx="1785950" cy="1828800"/>
        </p:xfrm>
        <a:graphic>
          <a:graphicData uri="http://schemas.openxmlformats.org/drawingml/2006/table">
            <a:tbl>
              <a:tblPr firstRow="1" bandRow="1">
                <a:tableStyleId>{5940675A-B579-460E-94D1-54222C63F5DA}</a:tableStyleId>
              </a:tblPr>
              <a:tblGrid>
                <a:gridCol w="1785950"/>
              </a:tblGrid>
              <a:tr h="349250">
                <a:tc>
                  <a:txBody>
                    <a:bodyPr/>
                    <a:lstStyle/>
                    <a:p>
                      <a:endParaRPr lang="el-GR" dirty="0"/>
                    </a:p>
                  </a:txBody>
                  <a:tcPr>
                    <a:solidFill>
                      <a:schemeClr val="tx1"/>
                    </a:solidFill>
                  </a:tcPr>
                </a:tc>
              </a:tr>
              <a:tr h="349250">
                <a:tc>
                  <a:txBody>
                    <a:bodyPr/>
                    <a:lstStyle/>
                    <a:p>
                      <a:endParaRPr lang="el-GR" dirty="0"/>
                    </a:p>
                  </a:txBody>
                  <a:tcPr>
                    <a:solidFill>
                      <a:schemeClr val="accent2">
                        <a:lumMod val="20000"/>
                        <a:lumOff val="80000"/>
                      </a:schemeClr>
                    </a:solidFill>
                  </a:tcPr>
                </a:tc>
              </a:tr>
              <a:tr h="349250">
                <a:tc>
                  <a:txBody>
                    <a:bodyPr/>
                    <a:lstStyle/>
                    <a:p>
                      <a:endParaRPr lang="el-GR" dirty="0"/>
                    </a:p>
                  </a:txBody>
                  <a:tcPr>
                    <a:solidFill>
                      <a:schemeClr val="accent1"/>
                    </a:solidFill>
                  </a:tcPr>
                </a:tc>
              </a:tr>
              <a:tr h="349250">
                <a:tc>
                  <a:txBody>
                    <a:bodyPr/>
                    <a:lstStyle/>
                    <a:p>
                      <a:endParaRPr lang="el-GR" dirty="0"/>
                    </a:p>
                  </a:txBody>
                  <a:tcPr>
                    <a:solidFill>
                      <a:schemeClr val="bg2">
                        <a:lumMod val="40000"/>
                        <a:lumOff val="60000"/>
                      </a:schemeClr>
                    </a:solidFill>
                  </a:tcPr>
                </a:tc>
              </a:tr>
              <a:tr h="349250">
                <a:tc>
                  <a:txBody>
                    <a:bodyPr/>
                    <a:lstStyle/>
                    <a:p>
                      <a:endParaRPr lang="el-GR" dirty="0"/>
                    </a:p>
                  </a:txBody>
                  <a:tcPr>
                    <a:solidFill>
                      <a:schemeClr val="bg1"/>
                    </a:solidFill>
                  </a:tcPr>
                </a:tc>
              </a:tr>
            </a:tbl>
          </a:graphicData>
        </a:graphic>
      </p:graphicFrame>
      <p:graphicFrame>
        <p:nvGraphicFramePr>
          <p:cNvPr id="6" name="Table 5"/>
          <p:cNvGraphicFramePr>
            <a:graphicFrameLocks noGrp="1"/>
          </p:cNvGraphicFramePr>
          <p:nvPr/>
        </p:nvGraphicFramePr>
        <p:xfrm>
          <a:off x="3000364" y="1571612"/>
          <a:ext cx="642942" cy="1893900"/>
        </p:xfrm>
        <a:graphic>
          <a:graphicData uri="http://schemas.openxmlformats.org/drawingml/2006/table">
            <a:tbl>
              <a:tblPr firstRow="1" bandRow="1">
                <a:tableStyleId>{5940675A-B579-460E-94D1-54222C63F5DA}</a:tableStyleId>
              </a:tblPr>
              <a:tblGrid>
                <a:gridCol w="642942"/>
              </a:tblGrid>
              <a:tr h="378780">
                <a:tc>
                  <a:txBody>
                    <a:bodyPr/>
                    <a:lstStyle/>
                    <a:p>
                      <a:endParaRPr lang="el-GR" dirty="0"/>
                    </a:p>
                  </a:txBody>
                  <a:tcPr>
                    <a:solidFill>
                      <a:schemeClr val="tx1"/>
                    </a:solidFill>
                  </a:tcPr>
                </a:tc>
              </a:tr>
              <a:tr h="378780">
                <a:tc>
                  <a:txBody>
                    <a:bodyPr/>
                    <a:lstStyle/>
                    <a:p>
                      <a:endParaRPr lang="el-GR" dirty="0"/>
                    </a:p>
                  </a:txBody>
                  <a:tcPr>
                    <a:solidFill>
                      <a:schemeClr val="accent2">
                        <a:lumMod val="20000"/>
                        <a:lumOff val="80000"/>
                      </a:schemeClr>
                    </a:solidFill>
                  </a:tcPr>
                </a:tc>
              </a:tr>
              <a:tr h="378780">
                <a:tc>
                  <a:txBody>
                    <a:bodyPr/>
                    <a:lstStyle/>
                    <a:p>
                      <a:endParaRPr lang="el-GR" dirty="0"/>
                    </a:p>
                  </a:txBody>
                  <a:tcPr>
                    <a:solidFill>
                      <a:schemeClr val="accent1"/>
                    </a:solidFill>
                  </a:tcPr>
                </a:tc>
              </a:tr>
              <a:tr h="378780">
                <a:tc>
                  <a:txBody>
                    <a:bodyPr/>
                    <a:lstStyle/>
                    <a:p>
                      <a:endParaRPr lang="el-GR" dirty="0"/>
                    </a:p>
                  </a:txBody>
                  <a:tcPr>
                    <a:solidFill>
                      <a:schemeClr val="bg2">
                        <a:lumMod val="40000"/>
                        <a:lumOff val="60000"/>
                      </a:schemeClr>
                    </a:solidFill>
                  </a:tcPr>
                </a:tc>
              </a:tr>
              <a:tr h="378780">
                <a:tc>
                  <a:txBody>
                    <a:bodyPr/>
                    <a:lstStyle/>
                    <a:p>
                      <a:endParaRPr lang="el-GR" dirty="0"/>
                    </a:p>
                  </a:txBody>
                  <a:tcPr>
                    <a:solidFill>
                      <a:schemeClr val="bg1"/>
                    </a:solidFill>
                  </a:tcPr>
                </a:tc>
              </a:tr>
            </a:tbl>
          </a:graphicData>
        </a:graphic>
      </p:graphicFrame>
      <p:cxnSp>
        <p:nvCxnSpPr>
          <p:cNvPr id="8" name="Straight Arrow Connector 7"/>
          <p:cNvCxnSpPr/>
          <p:nvPr/>
        </p:nvCxnSpPr>
        <p:spPr>
          <a:xfrm rot="10800000">
            <a:off x="2285984" y="171448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2285984" y="2143116"/>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2285984" y="2500306"/>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2285984" y="2928934"/>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2285984" y="3286124"/>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28662" y="2143116"/>
            <a:ext cx="857256" cy="369332"/>
          </a:xfrm>
          <a:prstGeom prst="rect">
            <a:avLst/>
          </a:prstGeom>
          <a:noFill/>
        </p:spPr>
        <p:txBody>
          <a:bodyPr wrap="square" rtlCol="0">
            <a:spAutoFit/>
          </a:bodyPr>
          <a:lstStyle/>
          <a:p>
            <a:r>
              <a:rPr lang="el-GR" dirty="0" smtClean="0">
                <a:solidFill>
                  <a:schemeClr val="bg1">
                    <a:lumMod val="95000"/>
                    <a:lumOff val="5000"/>
                  </a:schemeClr>
                </a:solidFill>
              </a:rPr>
              <a:t>μ(</a:t>
            </a:r>
            <a:r>
              <a:rPr lang="en-US" dirty="0" err="1" smtClean="0">
                <a:solidFill>
                  <a:schemeClr val="bg1">
                    <a:lumMod val="95000"/>
                    <a:lumOff val="5000"/>
                  </a:schemeClr>
                </a:solidFill>
              </a:rPr>
              <a:t>x,y</a:t>
            </a:r>
            <a:r>
              <a:rPr lang="en-US" dirty="0" smtClean="0">
                <a:solidFill>
                  <a:schemeClr val="bg1">
                    <a:lumMod val="95000"/>
                    <a:lumOff val="5000"/>
                  </a:schemeClr>
                </a:solidFill>
              </a:rPr>
              <a:t>)</a:t>
            </a:r>
            <a:endParaRPr lang="el-GR" dirty="0">
              <a:solidFill>
                <a:schemeClr val="bg1">
                  <a:lumMod val="95000"/>
                  <a:lumOff val="5000"/>
                </a:schemeClr>
              </a:solidFill>
            </a:endParaRPr>
          </a:p>
        </p:txBody>
      </p:sp>
      <p:sp>
        <p:nvSpPr>
          <p:cNvPr id="13" name="Slide Number Placeholder 12"/>
          <p:cNvSpPr>
            <a:spLocks noGrp="1"/>
          </p:cNvSpPr>
          <p:nvPr>
            <p:ph type="sldNum" sz="quarter" idx="12"/>
          </p:nvPr>
        </p:nvSpPr>
        <p:spPr/>
        <p:txBody>
          <a:bodyPr/>
          <a:lstStyle/>
          <a:p>
            <a:fld id="{A1D969C8-3D84-4E96-80F8-C247822422AB}" type="slidenum">
              <a:rPr lang="el-GR" smtClean="0"/>
              <a:pPr/>
              <a:t>12</a:t>
            </a:fld>
            <a:endParaRPr lang="el-GR"/>
          </a:p>
        </p:txBody>
      </p:sp>
      <p:sp>
        <p:nvSpPr>
          <p:cNvPr id="15" name="Footer Placeholder 1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Διάταξη αξονικού τομογράφου</a:t>
            </a:r>
            <a:endParaRPr lang="el-GR" dirty="0"/>
          </a:p>
        </p:txBody>
      </p:sp>
      <p:sp>
        <p:nvSpPr>
          <p:cNvPr id="4" name="Content Placeholder 3"/>
          <p:cNvSpPr>
            <a:spLocks noGrp="1"/>
          </p:cNvSpPr>
          <p:nvPr>
            <p:ph sz="half" idx="1"/>
          </p:nvPr>
        </p:nvSpPr>
        <p:spPr/>
        <p:txBody>
          <a:bodyPr>
            <a:normAutofit fontScale="70000" lnSpcReduction="20000"/>
          </a:bodyPr>
          <a:lstStyle/>
          <a:p>
            <a:r>
              <a:rPr lang="en-US" dirty="0" smtClean="0"/>
              <a:t>Gantry</a:t>
            </a:r>
          </a:p>
          <a:p>
            <a:pPr lvl="1">
              <a:buFont typeface="Wingdings" pitchFamily="2" charset="2"/>
              <a:buChar char="Ø"/>
            </a:pPr>
            <a:r>
              <a:rPr lang="el-GR" dirty="0" smtClean="0"/>
              <a:t>Πηγή ακτίνων Χ</a:t>
            </a:r>
          </a:p>
          <a:p>
            <a:pPr lvl="1">
              <a:buFont typeface="Wingdings" pitchFamily="2" charset="2"/>
              <a:buChar char="Ø"/>
            </a:pPr>
            <a:r>
              <a:rPr lang="el-GR" dirty="0" smtClean="0"/>
              <a:t>Σύστημα εστιασμού</a:t>
            </a:r>
          </a:p>
          <a:p>
            <a:pPr lvl="1">
              <a:buFont typeface="Wingdings" pitchFamily="2" charset="2"/>
              <a:buChar char="Ø"/>
            </a:pPr>
            <a:r>
              <a:rPr lang="el-GR" dirty="0" smtClean="0"/>
              <a:t>Πολλαπλοί μικροεπεξεργαστές</a:t>
            </a:r>
          </a:p>
          <a:p>
            <a:pPr lvl="1">
              <a:buFont typeface="Wingdings" pitchFamily="2" charset="2"/>
              <a:buChar char="Ø"/>
            </a:pPr>
            <a:r>
              <a:rPr lang="el-GR" dirty="0" smtClean="0"/>
              <a:t>Σύστημα συλλογής δεδομένων</a:t>
            </a:r>
          </a:p>
          <a:p>
            <a:r>
              <a:rPr lang="el-GR" dirty="0" smtClean="0"/>
              <a:t>Εξεταστική τράπεζα </a:t>
            </a:r>
          </a:p>
          <a:p>
            <a:r>
              <a:rPr lang="el-GR" dirty="0" smtClean="0"/>
              <a:t>Ηλεκτρονικός υπολογιστής</a:t>
            </a:r>
          </a:p>
          <a:p>
            <a:pPr lvl="1">
              <a:buFont typeface="Wingdings" pitchFamily="2" charset="2"/>
              <a:buChar char="Ø"/>
            </a:pPr>
            <a:r>
              <a:rPr lang="el-GR" dirty="0" smtClean="0"/>
              <a:t>Κεντρικός υπολογιστής που οργανώνει τη λειτουργία ολόκληρου του συστήματος</a:t>
            </a:r>
          </a:p>
          <a:p>
            <a:pPr lvl="1">
              <a:buFont typeface="Wingdings" pitchFamily="2" charset="2"/>
              <a:buChar char="Ø"/>
            </a:pPr>
            <a:r>
              <a:rPr lang="el-GR" dirty="0" smtClean="0"/>
              <a:t>Σταθμός επεξεργασίας και αρχειοθέτησης</a:t>
            </a:r>
          </a:p>
          <a:p>
            <a:pPr lvl="1">
              <a:buFont typeface="Wingdings" pitchFamily="2" charset="2"/>
              <a:buChar char="Ø"/>
            </a:pPr>
            <a:r>
              <a:rPr lang="el-GR" dirty="0" smtClean="0"/>
              <a:t>Τερματικός σταθμός και άλλα εξειδικευμένα συστήματα ελέγχου</a:t>
            </a:r>
          </a:p>
          <a:p>
            <a:r>
              <a:rPr lang="el-GR" dirty="0" smtClean="0"/>
              <a:t>Κονσόλα ελέγχου </a:t>
            </a:r>
          </a:p>
          <a:p>
            <a:r>
              <a:rPr lang="el-GR" dirty="0" smtClean="0"/>
              <a:t>Σύστημα φωτογράφισης</a:t>
            </a:r>
            <a:endParaRPr lang="el-GR" dirty="0"/>
          </a:p>
        </p:txBody>
      </p:sp>
      <p:pic>
        <p:nvPicPr>
          <p:cNvPr id="5122" name="Picture 2" descr="G:\tomography\fig1.jpg"/>
          <p:cNvPicPr>
            <a:picLocks noGrp="1" noChangeAspect="1" noChangeArrowheads="1"/>
          </p:cNvPicPr>
          <p:nvPr>
            <p:ph sz="half" idx="2"/>
          </p:nvPr>
        </p:nvPicPr>
        <p:blipFill>
          <a:blip r:embed="rId2"/>
          <a:srcRect/>
          <a:stretch>
            <a:fillRect/>
          </a:stretch>
        </p:blipFill>
        <p:spPr bwMode="auto">
          <a:xfrm>
            <a:off x="4267200" y="1714488"/>
            <a:ext cx="4305328" cy="3571900"/>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13</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467600" cy="1143000"/>
          </a:xfrm>
        </p:spPr>
        <p:txBody>
          <a:bodyPr/>
          <a:lstStyle/>
          <a:p>
            <a:r>
              <a:rPr lang="el-GR" dirty="0" smtClean="0"/>
              <a:t>Πηγή ακτίνων Χ</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Οι Υ.Τ. Χρησιμοποιούν ως πηγές ακτινοβολίας λυχνίες ακτίνων Χ</a:t>
            </a:r>
          </a:p>
          <a:p>
            <a:r>
              <a:rPr lang="el-GR" dirty="0" smtClean="0"/>
              <a:t>Μία επιταχυνώμενη δέσμη ηλεκτρωνίων προσπίπτει στην άνοδο προκαλώντας την παραγωγή ακτίνων Χ </a:t>
            </a:r>
          </a:p>
          <a:p>
            <a:r>
              <a:rPr lang="el-GR" dirty="0" smtClean="0"/>
              <a:t>Τυπικές τιμές των παραμέτρων των λυχνίων </a:t>
            </a:r>
          </a:p>
          <a:p>
            <a:pPr lvl="1">
              <a:buFont typeface="Wingdings" pitchFamily="2" charset="2"/>
              <a:buChar char="ü"/>
            </a:pPr>
            <a:r>
              <a:rPr lang="el-GR" dirty="0" smtClean="0"/>
              <a:t>Διαφορά δυναμικού 120</a:t>
            </a:r>
            <a:r>
              <a:rPr lang="en-US" dirty="0" smtClean="0"/>
              <a:t>kV</a:t>
            </a:r>
          </a:p>
          <a:p>
            <a:pPr lvl="1">
              <a:buFont typeface="Wingdings" pitchFamily="2" charset="2"/>
              <a:buChar char="ü"/>
            </a:pPr>
            <a:r>
              <a:rPr lang="el-GR" dirty="0" smtClean="0"/>
              <a:t>Ρεύμα λυχνίας 200 με 500 </a:t>
            </a:r>
            <a:r>
              <a:rPr lang="en-US" dirty="0" err="1" smtClean="0"/>
              <a:t>mA</a:t>
            </a:r>
            <a:endParaRPr lang="en-US" dirty="0" smtClean="0"/>
          </a:p>
          <a:p>
            <a:pPr lvl="1">
              <a:buFont typeface="Wingdings" pitchFamily="2" charset="2"/>
              <a:buChar char="ü"/>
            </a:pPr>
            <a:r>
              <a:rPr lang="el-GR" dirty="0" smtClean="0"/>
              <a:t>Δύο δυνατά εστιακά σημεία διαστάσεων 0.5</a:t>
            </a:r>
            <a:r>
              <a:rPr lang="en-US" dirty="0" smtClean="0"/>
              <a:t>x1.5mm </a:t>
            </a:r>
            <a:r>
              <a:rPr lang="el-GR" dirty="0" smtClean="0"/>
              <a:t>και 1.0</a:t>
            </a:r>
            <a:r>
              <a:rPr lang="en-US" dirty="0" smtClean="0"/>
              <a:t>x2.5mm</a:t>
            </a:r>
          </a:p>
          <a:p>
            <a:r>
              <a:rPr lang="el-GR" dirty="0" smtClean="0"/>
              <a:t>Το ενεργειακό φάσμα της παραγόμενης ακτινοβολίας κυμαίνεται μεταξύ 30 και 120</a:t>
            </a:r>
            <a:r>
              <a:rPr lang="en-US" dirty="0" err="1" smtClean="0"/>
              <a:t>keV</a:t>
            </a:r>
            <a:endParaRPr lang="el-GR" dirty="0" smtClean="0"/>
          </a:p>
          <a:p>
            <a:r>
              <a:rPr lang="el-GR" dirty="0" smtClean="0"/>
              <a:t>Το σύστημα ευθυγράμμισης ελέγχει το πλάτος της αποκλίνουσας δέσμης μεταξύ 1.0 και 10.0</a:t>
            </a:r>
            <a:r>
              <a:rPr lang="en-US" dirty="0" smtClean="0"/>
              <a:t>mm</a:t>
            </a:r>
            <a:r>
              <a:rPr lang="el-GR" dirty="0" smtClean="0"/>
              <a:t> και συνεπώς το πλάτος της υπό απεικονισης τομής, ενώ ένας εναλλακτής θερμότητας είναι απαραίτητος για την ψήξη του συστήματος</a:t>
            </a:r>
          </a:p>
        </p:txBody>
      </p:sp>
      <p:sp>
        <p:nvSpPr>
          <p:cNvPr id="4" name="Slide Number Placeholder 3"/>
          <p:cNvSpPr>
            <a:spLocks noGrp="1"/>
          </p:cNvSpPr>
          <p:nvPr>
            <p:ph type="sldNum" sz="quarter" idx="12"/>
          </p:nvPr>
        </p:nvSpPr>
        <p:spPr/>
        <p:txBody>
          <a:bodyPr/>
          <a:lstStyle/>
          <a:p>
            <a:fld id="{A1D969C8-3D84-4E96-80F8-C247822422AB}" type="slidenum">
              <a:rPr lang="el-GR" smtClean="0"/>
              <a:pPr/>
              <a:t>14</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a:bodyPr>
          <a:lstStyle/>
          <a:p>
            <a:pPr algn="ctr"/>
            <a:r>
              <a:rPr lang="el-GR" sz="3600" dirty="0" smtClean="0"/>
              <a:t>Ανιχνευτές ακτίνων Χ</a:t>
            </a:r>
            <a:endParaRPr lang="el-GR" sz="3600" dirty="0"/>
          </a:p>
        </p:txBody>
      </p:sp>
      <p:sp>
        <p:nvSpPr>
          <p:cNvPr id="3" name="Content Placeholder 2"/>
          <p:cNvSpPr>
            <a:spLocks noGrp="1"/>
          </p:cNvSpPr>
          <p:nvPr>
            <p:ph idx="1"/>
          </p:nvPr>
        </p:nvSpPr>
        <p:spPr>
          <a:xfrm>
            <a:off x="457200" y="1071546"/>
            <a:ext cx="8401080" cy="5357850"/>
          </a:xfrm>
        </p:spPr>
        <p:txBody>
          <a:bodyPr anchor="ctr">
            <a:normAutofit/>
          </a:bodyPr>
          <a:lstStyle/>
          <a:p>
            <a:pPr algn="just"/>
            <a:r>
              <a:rPr lang="el-GR" sz="2400" dirty="0" smtClean="0"/>
              <a:t>Οι ανιχνευτές ακτίνων Χ στα </a:t>
            </a:r>
            <a:r>
              <a:rPr lang="en-US" sz="2400" dirty="0" smtClean="0"/>
              <a:t>CT</a:t>
            </a:r>
            <a:r>
              <a:rPr lang="el-GR" sz="2400" dirty="0" smtClean="0"/>
              <a:t> πρέπει:</a:t>
            </a:r>
          </a:p>
          <a:p>
            <a:pPr lvl="1" algn="just"/>
            <a:r>
              <a:rPr lang="el-GR" sz="2400" dirty="0" smtClean="0"/>
              <a:t>Να έχουν υψηλή συνολική απόδοση έτσι ώστε να ελαχιστοποιείται η δόση ακτινοβόλίας στον ασθενή</a:t>
            </a:r>
          </a:p>
          <a:p>
            <a:pPr lvl="1" algn="just"/>
            <a:r>
              <a:rPr lang="el-GR" sz="2400" dirty="0" smtClean="0"/>
              <a:t>Να είναι σταθεροι στο χρόνο </a:t>
            </a:r>
          </a:p>
          <a:p>
            <a:pPr lvl="1" algn="just"/>
            <a:r>
              <a:rPr lang="el-GR" sz="2400" dirty="0" smtClean="0"/>
              <a:t>Να μην είναι ευαίσθητοι στις μεταβολές της θερμοκρασίας</a:t>
            </a:r>
          </a:p>
          <a:p>
            <a:pPr algn="just"/>
            <a:r>
              <a:rPr lang="el-GR" sz="2400" dirty="0" smtClean="0"/>
              <a:t>Η απόδοση ενός ανιχνευτή κυμαίνεται συνήθως 0.45 και 0.85 και είναι το γινόμενο 3 μεγεθών</a:t>
            </a:r>
          </a:p>
          <a:p>
            <a:pPr lvl="1" algn="just"/>
            <a:r>
              <a:rPr lang="el-GR" sz="2400" dirty="0" smtClean="0"/>
              <a:t>Της γεωμετρικής απόδοσης</a:t>
            </a:r>
          </a:p>
          <a:p>
            <a:pPr lvl="1" algn="just"/>
            <a:r>
              <a:rPr lang="el-GR" sz="2400" dirty="0" smtClean="0"/>
              <a:t>Της κβαντικής απόδοσης </a:t>
            </a:r>
          </a:p>
          <a:p>
            <a:pPr lvl="1" algn="just"/>
            <a:r>
              <a:rPr lang="el-GR" sz="2400" dirty="0" smtClean="0"/>
              <a:t>Της απόδοσης μετατροπής</a:t>
            </a:r>
            <a:endParaRPr lang="el-GR" sz="2400"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15</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800" dirty="0" smtClean="0"/>
              <a:t>Ανιχνευτές ακτίνων Χ</a:t>
            </a:r>
            <a:endParaRPr lang="el-GR" dirty="0"/>
          </a:p>
        </p:txBody>
      </p:sp>
      <p:sp>
        <p:nvSpPr>
          <p:cNvPr id="3" name="Content Placeholder 2"/>
          <p:cNvSpPr>
            <a:spLocks noGrp="1"/>
          </p:cNvSpPr>
          <p:nvPr>
            <p:ph idx="1"/>
          </p:nvPr>
        </p:nvSpPr>
        <p:spPr>
          <a:xfrm>
            <a:off x="785786" y="1571612"/>
            <a:ext cx="7139014" cy="4554551"/>
          </a:xfrm>
        </p:spPr>
        <p:txBody>
          <a:bodyPr anchor="ctr">
            <a:normAutofit/>
          </a:bodyPr>
          <a:lstStyle/>
          <a:p>
            <a:pPr marL="0" indent="0" algn="just">
              <a:buFont typeface="Wingdings" pitchFamily="2" charset="2"/>
              <a:buChar char="Ø"/>
            </a:pPr>
            <a:r>
              <a:rPr lang="el-GR" sz="2400" dirty="0" smtClean="0"/>
              <a:t>Τα συστήματα Υ.Τ. χρησιμοποιούν 2 είδη ανιχνευτών</a:t>
            </a:r>
          </a:p>
          <a:p>
            <a:pPr marL="301752" lvl="1" indent="0">
              <a:buFont typeface="Wingdings" pitchFamily="2" charset="2"/>
              <a:buChar char="ü"/>
            </a:pPr>
            <a:r>
              <a:rPr lang="el-GR" sz="2400" dirty="0" smtClean="0"/>
              <a:t>Ανιχνευτές στερεάς κατάστασης:αποτελούνται από μία σειρά κρυστάλλων,σπινθηριστών και φωτοδιόδων</a:t>
            </a:r>
          </a:p>
          <a:p>
            <a:pPr marL="301752" lvl="1" indent="0" algn="just">
              <a:buFont typeface="Wingdings" pitchFamily="2" charset="2"/>
              <a:buChar char="ü"/>
            </a:pPr>
            <a:r>
              <a:rPr lang="el-GR" sz="2400" dirty="0" smtClean="0"/>
              <a:t>Ανιχνευτές ιονισμού αερίου: είναι διατάξεις θαλάμων συμπιεσμένου αερίου που ιονίζεται κατα τη διέλευση της ακτινοβολίας</a:t>
            </a:r>
            <a:endParaRPr lang="el-GR" sz="2400"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16</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smtClean="0"/>
              <a:t>Σύστημα απόκτησης δεδομένων</a:t>
            </a:r>
            <a:endParaRPr lang="el-GR" sz="3600" dirty="0"/>
          </a:p>
        </p:txBody>
      </p:sp>
      <p:sp>
        <p:nvSpPr>
          <p:cNvPr id="3" name="Content Placeholder 2"/>
          <p:cNvSpPr>
            <a:spLocks noGrp="1"/>
          </p:cNvSpPr>
          <p:nvPr>
            <p:ph idx="1"/>
          </p:nvPr>
        </p:nvSpPr>
        <p:spPr/>
        <p:txBody>
          <a:bodyPr>
            <a:normAutofit fontScale="77500" lnSpcReduction="20000"/>
          </a:bodyPr>
          <a:lstStyle/>
          <a:p>
            <a:r>
              <a:rPr lang="el-GR" dirty="0" smtClean="0"/>
              <a:t>Εκτελεί μετρήσεις της </a:t>
            </a:r>
            <a:r>
              <a:rPr lang="en-US" dirty="0" smtClean="0"/>
              <a:t>I</a:t>
            </a:r>
            <a:r>
              <a:rPr lang="en-US" baseline="-25000" dirty="0" smtClean="0"/>
              <a:t>d</a:t>
            </a:r>
            <a:r>
              <a:rPr lang="en-US" dirty="0" smtClean="0"/>
              <a:t> </a:t>
            </a:r>
            <a:r>
              <a:rPr lang="el-GR" dirty="0" smtClean="0"/>
              <a:t>εξερχόμενης έντασης σε μία δυναμική κλίμακα της τάξεως του </a:t>
            </a:r>
            <a:r>
              <a:rPr lang="en-US" dirty="0" smtClean="0"/>
              <a:t>10</a:t>
            </a:r>
            <a:r>
              <a:rPr lang="en-US" baseline="30000" dirty="0" smtClean="0"/>
              <a:t>4</a:t>
            </a:r>
            <a:endParaRPr lang="el-GR" dirty="0" smtClean="0"/>
          </a:p>
          <a:p>
            <a:r>
              <a:rPr lang="el-GR" dirty="0" smtClean="0"/>
              <a:t>Κωδικοποιεί τα αποτελέσματα σε ψηφιακή μορφή </a:t>
            </a:r>
          </a:p>
          <a:p>
            <a:r>
              <a:rPr lang="el-GR" dirty="0" smtClean="0"/>
              <a:t>Μεταφέρει τις τιμές σε ένα Η/Υ για τη διαδικασία της ανακατασκευής με ρυθμό 10</a:t>
            </a:r>
            <a:r>
              <a:rPr lang="en-US" dirty="0" smtClean="0"/>
              <a:t>Mbytes/sec</a:t>
            </a:r>
          </a:p>
          <a:p>
            <a:r>
              <a:rPr lang="el-GR" dirty="0" smtClean="0"/>
              <a:t>Αποτελείται από </a:t>
            </a:r>
          </a:p>
          <a:p>
            <a:pPr lvl="1"/>
            <a:r>
              <a:rPr lang="el-GR" dirty="0" smtClean="0"/>
              <a:t>προενισχυτές ακριβείας</a:t>
            </a:r>
          </a:p>
          <a:p>
            <a:pPr lvl="1"/>
            <a:r>
              <a:rPr lang="el-GR" dirty="0" smtClean="0"/>
              <a:t>Μετατροπής ρεύματος σε διαφορά δυναμικού</a:t>
            </a:r>
          </a:p>
          <a:p>
            <a:pPr lvl="1"/>
            <a:r>
              <a:rPr lang="el-GR" dirty="0" smtClean="0"/>
              <a:t>Αναλογικούς ολοκληροτές</a:t>
            </a:r>
          </a:p>
          <a:p>
            <a:pPr lvl="1"/>
            <a:r>
              <a:rPr lang="el-GR" dirty="0" smtClean="0"/>
              <a:t>πολυπλέκτες  </a:t>
            </a:r>
          </a:p>
          <a:p>
            <a:pPr lvl="1"/>
            <a:r>
              <a:rPr lang="el-GR" dirty="0" smtClean="0"/>
              <a:t>Μετατροπείς αναλογικών σε ψηφιακά σήματα</a:t>
            </a:r>
          </a:p>
          <a:p>
            <a:r>
              <a:rPr lang="el-GR" dirty="0" smtClean="0"/>
              <a:t>Διαφορετικά σύχγρονος μετατροπέας διαφοράς δυναμικού σε συχνότητα ελεγχόμενος από έναν προενισχυτή</a:t>
            </a:r>
            <a:endParaRPr lang="el-GR"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17</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7467600" cy="1143000"/>
          </a:xfrm>
        </p:spPr>
        <p:txBody>
          <a:bodyPr>
            <a:normAutofit/>
          </a:bodyPr>
          <a:lstStyle/>
          <a:p>
            <a:pPr algn="ctr"/>
            <a:r>
              <a:rPr lang="el-GR" sz="3200" dirty="0" smtClean="0"/>
              <a:t>Γενιές υπολογιστικών τομογράφων</a:t>
            </a:r>
            <a:endParaRPr lang="el-GR" sz="3200" dirty="0"/>
          </a:p>
        </p:txBody>
      </p:sp>
      <p:sp>
        <p:nvSpPr>
          <p:cNvPr id="3" name="Content Placeholder 2"/>
          <p:cNvSpPr>
            <a:spLocks noGrp="1"/>
          </p:cNvSpPr>
          <p:nvPr>
            <p:ph idx="1"/>
          </p:nvPr>
        </p:nvSpPr>
        <p:spPr/>
        <p:txBody>
          <a:bodyPr anchor="ctr"/>
          <a:lstStyle/>
          <a:p>
            <a:r>
              <a:rPr lang="el-GR" dirty="0" smtClean="0"/>
              <a:t>Η έννοια της γενιάς αναφέρεται στη διάταξη της λυχνίας και των ανιχνευτών </a:t>
            </a:r>
          </a:p>
          <a:p>
            <a:r>
              <a:rPr lang="el-GR" dirty="0" smtClean="0"/>
              <a:t>Στόχος η λήψη διαγνωστικών εικόνων με υψηλή διακριτική ικανότητα και μείωση της δόσης ακτινοβολίας και του χρόνου εξέτασης</a:t>
            </a:r>
            <a:endParaRPr lang="el-GR"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18</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smtClean="0"/>
              <a:t>1</a:t>
            </a:r>
            <a:r>
              <a:rPr lang="el-GR" sz="3200" baseline="30000" dirty="0" smtClean="0"/>
              <a:t>ης</a:t>
            </a:r>
            <a:r>
              <a:rPr lang="el-GR" sz="3200" dirty="0" smtClean="0"/>
              <a:t> γενιάς:γεωμετρία παράλληλης δέσμης</a:t>
            </a:r>
            <a:endParaRPr lang="el-GR" sz="3200" dirty="0"/>
          </a:p>
        </p:txBody>
      </p:sp>
      <p:sp>
        <p:nvSpPr>
          <p:cNvPr id="4" name="Content Placeholder 3"/>
          <p:cNvSpPr>
            <a:spLocks noGrp="1"/>
          </p:cNvSpPr>
          <p:nvPr>
            <p:ph sz="half" idx="1"/>
          </p:nvPr>
        </p:nvSpPr>
        <p:spPr>
          <a:xfrm>
            <a:off x="457200" y="1643050"/>
            <a:ext cx="4400552" cy="4483113"/>
          </a:xfrm>
        </p:spPr>
        <p:txBody>
          <a:bodyPr anchor="ctr">
            <a:normAutofit fontScale="62500" lnSpcReduction="20000"/>
          </a:bodyPr>
          <a:lstStyle/>
          <a:p>
            <a:r>
              <a:rPr lang="el-GR" sz="2900" dirty="0" smtClean="0"/>
              <a:t>1 λυχνία και 1 ανιχνευτής κινούνται γραμμικά σε σχέση με τον ασθενή για την απόκτηση μίας προβολής </a:t>
            </a:r>
          </a:p>
          <a:p>
            <a:r>
              <a:rPr lang="el-GR" sz="2900" dirty="0" smtClean="0"/>
              <a:t>Μεταβολή γωνίας και επανάληψη γραμμικής κίνησης</a:t>
            </a:r>
          </a:p>
          <a:p>
            <a:r>
              <a:rPr lang="el-GR" sz="2900" dirty="0" smtClean="0"/>
              <a:t>Λήψη πληροφοριών με διαδικασία μετατόπισης/περιστροφής για την κάλυψη γωνίας 180</a:t>
            </a:r>
            <a:r>
              <a:rPr lang="el-GR" sz="2900" baseline="30000" dirty="0" smtClean="0"/>
              <a:t>ο</a:t>
            </a:r>
            <a:r>
              <a:rPr lang="el-GR" sz="2900" dirty="0" smtClean="0"/>
              <a:t> γωνιακού βήματος 1</a:t>
            </a:r>
            <a:r>
              <a:rPr lang="el-GR" sz="2900" baseline="30000" dirty="0" smtClean="0"/>
              <a:t>ο</a:t>
            </a:r>
            <a:r>
              <a:rPr lang="el-GR" sz="2900" dirty="0" smtClean="0"/>
              <a:t>.</a:t>
            </a:r>
          </a:p>
          <a:p>
            <a:r>
              <a:rPr lang="el-GR" sz="2900" dirty="0" smtClean="0"/>
              <a:t>Πολ</a:t>
            </a:r>
            <a:r>
              <a:rPr lang="el-GR" sz="2900" dirty="0" smtClean="0"/>
              <a:t>ύ</a:t>
            </a:r>
            <a:r>
              <a:rPr lang="el-GR" sz="2900" dirty="0" smtClean="0"/>
              <a:t>πλοκη </a:t>
            </a:r>
            <a:r>
              <a:rPr lang="el-GR" sz="2900" dirty="0" smtClean="0"/>
              <a:t>διαδικασία </a:t>
            </a:r>
            <a:r>
              <a:rPr lang="el-GR" sz="2900" dirty="0" smtClean="0"/>
              <a:t>σάρωσης </a:t>
            </a:r>
            <a:endParaRPr lang="el-GR" sz="2900" dirty="0" smtClean="0"/>
          </a:p>
          <a:p>
            <a:r>
              <a:rPr lang="el-GR" sz="2900" dirty="0" smtClean="0"/>
              <a:t>Μεγάλο χρονικό διάστημα λήψης μίας τομής</a:t>
            </a:r>
          </a:p>
          <a:p>
            <a:r>
              <a:rPr lang="el-GR" sz="2900" dirty="0" smtClean="0"/>
              <a:t>Χαμηλής ποιότητας εικόνα</a:t>
            </a:r>
          </a:p>
          <a:p>
            <a:r>
              <a:rPr lang="el-GR" sz="2900" dirty="0" smtClean="0"/>
              <a:t>Χρήση για εξετάσεις κρανιου </a:t>
            </a:r>
          </a:p>
          <a:p>
            <a:r>
              <a:rPr lang="el-GR" sz="2900" dirty="0" smtClean="0"/>
              <a:t>Σήμερα έχει σταματήσει η εφαρμογή του</a:t>
            </a:r>
          </a:p>
          <a:p>
            <a:endParaRPr lang="el-GR" dirty="0"/>
          </a:p>
        </p:txBody>
      </p:sp>
      <p:pic>
        <p:nvPicPr>
          <p:cNvPr id="6146" name="Picture 2" descr="G:\tomography\C__Documents and Settings_Nancy_Local Settings_Application Data_Opera_Opera_profile_cache4_opr042RN222.bmp"/>
          <p:cNvPicPr>
            <a:picLocks noGrp="1" noChangeAspect="1" noChangeArrowheads="1"/>
          </p:cNvPicPr>
          <p:nvPr>
            <p:ph sz="half" idx="2"/>
          </p:nvPr>
        </p:nvPicPr>
        <p:blipFill>
          <a:blip r:embed="rId2"/>
          <a:srcRect/>
          <a:stretch>
            <a:fillRect/>
          </a:stretch>
        </p:blipFill>
        <p:spPr bwMode="auto">
          <a:xfrm>
            <a:off x="5802419" y="2214554"/>
            <a:ext cx="2627233" cy="2654185"/>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19</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467600" cy="642942"/>
          </a:xfrm>
        </p:spPr>
        <p:txBody>
          <a:bodyPr>
            <a:normAutofit fontScale="90000"/>
          </a:bodyPr>
          <a:lstStyle/>
          <a:p>
            <a:pPr algn="ctr"/>
            <a:r>
              <a:rPr lang="el-GR" dirty="0" smtClean="0"/>
              <a:t>ΕΙΣΑΓΩΓΗ</a:t>
            </a:r>
            <a:endParaRPr lang="el-GR" dirty="0"/>
          </a:p>
        </p:txBody>
      </p:sp>
      <p:sp>
        <p:nvSpPr>
          <p:cNvPr id="3" name="Content Placeholder 2"/>
          <p:cNvSpPr>
            <a:spLocks noGrp="1"/>
          </p:cNvSpPr>
          <p:nvPr>
            <p:ph idx="1"/>
          </p:nvPr>
        </p:nvSpPr>
        <p:spPr>
          <a:xfrm>
            <a:off x="457200" y="1357299"/>
            <a:ext cx="7467600" cy="4500594"/>
          </a:xfrm>
        </p:spPr>
        <p:txBody>
          <a:bodyPr anchor="ctr">
            <a:normAutofit fontScale="92500"/>
          </a:bodyPr>
          <a:lstStyle/>
          <a:p>
            <a:pPr algn="just"/>
            <a:r>
              <a:rPr lang="el-GR" dirty="0" smtClean="0"/>
              <a:t>Αξονική / υπολογιστική τομογραφία ακτίνων Χ(</a:t>
            </a:r>
            <a:r>
              <a:rPr lang="en-US" dirty="0" smtClean="0"/>
              <a:t>computer axial tomography- CAT)</a:t>
            </a:r>
          </a:p>
          <a:p>
            <a:pPr algn="just"/>
            <a:r>
              <a:rPr lang="el-GR" dirty="0" smtClean="0"/>
              <a:t>Καθιερομένη μέθοδος ιατρικής απεικόνισης</a:t>
            </a:r>
          </a:p>
          <a:p>
            <a:pPr algn="just"/>
            <a:r>
              <a:rPr lang="el-GR" dirty="0" smtClean="0"/>
              <a:t>Υψηλής ποιότητας εγκάρσιες εικόνες των εσωτερικών δομών του σώματος</a:t>
            </a:r>
          </a:p>
          <a:p>
            <a:pPr algn="just"/>
            <a:r>
              <a:rPr lang="el-GR" dirty="0" smtClean="0"/>
              <a:t>Οι εικόνες αποτελούν τομογραφικούς χάρτες του γραμμικού συντελεστή εξασθένισης των ακτίνων Χ των ιστών του ασθενούς</a:t>
            </a:r>
          </a:p>
        </p:txBody>
      </p:sp>
      <p:sp>
        <p:nvSpPr>
          <p:cNvPr id="4" name="Slide Number Placeholder 3"/>
          <p:cNvSpPr>
            <a:spLocks noGrp="1"/>
          </p:cNvSpPr>
          <p:nvPr>
            <p:ph type="sldNum" sz="quarter" idx="12"/>
          </p:nvPr>
        </p:nvSpPr>
        <p:spPr/>
        <p:txBody>
          <a:bodyPr/>
          <a:lstStyle/>
          <a:p>
            <a:fld id="{A1D969C8-3D84-4E96-80F8-C247822422AB}" type="slidenum">
              <a:rPr lang="el-GR" smtClean="0"/>
              <a:pPr/>
              <a:t>2</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dirty="0" smtClean="0"/>
              <a:t>2</a:t>
            </a:r>
            <a:r>
              <a:rPr lang="el-GR" sz="2800" baseline="30000" dirty="0" smtClean="0"/>
              <a:t>ης</a:t>
            </a:r>
            <a:r>
              <a:rPr lang="el-GR" sz="2800" dirty="0" smtClean="0"/>
              <a:t> γενιάς:αποκλίνουσα δέσμη, πολλαπλοί ανιχνευτές</a:t>
            </a:r>
            <a:endParaRPr lang="el-GR" sz="2800" dirty="0"/>
          </a:p>
        </p:txBody>
      </p:sp>
      <p:sp>
        <p:nvSpPr>
          <p:cNvPr id="4" name="Content Placeholder 3"/>
          <p:cNvSpPr>
            <a:spLocks noGrp="1"/>
          </p:cNvSpPr>
          <p:nvPr>
            <p:ph sz="half" idx="1"/>
          </p:nvPr>
        </p:nvSpPr>
        <p:spPr/>
        <p:txBody>
          <a:bodyPr anchor="ctr">
            <a:normAutofit/>
          </a:bodyPr>
          <a:lstStyle/>
          <a:p>
            <a:pPr marL="174625" indent="-174625"/>
            <a:r>
              <a:rPr lang="el-GR" sz="2000" dirty="0" smtClean="0"/>
              <a:t>1 λυχνία περισσότεροι ανιχνευτές</a:t>
            </a:r>
          </a:p>
          <a:p>
            <a:pPr marL="174625" indent="-174625"/>
            <a:r>
              <a:rPr lang="el-GR" sz="2000" dirty="0" smtClean="0"/>
              <a:t>Μείωση χρονου σάρωσης(≈20</a:t>
            </a:r>
            <a:r>
              <a:rPr lang="en-US" sz="2000" dirty="0" smtClean="0"/>
              <a:t>sec)</a:t>
            </a:r>
          </a:p>
          <a:p>
            <a:pPr marL="174625" indent="-174625"/>
            <a:r>
              <a:rPr lang="el-GR" sz="2000" dirty="0" smtClean="0"/>
              <a:t>Βελτιωμένη ποιότητα εικόνας και διαγνωστικής αξίας</a:t>
            </a:r>
          </a:p>
          <a:p>
            <a:pPr marL="174625" indent="-174625"/>
            <a:r>
              <a:rPr lang="el-GR" sz="2000" dirty="0" smtClean="0"/>
              <a:t>Αποκλίνουσα δέσμη ακτίνων Χ και 1 γραμμική σειρά ανιχνευτών</a:t>
            </a:r>
          </a:p>
          <a:p>
            <a:pPr marL="174625" indent="-174625"/>
            <a:r>
              <a:rPr lang="el-GR" sz="2000" dirty="0" smtClean="0"/>
              <a:t>Η διαδικασία μετατόπισης /περιστροφής με μεγαλύτερο γωνιακό βήμα</a:t>
            </a:r>
          </a:p>
        </p:txBody>
      </p:sp>
      <p:pic>
        <p:nvPicPr>
          <p:cNvPr id="7170" name="Picture 2" descr="G:\tomography\Copy (2) of C__Documents and Settings_Nancy_Local Settings_Application Data_Opera_Opera_profile_cache4_opr042RN222.bmp"/>
          <p:cNvPicPr>
            <a:picLocks noGrp="1" noChangeAspect="1" noChangeArrowheads="1"/>
          </p:cNvPicPr>
          <p:nvPr>
            <p:ph sz="half" idx="2"/>
          </p:nvPr>
        </p:nvPicPr>
        <p:blipFill>
          <a:blip r:embed="rId2"/>
          <a:srcRect/>
          <a:stretch>
            <a:fillRect/>
          </a:stretch>
        </p:blipFill>
        <p:spPr bwMode="auto">
          <a:xfrm>
            <a:off x="5189209" y="2145440"/>
            <a:ext cx="3162923" cy="3355262"/>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20</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Autofit/>
          </a:bodyPr>
          <a:lstStyle/>
          <a:p>
            <a:pPr algn="ctr"/>
            <a:r>
              <a:rPr lang="el-GR" sz="2800" dirty="0" smtClean="0"/>
              <a:t>3</a:t>
            </a:r>
            <a:r>
              <a:rPr lang="el-GR" sz="2800" baseline="30000" dirty="0" smtClean="0"/>
              <a:t>ης</a:t>
            </a:r>
            <a:r>
              <a:rPr lang="el-GR" sz="2800" dirty="0" smtClean="0"/>
              <a:t> γενίας αποκλίνουσα θέση περιστρεφόμενοι ανιχνευτές</a:t>
            </a:r>
            <a:endParaRPr lang="el-GR" sz="2800" dirty="0"/>
          </a:p>
        </p:txBody>
      </p:sp>
      <p:sp>
        <p:nvSpPr>
          <p:cNvPr id="3" name="Content Placeholder 2"/>
          <p:cNvSpPr>
            <a:spLocks noGrp="1"/>
          </p:cNvSpPr>
          <p:nvPr>
            <p:ph sz="half" idx="1"/>
          </p:nvPr>
        </p:nvSpPr>
        <p:spPr>
          <a:xfrm>
            <a:off x="457200" y="1428736"/>
            <a:ext cx="3657600" cy="4500594"/>
          </a:xfrm>
        </p:spPr>
        <p:txBody>
          <a:bodyPr anchor="ctr">
            <a:normAutofit fontScale="92500" lnSpcReduction="20000"/>
          </a:bodyPr>
          <a:lstStyle/>
          <a:p>
            <a:pPr algn="just"/>
            <a:r>
              <a:rPr lang="el-GR" sz="1900" dirty="0" smtClean="0"/>
              <a:t>Καθαρή περιστροφική κίνηση</a:t>
            </a:r>
          </a:p>
          <a:p>
            <a:pPr algn="just"/>
            <a:r>
              <a:rPr lang="el-GR" sz="1900" dirty="0" smtClean="0"/>
              <a:t>800 ανιχνευτές στην γωνία που «βλέπει» τη λυχνία</a:t>
            </a:r>
          </a:p>
          <a:p>
            <a:pPr algn="just"/>
            <a:r>
              <a:rPr lang="el-GR" sz="1900" dirty="0" smtClean="0"/>
              <a:t>Χρόνος σάρωσης λιγοτερο από 2</a:t>
            </a:r>
            <a:r>
              <a:rPr lang="en-US" sz="1900" dirty="0" smtClean="0"/>
              <a:t>sec</a:t>
            </a:r>
          </a:p>
          <a:p>
            <a:pPr algn="just"/>
            <a:r>
              <a:rPr lang="el-GR" sz="1900" dirty="0" smtClean="0"/>
              <a:t>Διάταξη λυχνία- ανιχνευτές σε σταθερό σχήμα και περιστροφή γύρω από τον ασθενή(360</a:t>
            </a:r>
            <a:r>
              <a:rPr lang="el-GR" sz="1900" baseline="30000" dirty="0" smtClean="0"/>
              <a:t>ο</a:t>
            </a:r>
            <a:r>
              <a:rPr lang="el-GR" sz="1900" dirty="0" smtClean="0"/>
              <a:t>)</a:t>
            </a:r>
          </a:p>
          <a:p>
            <a:pPr algn="just"/>
            <a:r>
              <a:rPr lang="el-GR" sz="1900" dirty="0" smtClean="0"/>
              <a:t>Διαφράγματα βολφραμίου μεταξύ ανιχνευτών</a:t>
            </a:r>
            <a:r>
              <a:rPr lang="el-GR" sz="1900" dirty="0" smtClean="0">
                <a:sym typeface="Wingdings" pitchFamily="2" charset="2"/>
              </a:rPr>
              <a:t>απόρριψη σκεδασμένης ακτινοβολίας</a:t>
            </a:r>
          </a:p>
          <a:p>
            <a:pPr algn="just"/>
            <a:r>
              <a:rPr lang="el-GR" sz="1900" dirty="0" smtClean="0">
                <a:sym typeface="Wingdings" pitchFamily="2" charset="2"/>
              </a:rPr>
              <a:t>Αξιοποίηση όλων των ανιχνευτών  για εξέταση οργάνων διαφορετικής διαμέτρου</a:t>
            </a:r>
            <a:endParaRPr lang="el-GR" sz="1900" dirty="0" smtClean="0"/>
          </a:p>
        </p:txBody>
      </p:sp>
      <p:pic>
        <p:nvPicPr>
          <p:cNvPr id="8194" name="Picture 2" descr="G:\tomography\Copy (2) of C__Documents and Settings_Nancy_Local Settings_Application Data_Opera_Opera_profile_cache4_opr042RN222 - Copy.bmp"/>
          <p:cNvPicPr>
            <a:picLocks noGrp="1" noChangeAspect="1" noChangeArrowheads="1"/>
          </p:cNvPicPr>
          <p:nvPr>
            <p:ph sz="half" idx="2"/>
          </p:nvPr>
        </p:nvPicPr>
        <p:blipFill>
          <a:blip r:embed="rId2"/>
          <a:srcRect/>
          <a:stretch>
            <a:fillRect/>
          </a:stretch>
        </p:blipFill>
        <p:spPr bwMode="auto">
          <a:xfrm>
            <a:off x="5357818" y="1500173"/>
            <a:ext cx="2500330" cy="3333643"/>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21</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smtClean="0"/>
              <a:t>4</a:t>
            </a:r>
            <a:r>
              <a:rPr lang="el-GR" sz="3200" baseline="30000" dirty="0" smtClean="0"/>
              <a:t>ης</a:t>
            </a:r>
            <a:r>
              <a:rPr lang="el-GR" sz="3200" dirty="0" smtClean="0"/>
              <a:t> γενιάς αποκλίνουσα δέσμη, ακίνητοι ανιχνευτές</a:t>
            </a:r>
            <a:endParaRPr lang="el-GR" sz="3200" dirty="0"/>
          </a:p>
        </p:txBody>
      </p:sp>
      <p:sp>
        <p:nvSpPr>
          <p:cNvPr id="3" name="Content Placeholder 2"/>
          <p:cNvSpPr>
            <a:spLocks noGrp="1"/>
          </p:cNvSpPr>
          <p:nvPr>
            <p:ph sz="half" idx="1"/>
          </p:nvPr>
        </p:nvSpPr>
        <p:spPr>
          <a:xfrm>
            <a:off x="457200" y="1600201"/>
            <a:ext cx="3657600" cy="4114816"/>
          </a:xfrm>
        </p:spPr>
        <p:txBody>
          <a:bodyPr anchor="ctr">
            <a:normAutofit fontScale="70000" lnSpcReduction="20000"/>
          </a:bodyPr>
          <a:lstStyle/>
          <a:p>
            <a:r>
              <a:rPr lang="el-GR" dirty="0" smtClean="0"/>
              <a:t>Διατήρηση περιστροφικής κίνησης  με 600-4800 ανιχνευτές σε σταθερή κυκλική διάταξη γύρω από τον ασθενή</a:t>
            </a:r>
          </a:p>
          <a:p>
            <a:r>
              <a:rPr lang="el-GR" dirty="0" smtClean="0"/>
              <a:t>Η πηγή αποκλίνουσας δέσμης ακτίνων Χ περιστρέφεται</a:t>
            </a:r>
          </a:p>
          <a:p>
            <a:r>
              <a:rPr lang="el-GR" dirty="0" smtClean="0"/>
              <a:t>Κυκλική περιστροφή εξουδετερώνει τα παράσιτα</a:t>
            </a:r>
          </a:p>
          <a:p>
            <a:r>
              <a:rPr lang="el-GR" dirty="0" smtClean="0"/>
              <a:t>Χρήση 2 γεωμετριών:</a:t>
            </a:r>
          </a:p>
          <a:p>
            <a:pPr lvl="1"/>
            <a:r>
              <a:rPr lang="el-GR" dirty="0" smtClean="0"/>
              <a:t>1 περιστρεφόμενη πηγή ακτίνων Χ μέσα σε μία σταθερή διάταξη ανιχνευτών</a:t>
            </a:r>
          </a:p>
          <a:p>
            <a:pPr lvl="1"/>
            <a:r>
              <a:rPr lang="el-GR" dirty="0" smtClean="0"/>
              <a:t>1περιστρεφόμενη πηγή ακτίνων Χ έξω από μία διάταξη ανιχνευτών με δυνατότητα μεταβολής  του  επιπέδου της</a:t>
            </a:r>
          </a:p>
        </p:txBody>
      </p:sp>
      <p:pic>
        <p:nvPicPr>
          <p:cNvPr id="9218" name="Picture 2" descr="G:\tomography\Copy of C__Documents and Settings_Nancy_Local Settings_Application Data_Opera_Opera_profile_cache4_opr042RN222.bmp"/>
          <p:cNvPicPr>
            <a:picLocks noGrp="1" noChangeAspect="1" noChangeArrowheads="1"/>
          </p:cNvPicPr>
          <p:nvPr>
            <p:ph sz="half" idx="2"/>
          </p:nvPr>
        </p:nvPicPr>
        <p:blipFill>
          <a:blip r:embed="rId2"/>
          <a:srcRect/>
          <a:stretch>
            <a:fillRect/>
          </a:stretch>
        </p:blipFill>
        <p:spPr bwMode="auto">
          <a:xfrm>
            <a:off x="5429256" y="2143116"/>
            <a:ext cx="2799724" cy="3439166"/>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22</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600" dirty="0" smtClean="0"/>
              <a:t>5</a:t>
            </a:r>
            <a:r>
              <a:rPr lang="el-GR" sz="3600" baseline="30000" dirty="0" smtClean="0"/>
              <a:t>ης</a:t>
            </a:r>
            <a:r>
              <a:rPr lang="el-GR" sz="3600" dirty="0" smtClean="0"/>
              <a:t> γενιάς: σάρωση δέσμης ηλεκτρονίων</a:t>
            </a:r>
            <a:endParaRPr lang="el-GR" sz="3600" dirty="0"/>
          </a:p>
        </p:txBody>
      </p:sp>
      <p:sp>
        <p:nvSpPr>
          <p:cNvPr id="3" name="Content Placeholder 2"/>
          <p:cNvSpPr>
            <a:spLocks noGrp="1"/>
          </p:cNvSpPr>
          <p:nvPr>
            <p:ph sz="half" idx="1"/>
          </p:nvPr>
        </p:nvSpPr>
        <p:spPr>
          <a:xfrm>
            <a:off x="571472" y="1928802"/>
            <a:ext cx="3657600" cy="3829063"/>
          </a:xfrm>
        </p:spPr>
        <p:txBody>
          <a:bodyPr anchor="ctr">
            <a:normAutofit fontScale="62500" lnSpcReduction="20000"/>
          </a:bodyPr>
          <a:lstStyle/>
          <a:p>
            <a:r>
              <a:rPr lang="en-US" dirty="0" err="1" smtClean="0"/>
              <a:t>Imatron</a:t>
            </a:r>
            <a:r>
              <a:rPr lang="el-GR" dirty="0" smtClean="0"/>
              <a:t> </a:t>
            </a:r>
            <a:r>
              <a:rPr lang="en-US" dirty="0" smtClean="0"/>
              <a:t>(1983) </a:t>
            </a:r>
            <a:r>
              <a:rPr lang="el-GR" dirty="0" smtClean="0"/>
              <a:t>δέσμη ηλεκτρονίων επιταχύνεται εστιάζει και οδηγείται μαγνητικά μέσω πηνίων στις ανόδους για λήψη πολλαπλών τομών</a:t>
            </a:r>
          </a:p>
          <a:p>
            <a:r>
              <a:rPr lang="el-GR" dirty="0" smtClean="0"/>
              <a:t>Χρόνος σάρωσης 50</a:t>
            </a:r>
            <a:r>
              <a:rPr lang="en-US" dirty="0" smtClean="0"/>
              <a:t>mm</a:t>
            </a:r>
            <a:r>
              <a:rPr lang="el-GR" dirty="0" smtClean="0"/>
              <a:t> διαδοχική λήψη 17 τομών/</a:t>
            </a:r>
            <a:r>
              <a:rPr lang="en-US" dirty="0" smtClean="0"/>
              <a:t>sec</a:t>
            </a:r>
          </a:p>
          <a:p>
            <a:r>
              <a:rPr lang="el-GR" dirty="0" smtClean="0"/>
              <a:t>Διάταξη ανιχνευτών σταθερή, υψηλής ενέργειας δέσμη ηλεκτρονίων οδηγείται ηλεκτρονικά σε μία ημικυκλική άνοδο βολφραμίου </a:t>
            </a:r>
          </a:p>
          <a:p>
            <a:r>
              <a:rPr lang="el-GR" dirty="0" smtClean="0"/>
              <a:t>Ακτίνες Χ παράγωνται στο σημείο πρόσπτωσης των ηλεκτρονίων στην άνοδο</a:t>
            </a:r>
            <a:r>
              <a:rPr lang="el-GR" dirty="0" smtClean="0">
                <a:sym typeface="Wingdings" pitchFamily="2" charset="2"/>
              </a:rPr>
              <a:t>πηγη ακτινιβολίας περιστρεφόμενη γύρω από τον ασθενή χωρίς κινούμενα τμήματα </a:t>
            </a:r>
            <a:endParaRPr lang="el-GR" dirty="0" smtClean="0"/>
          </a:p>
        </p:txBody>
      </p:sp>
      <p:pic>
        <p:nvPicPr>
          <p:cNvPr id="10242" name="Picture 2" descr="G:\tomography\ct-scanner-diagram.gif"/>
          <p:cNvPicPr>
            <a:picLocks noGrp="1" noChangeAspect="1" noChangeArrowheads="1"/>
          </p:cNvPicPr>
          <p:nvPr>
            <p:ph sz="half" idx="2"/>
          </p:nvPr>
        </p:nvPicPr>
        <p:blipFill>
          <a:blip r:embed="rId2"/>
          <a:srcRect/>
          <a:stretch>
            <a:fillRect/>
          </a:stretch>
        </p:blipFill>
        <p:spPr bwMode="auto">
          <a:xfrm>
            <a:off x="4783154" y="2092456"/>
            <a:ext cx="3904654" cy="3336808"/>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23</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4000" dirty="0" smtClean="0"/>
              <a:t>Ελικοειδής σάρωση</a:t>
            </a:r>
            <a:endParaRPr lang="el-GR" sz="4000" dirty="0"/>
          </a:p>
        </p:txBody>
      </p:sp>
      <p:sp>
        <p:nvSpPr>
          <p:cNvPr id="3" name="Content Placeholder 2"/>
          <p:cNvSpPr>
            <a:spLocks noGrp="1"/>
          </p:cNvSpPr>
          <p:nvPr>
            <p:ph sz="half" idx="1"/>
          </p:nvPr>
        </p:nvSpPr>
        <p:spPr>
          <a:xfrm>
            <a:off x="457200" y="1600200"/>
            <a:ext cx="4400552" cy="4525963"/>
          </a:xfrm>
        </p:spPr>
        <p:txBody>
          <a:bodyPr>
            <a:normAutofit fontScale="77500" lnSpcReduction="20000"/>
          </a:bodyPr>
          <a:lstStyle/>
          <a:p>
            <a:r>
              <a:rPr lang="el-GR" dirty="0" smtClean="0"/>
              <a:t>Απαίτηση πολλαπλών εικόνων (</a:t>
            </a:r>
            <a:r>
              <a:rPr lang="en-US" dirty="0" smtClean="0"/>
              <a:t>3D-</a:t>
            </a:r>
            <a:r>
              <a:rPr lang="el-GR" dirty="0" smtClean="0"/>
              <a:t>απεικόνιση)συντελεί στην ανάπτυξη συστημάτων ελικοειδούς σάρωσης</a:t>
            </a:r>
          </a:p>
          <a:p>
            <a:r>
              <a:rPr lang="el-GR" dirty="0" smtClean="0"/>
              <a:t>Τα δεδομένα προβολής για πολλαπλές εικόνες που καλύπτουν ένα τμήμα του σώματος του ασθενούς λαμβάνονται με ρυθμό μία τομή/</a:t>
            </a:r>
            <a:r>
              <a:rPr lang="en-US" dirty="0" smtClean="0"/>
              <a:t>sec</a:t>
            </a:r>
          </a:p>
          <a:p>
            <a:r>
              <a:rPr lang="el-GR" dirty="0" smtClean="0"/>
              <a:t>Μετατόπιση του ασθενούς μέσα στο </a:t>
            </a:r>
            <a:r>
              <a:rPr lang="en-US" dirty="0" smtClean="0"/>
              <a:t>gantry</a:t>
            </a:r>
          </a:p>
          <a:p>
            <a:r>
              <a:rPr lang="el-GR" dirty="0" smtClean="0"/>
              <a:t>Αλγόριθμοι ανακατασκευής ειδικά σχεδιασμένοι να λαμβάνουν υπ’όψιν την ελικοειδή τροχιά της πηγής των ακτίνων Χ</a:t>
            </a:r>
            <a:endParaRPr lang="el-GR" dirty="0"/>
          </a:p>
        </p:txBody>
      </p:sp>
      <p:pic>
        <p:nvPicPr>
          <p:cNvPr id="11266" name="Picture 2" descr="G:\tomography\71_2_h5.jpg"/>
          <p:cNvPicPr>
            <a:picLocks noGrp="1" noChangeAspect="1" noChangeArrowheads="1"/>
          </p:cNvPicPr>
          <p:nvPr>
            <p:ph sz="half" idx="2"/>
          </p:nvPr>
        </p:nvPicPr>
        <p:blipFill>
          <a:blip r:embed="rId2"/>
          <a:srcRect/>
          <a:stretch>
            <a:fillRect/>
          </a:stretch>
        </p:blipFill>
        <p:spPr bwMode="auto">
          <a:xfrm>
            <a:off x="5000628" y="2714620"/>
            <a:ext cx="3929090" cy="2062961"/>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24</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290"/>
            <a:ext cx="7467600" cy="785818"/>
          </a:xfrm>
        </p:spPr>
        <p:txBody>
          <a:bodyPr>
            <a:normAutofit/>
          </a:bodyPr>
          <a:lstStyle/>
          <a:p>
            <a:pPr algn="ctr"/>
            <a:r>
              <a:rPr lang="el-GR" sz="2800" dirty="0" smtClean="0"/>
              <a:t>Ελικοειδής αξονικός τομογράφος-</a:t>
            </a:r>
            <a:r>
              <a:rPr lang="en-US" sz="2800" dirty="0" smtClean="0"/>
              <a:t>SPIRAL CT</a:t>
            </a:r>
            <a:endParaRPr lang="el-GR" sz="2800" dirty="0"/>
          </a:p>
        </p:txBody>
      </p:sp>
      <p:sp>
        <p:nvSpPr>
          <p:cNvPr id="3" name="Content Placeholder 2"/>
          <p:cNvSpPr>
            <a:spLocks noGrp="1"/>
          </p:cNvSpPr>
          <p:nvPr>
            <p:ph sz="half" idx="1"/>
          </p:nvPr>
        </p:nvSpPr>
        <p:spPr>
          <a:xfrm>
            <a:off x="500034" y="1142984"/>
            <a:ext cx="4829180" cy="3143273"/>
          </a:xfrm>
        </p:spPr>
        <p:txBody>
          <a:bodyPr anchor="ctr">
            <a:normAutofit fontScale="70000" lnSpcReduction="20000"/>
          </a:bodyPr>
          <a:lstStyle/>
          <a:p>
            <a:r>
              <a:rPr lang="el-GR" dirty="0" smtClean="0"/>
              <a:t>Σήμερα χρησιμοποιούνται οι </a:t>
            </a:r>
            <a:r>
              <a:rPr lang="en-US" dirty="0" smtClean="0"/>
              <a:t>Spiral CT</a:t>
            </a:r>
          </a:p>
          <a:p>
            <a:r>
              <a:rPr lang="el-GR" dirty="0" smtClean="0"/>
              <a:t>Τα πλεονεκτήματά του είναι</a:t>
            </a:r>
          </a:p>
          <a:p>
            <a:pPr lvl="1"/>
            <a:r>
              <a:rPr lang="el-GR" dirty="0" smtClean="0"/>
              <a:t>Γρήγορη συλλογή δεδομένων (100 τομές/</a:t>
            </a:r>
            <a:r>
              <a:rPr lang="en-US" dirty="0" smtClean="0"/>
              <a:t>sec</a:t>
            </a:r>
            <a:r>
              <a:rPr lang="el-GR" dirty="0" smtClean="0"/>
              <a:t>) </a:t>
            </a:r>
          </a:p>
          <a:p>
            <a:pPr lvl="1"/>
            <a:r>
              <a:rPr lang="el-GR" dirty="0" smtClean="0"/>
              <a:t>Εξάλειψη σφαλμάτων που οφείλονται στην κίνηση των οργάνων του ανθρωπίνου σώματος κατα τη διάρκεια λήψης δεδομένων</a:t>
            </a:r>
          </a:p>
          <a:p>
            <a:pPr lvl="1"/>
            <a:r>
              <a:rPr lang="el-GR" dirty="0" smtClean="0"/>
              <a:t>Παραγωγή σύνθετων εικόνων από τις βασικές τομές που λήφθηκαν χωρις ο ασθενής να εκτίθεται σε επιπλέον ακτινιβολία</a:t>
            </a:r>
          </a:p>
          <a:p>
            <a:r>
              <a:rPr lang="el-GR" dirty="0" smtClean="0"/>
              <a:t>Η πολυδιάστατη απεικόνιση δείχνει εικόνες αξονικών τομών από οποιαδήποτε οπτική γωνία </a:t>
            </a:r>
            <a:endParaRPr lang="el-GR" dirty="0"/>
          </a:p>
        </p:txBody>
      </p:sp>
      <p:pic>
        <p:nvPicPr>
          <p:cNvPr id="12290" name="Picture 2" descr="G:\tomography\images_net.jpeg"/>
          <p:cNvPicPr>
            <a:picLocks noGrp="1" noChangeAspect="1" noChangeArrowheads="1"/>
          </p:cNvPicPr>
          <p:nvPr>
            <p:ph sz="half" idx="2"/>
          </p:nvPr>
        </p:nvPicPr>
        <p:blipFill>
          <a:blip r:embed="rId2"/>
          <a:srcRect/>
          <a:stretch>
            <a:fillRect/>
          </a:stretch>
        </p:blipFill>
        <p:spPr bwMode="auto">
          <a:xfrm>
            <a:off x="5786446" y="1357298"/>
            <a:ext cx="2595572" cy="2276117"/>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25</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graphicFrame>
        <p:nvGraphicFramePr>
          <p:cNvPr id="7" name="Table 6"/>
          <p:cNvGraphicFramePr>
            <a:graphicFrameLocks noGrp="1"/>
          </p:cNvGraphicFramePr>
          <p:nvPr/>
        </p:nvGraphicFramePr>
        <p:xfrm>
          <a:off x="2143108" y="4357694"/>
          <a:ext cx="5214974" cy="1800227"/>
        </p:xfrm>
        <a:graphic>
          <a:graphicData uri="http://schemas.openxmlformats.org/drawingml/2006/table">
            <a:tbl>
              <a:tblPr firstRow="1" bandRow="1">
                <a:tableStyleId>{5C22544A-7EE6-4342-B048-85BDC9FD1C3A}</a:tableStyleId>
              </a:tblPr>
              <a:tblGrid>
                <a:gridCol w="5214974"/>
              </a:tblGrid>
              <a:tr h="428627">
                <a:tc>
                  <a:txBody>
                    <a:bodyPr/>
                    <a:lstStyle/>
                    <a:p>
                      <a:pPr algn="ctr"/>
                      <a:r>
                        <a:rPr lang="el-GR" dirty="0" smtClean="0"/>
                        <a:t>Συλογή</a:t>
                      </a:r>
                      <a:r>
                        <a:rPr lang="el-GR" baseline="0" dirty="0" smtClean="0"/>
                        <a:t> δεδομένων</a:t>
                      </a:r>
                      <a:endParaRPr lang="el-GR" dirty="0"/>
                    </a:p>
                  </a:txBody>
                  <a:tcPr/>
                </a:tc>
              </a:tr>
              <a:tr h="980810">
                <a:tc>
                  <a:txBody>
                    <a:bodyPr/>
                    <a:lstStyle/>
                    <a:p>
                      <a:pPr>
                        <a:buFont typeface="Wingdings" pitchFamily="2" charset="2"/>
                        <a:buChar char="Ø"/>
                      </a:pPr>
                      <a:r>
                        <a:rPr lang="el-GR" sz="1400" dirty="0" smtClean="0"/>
                        <a:t>Ορισμός</a:t>
                      </a:r>
                      <a:r>
                        <a:rPr lang="el-GR" sz="1400" baseline="0" dirty="0" smtClean="0"/>
                        <a:t> επιθυμιτού πάχους τομης του οργάνου που μας ενδιαφέρει</a:t>
                      </a:r>
                    </a:p>
                    <a:p>
                      <a:pPr>
                        <a:buFont typeface="Wingdings" pitchFamily="2" charset="2"/>
                        <a:buChar char="Ø"/>
                      </a:pPr>
                      <a:r>
                        <a:rPr lang="el-GR" sz="1400" baseline="0" dirty="0" smtClean="0"/>
                        <a:t>Προσδιορισμός βήματος ευθύγραμμης κίνησης της εξεταστικής τράπεζας(λόγος κλίσης)</a:t>
                      </a:r>
                    </a:p>
                    <a:p>
                      <a:pPr>
                        <a:buFont typeface="Wingdings" pitchFamily="2" charset="2"/>
                        <a:buChar char="Ø"/>
                      </a:pPr>
                      <a:r>
                        <a:rPr lang="el-GR" sz="1400" dirty="0" smtClean="0"/>
                        <a:t>Κίνηση τραπεζιού</a:t>
                      </a:r>
                      <a:r>
                        <a:rPr lang="el-GR" sz="1400" baseline="0" dirty="0" smtClean="0"/>
                        <a:t> σε 360</a:t>
                      </a:r>
                      <a:r>
                        <a:rPr lang="el-GR" sz="1400" baseline="30000" dirty="0" smtClean="0"/>
                        <a:t>ο</a:t>
                      </a:r>
                      <a:r>
                        <a:rPr lang="el-GR" sz="1400" baseline="0" dirty="0" smtClean="0"/>
                        <a:t> περιστροφης της λυχνίας/πάχος τομών(ομαλή ευθυγράμμιση δεδομένων των τομών</a:t>
                      </a:r>
                      <a:endParaRPr lang="el-GR" sz="1400" dirty="0"/>
                    </a:p>
                  </a:txBody>
                  <a:tcPr/>
                </a:tc>
              </a:tr>
            </a:tbl>
          </a:graphicData>
        </a:graphic>
      </p:graphicFrame>
    </p:spTree>
  </p:cSld>
  <p:clrMapOvr>
    <a:masterClrMapping/>
  </p:clrMapOvr>
  <p:transition spd="slow">
    <p:cut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8229600" cy="941372"/>
          </a:xfrm>
        </p:spPr>
        <p:txBody>
          <a:bodyPr/>
          <a:lstStyle/>
          <a:p>
            <a:pPr algn="ctr"/>
            <a:r>
              <a:rPr lang="el-GR" dirty="0" smtClean="0"/>
              <a:t>Σύγκριση</a:t>
            </a:r>
            <a:endParaRPr lang="el-GR" dirty="0"/>
          </a:p>
        </p:txBody>
      </p:sp>
      <p:sp>
        <p:nvSpPr>
          <p:cNvPr id="6" name="Text Placeholder 5"/>
          <p:cNvSpPr>
            <a:spLocks noGrp="1"/>
          </p:cNvSpPr>
          <p:nvPr>
            <p:ph type="body" idx="1"/>
          </p:nvPr>
        </p:nvSpPr>
        <p:spPr>
          <a:xfrm>
            <a:off x="428596" y="1357298"/>
            <a:ext cx="4040188" cy="838200"/>
          </a:xfrm>
        </p:spPr>
        <p:txBody>
          <a:bodyPr/>
          <a:lstStyle/>
          <a:p>
            <a:pPr algn="ctr"/>
            <a:r>
              <a:rPr lang="el-GR" dirty="0" smtClean="0"/>
              <a:t>Συμβατικός αξονικός τομογράφος</a:t>
            </a:r>
            <a:endParaRPr lang="el-GR" dirty="0"/>
          </a:p>
        </p:txBody>
      </p:sp>
      <p:sp>
        <p:nvSpPr>
          <p:cNvPr id="8" name="Text Placeholder 7"/>
          <p:cNvSpPr>
            <a:spLocks noGrp="1"/>
          </p:cNvSpPr>
          <p:nvPr>
            <p:ph type="body" sz="half" idx="3"/>
          </p:nvPr>
        </p:nvSpPr>
        <p:spPr>
          <a:xfrm>
            <a:off x="4572000" y="1357298"/>
            <a:ext cx="4041775" cy="838200"/>
          </a:xfrm>
        </p:spPr>
        <p:txBody>
          <a:bodyPr/>
          <a:lstStyle/>
          <a:p>
            <a:pPr algn="ctr"/>
            <a:r>
              <a:rPr lang="en-US" dirty="0" smtClean="0"/>
              <a:t>SPIRAL CT</a:t>
            </a:r>
            <a:endParaRPr lang="el-GR" dirty="0"/>
          </a:p>
        </p:txBody>
      </p:sp>
      <p:sp>
        <p:nvSpPr>
          <p:cNvPr id="7" name="Content Placeholder 6"/>
          <p:cNvSpPr>
            <a:spLocks noGrp="1"/>
          </p:cNvSpPr>
          <p:nvPr>
            <p:ph sz="quarter" idx="2"/>
          </p:nvPr>
        </p:nvSpPr>
        <p:spPr>
          <a:xfrm>
            <a:off x="428596" y="2357430"/>
            <a:ext cx="4040188" cy="3941763"/>
          </a:xfrm>
        </p:spPr>
        <p:txBody>
          <a:bodyPr>
            <a:normAutofit fontScale="92500"/>
          </a:bodyPr>
          <a:lstStyle/>
          <a:p>
            <a:pPr algn="just"/>
            <a:r>
              <a:rPr lang="el-GR" dirty="0" smtClean="0"/>
              <a:t>Πρώτα εκτίθεται ο ασθενής στην ακτινοβολία για τη συλλογή δεδομένων και μετά γίνεται η ερμηνεία τους</a:t>
            </a:r>
          </a:p>
          <a:p>
            <a:pPr algn="just"/>
            <a:r>
              <a:rPr lang="el-GR" dirty="0" smtClean="0"/>
              <a:t>Σε κάθε περιστροφή της λυχνίας που εκπέμπει ακτίνες Χ παράγει δεδομένα που ανταποκρίνονται σε μία μόνο κάθετη τομή</a:t>
            </a:r>
            <a:endParaRPr lang="el-GR" dirty="0"/>
          </a:p>
        </p:txBody>
      </p:sp>
      <p:sp>
        <p:nvSpPr>
          <p:cNvPr id="9" name="Content Placeholder 8"/>
          <p:cNvSpPr>
            <a:spLocks noGrp="1"/>
          </p:cNvSpPr>
          <p:nvPr>
            <p:ph sz="quarter" idx="4"/>
          </p:nvPr>
        </p:nvSpPr>
        <p:spPr>
          <a:xfrm>
            <a:off x="4572000" y="2357430"/>
            <a:ext cx="4041775" cy="3941763"/>
          </a:xfrm>
        </p:spPr>
        <p:txBody>
          <a:bodyPr>
            <a:normAutofit fontScale="92500"/>
          </a:bodyPr>
          <a:lstStyle/>
          <a:p>
            <a:pPr algn="just"/>
            <a:r>
              <a:rPr lang="el-GR" dirty="0" smtClean="0"/>
              <a:t>Ταυτόχρονα με την έκθεση του ασθενή στην ακτινοβολία γίνεται και η ερμηνεία των δεδομένων</a:t>
            </a:r>
          </a:p>
          <a:p>
            <a:pPr algn="just"/>
            <a:r>
              <a:rPr lang="el-GR" dirty="0" smtClean="0"/>
              <a:t>Σε κάθε περιστροφή της λυχνίας των ακτίνων Χ θεωρείται ότι παράγει δεδομένα όπου ανήκουν σε ένα επίπεδο τμήμα που βρίσκεται υπό γωνία και όχι κάθετα στον ασθενή</a:t>
            </a:r>
            <a:endParaRPr lang="el-GR" dirty="0"/>
          </a:p>
        </p:txBody>
      </p:sp>
      <p:sp>
        <p:nvSpPr>
          <p:cNvPr id="10" name="Slide Number Placeholder 9"/>
          <p:cNvSpPr>
            <a:spLocks noGrp="1"/>
          </p:cNvSpPr>
          <p:nvPr>
            <p:ph type="sldNum" sz="quarter" idx="12"/>
          </p:nvPr>
        </p:nvSpPr>
        <p:spPr/>
        <p:txBody>
          <a:bodyPr/>
          <a:lstStyle/>
          <a:p>
            <a:fld id="{A1D969C8-3D84-4E96-80F8-C247822422AB}" type="slidenum">
              <a:rPr lang="el-GR" smtClean="0"/>
              <a:pPr/>
              <a:t>26</a:t>
            </a:fld>
            <a:endParaRPr lang="el-GR"/>
          </a:p>
        </p:txBody>
      </p:sp>
      <p:sp>
        <p:nvSpPr>
          <p:cNvPr id="11" name="Footer Placeholder 10"/>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l-GR" sz="3600" dirty="0" smtClean="0"/>
              <a:t>Πλεονεκτήματα υπολογιστικής τομογραφίας</a:t>
            </a:r>
            <a:endParaRPr lang="el-GR" sz="3600" dirty="0"/>
          </a:p>
        </p:txBody>
      </p:sp>
      <p:sp>
        <p:nvSpPr>
          <p:cNvPr id="6" name="Content Placeholder 5"/>
          <p:cNvSpPr>
            <a:spLocks noGrp="1"/>
          </p:cNvSpPr>
          <p:nvPr>
            <p:ph idx="1"/>
          </p:nvPr>
        </p:nvSpPr>
        <p:spPr/>
        <p:txBody>
          <a:bodyPr anchor="ctr">
            <a:normAutofit fontScale="92500" lnSpcReduction="10000"/>
          </a:bodyPr>
          <a:lstStyle/>
          <a:p>
            <a:r>
              <a:rPr lang="el-GR" dirty="0" smtClean="0"/>
              <a:t>Προσφορά λεπτομερών απόψεων πολλών τυπων ιστών (από πνεύμονες οστά μέχρι τα αγγεία του αίματος)</a:t>
            </a:r>
          </a:p>
          <a:p>
            <a:r>
              <a:rPr lang="el-GR" dirty="0" smtClean="0"/>
              <a:t>Ανώδυνη, ακριβής, γρήγορη, απλή</a:t>
            </a:r>
          </a:p>
          <a:p>
            <a:r>
              <a:rPr lang="el-GR" dirty="0" smtClean="0"/>
              <a:t>Η διαγνωση μέσω αυτής μπορεί να εξάλείψει την ανάγκη για χειρουργική επέμβαση και μπορεί να προσδιορίσει τις κανονικές και ανώμαλες δομές, κάνοντας την ικανή να καθοδηγήσει την ακτινοθεραπεία και τις χειρουργικές βιοψίες</a:t>
            </a:r>
            <a:endParaRPr lang="el-GR"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27</a:t>
            </a:fld>
            <a:endParaRPr lang="el-GR"/>
          </a:p>
        </p:txBody>
      </p:sp>
      <p:sp>
        <p:nvSpPr>
          <p:cNvPr id="7" name="Footer Placeholder 6"/>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l-GR" sz="3200" dirty="0" smtClean="0"/>
              <a:t>Σύγκριση Υ.Τ. Με άλλες μεθόδους ιατρικής απεικόνισης</a:t>
            </a:r>
            <a:endParaRPr lang="el-GR" sz="3200" dirty="0"/>
          </a:p>
        </p:txBody>
      </p:sp>
      <p:sp>
        <p:nvSpPr>
          <p:cNvPr id="6" name="Text Placeholder 5"/>
          <p:cNvSpPr>
            <a:spLocks noGrp="1"/>
          </p:cNvSpPr>
          <p:nvPr>
            <p:ph type="body" idx="1"/>
          </p:nvPr>
        </p:nvSpPr>
        <p:spPr>
          <a:xfrm>
            <a:off x="428596" y="1357298"/>
            <a:ext cx="4040188" cy="838200"/>
          </a:xfrm>
        </p:spPr>
        <p:txBody>
          <a:bodyPr/>
          <a:lstStyle/>
          <a:p>
            <a:r>
              <a:rPr lang="el-GR" dirty="0" smtClean="0"/>
              <a:t>Υπολογιστική τομογραφία</a:t>
            </a:r>
            <a:endParaRPr lang="el-GR" dirty="0"/>
          </a:p>
        </p:txBody>
      </p:sp>
      <p:sp>
        <p:nvSpPr>
          <p:cNvPr id="8" name="Text Placeholder 7"/>
          <p:cNvSpPr>
            <a:spLocks noGrp="1"/>
          </p:cNvSpPr>
          <p:nvPr>
            <p:ph type="body" sz="half" idx="3"/>
          </p:nvPr>
        </p:nvSpPr>
        <p:spPr>
          <a:xfrm>
            <a:off x="4643438" y="1357298"/>
            <a:ext cx="4041775" cy="838200"/>
          </a:xfrm>
        </p:spPr>
        <p:txBody>
          <a:bodyPr>
            <a:normAutofit/>
          </a:bodyPr>
          <a:lstStyle/>
          <a:p>
            <a:r>
              <a:rPr lang="el-GR" dirty="0" smtClean="0"/>
              <a:t>Κλασική ακτινογραφία </a:t>
            </a:r>
            <a:endParaRPr lang="el-GR" dirty="0"/>
          </a:p>
        </p:txBody>
      </p:sp>
      <p:sp>
        <p:nvSpPr>
          <p:cNvPr id="7" name="Content Placeholder 6"/>
          <p:cNvSpPr>
            <a:spLocks noGrp="1"/>
          </p:cNvSpPr>
          <p:nvPr>
            <p:ph sz="quarter" idx="2"/>
          </p:nvPr>
        </p:nvSpPr>
        <p:spPr>
          <a:xfrm>
            <a:off x="428596" y="2214555"/>
            <a:ext cx="4040188" cy="2786081"/>
          </a:xfrm>
        </p:spPr>
        <p:txBody>
          <a:bodyPr anchor="ctr">
            <a:normAutofit fontScale="85000" lnSpcReduction="20000"/>
          </a:bodyPr>
          <a:lstStyle/>
          <a:p>
            <a:r>
              <a:rPr lang="el-GR" dirty="0" smtClean="0"/>
              <a:t>Δίακριση ιστών που η πυκνότητα τους διαφέρει μόνο κατά 0.5%</a:t>
            </a:r>
          </a:p>
          <a:p>
            <a:r>
              <a:rPr lang="el-GR" dirty="0" smtClean="0"/>
              <a:t>Επιτρέπει διάκριση των ενδοκρανικών τομών</a:t>
            </a:r>
          </a:p>
          <a:p>
            <a:r>
              <a:rPr lang="el-GR" dirty="0" smtClean="0"/>
              <a:t>Εικόνες από τομές του αντικειμένου όπως είναι στην πραγματικότητα</a:t>
            </a:r>
          </a:p>
          <a:p>
            <a:r>
              <a:rPr lang="el-GR" dirty="0" smtClean="0"/>
              <a:t>Μεγάλη δόση ακτινοβολίας(2</a:t>
            </a:r>
            <a:r>
              <a:rPr lang="en-US" dirty="0" err="1" smtClean="0"/>
              <a:t>rad</a:t>
            </a:r>
            <a:r>
              <a:rPr lang="en-US" dirty="0" smtClean="0"/>
              <a:t> </a:t>
            </a:r>
            <a:r>
              <a:rPr lang="el-GR" dirty="0" smtClean="0"/>
              <a:t>στο δέρμα)</a:t>
            </a:r>
            <a:endParaRPr lang="el-GR" dirty="0"/>
          </a:p>
        </p:txBody>
      </p:sp>
      <p:sp>
        <p:nvSpPr>
          <p:cNvPr id="9" name="Content Placeholder 8"/>
          <p:cNvSpPr>
            <a:spLocks noGrp="1"/>
          </p:cNvSpPr>
          <p:nvPr>
            <p:ph sz="quarter" idx="4"/>
          </p:nvPr>
        </p:nvSpPr>
        <p:spPr>
          <a:xfrm>
            <a:off x="4714876" y="2143116"/>
            <a:ext cx="4041775" cy="2928958"/>
          </a:xfrm>
        </p:spPr>
        <p:txBody>
          <a:bodyPr anchor="ctr">
            <a:normAutofit fontScale="92500" lnSpcReduction="20000"/>
          </a:bodyPr>
          <a:lstStyle/>
          <a:p>
            <a:r>
              <a:rPr lang="el-GR" dirty="0" smtClean="0"/>
              <a:t>2 γετονικοί σχηματισμοί για να γίνουν αντιληπτοι πρέπει να έχουν 10πλάσια διαφορά πυκνότητας</a:t>
            </a:r>
          </a:p>
          <a:p>
            <a:r>
              <a:rPr lang="el-GR" dirty="0" smtClean="0"/>
              <a:t>Εικόνα από σκιές ενός 3</a:t>
            </a:r>
            <a:r>
              <a:rPr lang="en-US" dirty="0" smtClean="0"/>
              <a:t>D </a:t>
            </a:r>
            <a:r>
              <a:rPr lang="el-GR" dirty="0" smtClean="0"/>
              <a:t>αντικειμένου</a:t>
            </a:r>
          </a:p>
          <a:p>
            <a:r>
              <a:rPr lang="el-GR" dirty="0" smtClean="0"/>
              <a:t>Μικρή δόση ακτινοβολίας(5-15</a:t>
            </a:r>
            <a:r>
              <a:rPr lang="en-US" dirty="0" err="1" smtClean="0"/>
              <a:t>mrad</a:t>
            </a:r>
            <a:r>
              <a:rPr lang="en-US" dirty="0" smtClean="0"/>
              <a:t> </a:t>
            </a:r>
            <a:r>
              <a:rPr lang="el-GR" dirty="0" smtClean="0"/>
              <a:t>στο δέρμα)</a:t>
            </a:r>
          </a:p>
        </p:txBody>
      </p:sp>
      <p:graphicFrame>
        <p:nvGraphicFramePr>
          <p:cNvPr id="12" name="Table 11"/>
          <p:cNvGraphicFramePr>
            <a:graphicFrameLocks noGrp="1"/>
          </p:cNvGraphicFramePr>
          <p:nvPr/>
        </p:nvGraphicFramePr>
        <p:xfrm>
          <a:off x="1643042" y="5143512"/>
          <a:ext cx="6096000" cy="1280160"/>
        </p:xfrm>
        <a:graphic>
          <a:graphicData uri="http://schemas.openxmlformats.org/drawingml/2006/table">
            <a:tbl>
              <a:tblPr firstRow="1" bandRow="1">
                <a:tableStyleId>{5C22544A-7EE6-4342-B048-85BDC9FD1C3A}</a:tableStyleId>
              </a:tblPr>
              <a:tblGrid>
                <a:gridCol w="6096000"/>
              </a:tblGrid>
              <a:tr h="370840">
                <a:tc>
                  <a:txBody>
                    <a:bodyPr/>
                    <a:lstStyle/>
                    <a:p>
                      <a:r>
                        <a:rPr lang="el-GR" b="0" dirty="0" smtClean="0">
                          <a:solidFill>
                            <a:schemeClr val="bg1"/>
                          </a:solidFill>
                        </a:rPr>
                        <a:t>Η διακριτική ικανότητα</a:t>
                      </a:r>
                      <a:r>
                        <a:rPr lang="el-GR" b="0" baseline="0" dirty="0" smtClean="0">
                          <a:solidFill>
                            <a:schemeClr val="bg1"/>
                          </a:solidFill>
                        </a:rPr>
                        <a:t> της Υ.Τ. είναι 1-2</a:t>
                      </a:r>
                      <a:r>
                        <a:rPr lang="en-US" b="0" baseline="0" dirty="0" smtClean="0">
                          <a:solidFill>
                            <a:schemeClr val="bg1"/>
                          </a:solidFill>
                        </a:rPr>
                        <a:t>mm, </a:t>
                      </a:r>
                      <a:r>
                        <a:rPr lang="el-GR" b="0" baseline="0" dirty="0" smtClean="0">
                          <a:solidFill>
                            <a:schemeClr val="bg1"/>
                          </a:solidFill>
                        </a:rPr>
                        <a:t>υστερεί της μαστογραφίας(0,1</a:t>
                      </a:r>
                      <a:r>
                        <a:rPr lang="en-US" b="0" baseline="0" dirty="0" smtClean="0">
                          <a:solidFill>
                            <a:schemeClr val="bg1"/>
                          </a:solidFill>
                        </a:rPr>
                        <a:t>mm) </a:t>
                      </a:r>
                      <a:r>
                        <a:rPr lang="el-GR" b="0" baseline="0" dirty="0" smtClean="0">
                          <a:solidFill>
                            <a:schemeClr val="bg1"/>
                          </a:solidFill>
                        </a:rPr>
                        <a:t>και της ακτινογραφίας(0,2-0,4</a:t>
                      </a:r>
                      <a:r>
                        <a:rPr lang="en-US" b="0" baseline="0" dirty="0" smtClean="0">
                          <a:solidFill>
                            <a:schemeClr val="bg1"/>
                          </a:solidFill>
                        </a:rPr>
                        <a:t>mm</a:t>
                      </a:r>
                      <a:r>
                        <a:rPr lang="el-GR" b="0" baseline="0" dirty="0" smtClean="0">
                          <a:solidFill>
                            <a:schemeClr val="bg1"/>
                          </a:solidFill>
                        </a:rPr>
                        <a:t>) </a:t>
                      </a:r>
                      <a:endParaRPr lang="en-US" b="0" baseline="0" dirty="0" smtClean="0">
                        <a:solidFill>
                          <a:schemeClr val="bg1"/>
                        </a:solidFill>
                      </a:endParaRPr>
                    </a:p>
                  </a:txBody>
                  <a:tcPr>
                    <a:solidFill>
                      <a:schemeClr val="accent2">
                        <a:lumMod val="20000"/>
                        <a:lumOff val="80000"/>
                      </a:schemeClr>
                    </a:solidFill>
                  </a:tcPr>
                </a:tc>
              </a:tr>
              <a:tr h="370840">
                <a:tc>
                  <a:txBody>
                    <a:bodyPr/>
                    <a:lstStyle/>
                    <a:p>
                      <a:r>
                        <a:rPr lang="el-GR" b="0" dirty="0" smtClean="0">
                          <a:solidFill>
                            <a:schemeClr val="bg1"/>
                          </a:solidFill>
                        </a:rPr>
                        <a:t>Είναι</a:t>
                      </a:r>
                      <a:r>
                        <a:rPr lang="el-GR" b="0" baseline="0" dirty="0" smtClean="0">
                          <a:solidFill>
                            <a:schemeClr val="bg1"/>
                          </a:solidFill>
                        </a:rPr>
                        <a:t> καλύτερη του σπινθηρογραφήματος και της υπερηχοτομογραφίας</a:t>
                      </a:r>
                      <a:endParaRPr lang="el-GR" b="0" dirty="0">
                        <a:solidFill>
                          <a:schemeClr val="bg1"/>
                        </a:solidFill>
                      </a:endParaRPr>
                    </a:p>
                  </a:txBody>
                  <a:tcPr>
                    <a:solidFill>
                      <a:schemeClr val="accent2">
                        <a:lumMod val="20000"/>
                        <a:lumOff val="80000"/>
                      </a:schemeClr>
                    </a:solidFill>
                  </a:tcPr>
                </a:tc>
              </a:tr>
            </a:tbl>
          </a:graphicData>
        </a:graphic>
      </p:graphicFrame>
      <p:sp>
        <p:nvSpPr>
          <p:cNvPr id="10" name="Slide Number Placeholder 9"/>
          <p:cNvSpPr>
            <a:spLocks noGrp="1"/>
          </p:cNvSpPr>
          <p:nvPr>
            <p:ph type="sldNum" sz="quarter" idx="12"/>
          </p:nvPr>
        </p:nvSpPr>
        <p:spPr/>
        <p:txBody>
          <a:bodyPr/>
          <a:lstStyle/>
          <a:p>
            <a:fld id="{A1D969C8-3D84-4E96-80F8-C247822422AB}" type="slidenum">
              <a:rPr lang="el-GR" smtClean="0"/>
              <a:pPr/>
              <a:t>28</a:t>
            </a:fld>
            <a:endParaRPr lang="el-GR"/>
          </a:p>
        </p:txBody>
      </p:sp>
      <p:sp>
        <p:nvSpPr>
          <p:cNvPr id="11" name="Footer Placeholder 10"/>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βιβλιογραφία</a:t>
            </a:r>
            <a:endParaRPr lang="el-GR" dirty="0"/>
          </a:p>
        </p:txBody>
      </p:sp>
      <p:sp>
        <p:nvSpPr>
          <p:cNvPr id="7" name="Content Placeholder 6"/>
          <p:cNvSpPr>
            <a:spLocks noGrp="1"/>
          </p:cNvSpPr>
          <p:nvPr>
            <p:ph idx="1"/>
          </p:nvPr>
        </p:nvSpPr>
        <p:spPr/>
        <p:txBody>
          <a:bodyPr/>
          <a:lstStyle/>
          <a:p>
            <a:r>
              <a:rPr lang="el-GR" dirty="0" smtClean="0"/>
              <a:t>«Ιατρικά απεικονιστικά συστήματα»</a:t>
            </a:r>
          </a:p>
          <a:p>
            <a:r>
              <a:rPr lang="el-GR" dirty="0" smtClean="0"/>
              <a:t>«Εισαγωγή στη βιοϊατρική τεχνολογία»</a:t>
            </a:r>
          </a:p>
          <a:p>
            <a:r>
              <a:rPr lang="en-US" dirty="0" smtClean="0">
                <a:hlinkClick r:id="rId2"/>
              </a:rPr>
              <a:t>www.biosim.ntua.gr</a:t>
            </a:r>
            <a:endParaRPr lang="en-US" dirty="0" smtClean="0"/>
          </a:p>
          <a:p>
            <a:r>
              <a:rPr lang="en-US" dirty="0" smtClean="0">
                <a:hlinkClick r:id="rId3"/>
              </a:rPr>
              <a:t>www.google.com</a:t>
            </a:r>
            <a:endParaRPr lang="en-US" dirty="0" smtClean="0"/>
          </a:p>
          <a:p>
            <a:r>
              <a:rPr lang="en-US" dirty="0" smtClean="0">
                <a:hlinkClick r:id="rId4"/>
              </a:rPr>
              <a:t>www.sciencedirect.com</a:t>
            </a:r>
            <a:endParaRPr lang="en-US" dirty="0" smtClean="0"/>
          </a:p>
          <a:p>
            <a:pPr>
              <a:buNone/>
            </a:pPr>
            <a:endParaRPr lang="en-US" dirty="0" smtClean="0"/>
          </a:p>
          <a:p>
            <a:endParaRPr lang="el-GR"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29</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Ιστορικά στοιχεία</a:t>
            </a:r>
            <a:endParaRPr lang="el-GR" dirty="0"/>
          </a:p>
        </p:txBody>
      </p:sp>
      <p:sp>
        <p:nvSpPr>
          <p:cNvPr id="3" name="Content Placeholder 2"/>
          <p:cNvSpPr>
            <a:spLocks noGrp="1"/>
          </p:cNvSpPr>
          <p:nvPr>
            <p:ph idx="1"/>
          </p:nvPr>
        </p:nvSpPr>
        <p:spPr/>
        <p:txBody>
          <a:bodyPr anchor="ctr">
            <a:normAutofit fontScale="77500" lnSpcReduction="20000"/>
          </a:bodyPr>
          <a:lstStyle/>
          <a:p>
            <a:pPr algn="just"/>
            <a:r>
              <a:rPr lang="el-GR" dirty="0" smtClean="0"/>
              <a:t>1</a:t>
            </a:r>
            <a:r>
              <a:rPr lang="en-US" dirty="0" smtClean="0"/>
              <a:t>89</a:t>
            </a:r>
            <a:r>
              <a:rPr lang="el-GR" dirty="0" smtClean="0"/>
              <a:t>5 ανακαλύπτονται οι ακτίνες Χ από τον </a:t>
            </a:r>
            <a:r>
              <a:rPr lang="en-US" dirty="0" err="1" smtClean="0"/>
              <a:t>W.C.Rontgen</a:t>
            </a:r>
            <a:endParaRPr lang="en-US" dirty="0" smtClean="0"/>
          </a:p>
          <a:p>
            <a:pPr algn="just"/>
            <a:r>
              <a:rPr lang="en-US" dirty="0" smtClean="0"/>
              <a:t>1917 </a:t>
            </a:r>
            <a:r>
              <a:rPr lang="el-GR" dirty="0" smtClean="0"/>
              <a:t>αποδεικνύεται ότι 2</a:t>
            </a:r>
            <a:r>
              <a:rPr lang="en-US" dirty="0" smtClean="0"/>
              <a:t>D </a:t>
            </a:r>
            <a:r>
              <a:rPr lang="el-GR" dirty="0" smtClean="0"/>
              <a:t>και 3</a:t>
            </a:r>
            <a:r>
              <a:rPr lang="en-US" dirty="0" smtClean="0"/>
              <a:t>D </a:t>
            </a:r>
            <a:r>
              <a:rPr lang="el-GR" dirty="0" smtClean="0"/>
              <a:t>αντικείμενα μπορούν να ανακατασκευαστούν με τη σύνθεση πολλαπλών προβολών από τον </a:t>
            </a:r>
            <a:r>
              <a:rPr lang="en-US" dirty="0" err="1" smtClean="0"/>
              <a:t>Raday</a:t>
            </a:r>
            <a:endParaRPr lang="el-GR" dirty="0" smtClean="0"/>
          </a:p>
          <a:p>
            <a:pPr algn="just"/>
            <a:r>
              <a:rPr lang="el-GR" dirty="0" smtClean="0"/>
              <a:t>1956 η αρχή της ανακατασκευής της εικόνας στην αστρονομία από τον </a:t>
            </a:r>
            <a:r>
              <a:rPr lang="en-US" dirty="0" err="1" smtClean="0"/>
              <a:t>Bracewell</a:t>
            </a:r>
            <a:endParaRPr lang="en-US" dirty="0" smtClean="0"/>
          </a:p>
          <a:p>
            <a:pPr algn="just"/>
            <a:r>
              <a:rPr lang="en-US" dirty="0" smtClean="0"/>
              <a:t>1961 </a:t>
            </a:r>
            <a:r>
              <a:rPr lang="el-GR" dirty="0" smtClean="0"/>
              <a:t>προσδιορίζεται</a:t>
            </a:r>
            <a:r>
              <a:rPr lang="en-US" dirty="0" smtClean="0"/>
              <a:t> </a:t>
            </a:r>
            <a:r>
              <a:rPr lang="el-GR" dirty="0" smtClean="0"/>
              <a:t>η κατανομή της ραδιοπυκνότητας στο κρανίο από τον </a:t>
            </a:r>
            <a:r>
              <a:rPr lang="en-US" dirty="0" err="1" smtClean="0"/>
              <a:t>Oldedorf</a:t>
            </a:r>
            <a:r>
              <a:rPr lang="en-US" dirty="0" smtClean="0"/>
              <a:t> </a:t>
            </a:r>
            <a:r>
              <a:rPr lang="el-GR" dirty="0" smtClean="0"/>
              <a:t>με τη μέθοδο της ανακατασκευής της εικόνας</a:t>
            </a:r>
          </a:p>
          <a:p>
            <a:pPr algn="just"/>
            <a:r>
              <a:rPr lang="el-GR" dirty="0" smtClean="0"/>
              <a:t>1967 το 1</a:t>
            </a:r>
            <a:r>
              <a:rPr lang="el-GR" baseline="30000" dirty="0" smtClean="0"/>
              <a:t>ο</a:t>
            </a:r>
            <a:r>
              <a:rPr lang="el-GR" dirty="0" smtClean="0"/>
              <a:t> σύστημα υπολογιστικής τομογραφίας κατασκεύζεται από τον Η</a:t>
            </a:r>
            <a:r>
              <a:rPr lang="en-US" dirty="0" err="1" smtClean="0"/>
              <a:t>ounsfield</a:t>
            </a:r>
            <a:endParaRPr lang="el-GR"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3</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11222"/>
          </a:xfrm>
        </p:spPr>
        <p:txBody>
          <a:bodyPr>
            <a:normAutofit fontScale="90000"/>
          </a:bodyPr>
          <a:lstStyle/>
          <a:p>
            <a:pPr algn="ctr"/>
            <a:r>
              <a:rPr lang="el-GR" dirty="0" smtClean="0"/>
              <a:t>Βασικές αρχές της αξονικής τομογραφίας</a:t>
            </a:r>
            <a:endParaRPr lang="el-GR" dirty="0"/>
          </a:p>
        </p:txBody>
      </p:sp>
      <p:sp>
        <p:nvSpPr>
          <p:cNvPr id="3" name="Content Placeholder 2"/>
          <p:cNvSpPr>
            <a:spLocks noGrp="1"/>
          </p:cNvSpPr>
          <p:nvPr>
            <p:ph idx="1"/>
          </p:nvPr>
        </p:nvSpPr>
        <p:spPr>
          <a:xfrm>
            <a:off x="457200" y="1571612"/>
            <a:ext cx="7472386" cy="4554551"/>
          </a:xfrm>
        </p:spPr>
        <p:txBody>
          <a:bodyPr anchor="ctr">
            <a:noAutofit/>
          </a:bodyPr>
          <a:lstStyle/>
          <a:p>
            <a:pPr algn="just"/>
            <a:r>
              <a:rPr lang="en-US" sz="2200" dirty="0" smtClean="0"/>
              <a:t>3D </a:t>
            </a:r>
            <a:r>
              <a:rPr lang="el-GR" sz="2200" dirty="0" smtClean="0"/>
              <a:t>αντικείμενο ανακατασκευάζεται από σύνολο 2</a:t>
            </a:r>
            <a:r>
              <a:rPr lang="en-US" sz="2200" dirty="0" smtClean="0"/>
              <a:t>D </a:t>
            </a:r>
            <a:r>
              <a:rPr lang="el-GR" sz="2200" dirty="0" smtClean="0"/>
              <a:t>τομών</a:t>
            </a:r>
          </a:p>
          <a:p>
            <a:pPr algn="just"/>
            <a:r>
              <a:rPr lang="el-GR" sz="2200" dirty="0" smtClean="0"/>
              <a:t>Οι δομές μίας 2</a:t>
            </a:r>
            <a:r>
              <a:rPr lang="en-US" sz="2200" dirty="0" smtClean="0"/>
              <a:t>D  </a:t>
            </a:r>
            <a:r>
              <a:rPr lang="el-GR" sz="2200" dirty="0" smtClean="0"/>
              <a:t>τομής ανακατασκευάζονται από πολλαπλές προβολές της τομής που λαμβάνονται από διαφορετικές γωνίες</a:t>
            </a:r>
          </a:p>
          <a:p>
            <a:pPr algn="just"/>
            <a:r>
              <a:rPr lang="el-GR" sz="2200" dirty="0" smtClean="0"/>
              <a:t>Μέτρηση εξασθένισης ακτίνων Χ κατα τη διελευσή τους από το ανθρώπινο σώμα(λόγω φωτοηλεκτρικού φαινομένου και σκέδασης </a:t>
            </a:r>
            <a:r>
              <a:rPr lang="en-US" sz="2200" dirty="0" smtClean="0"/>
              <a:t>Compton)</a:t>
            </a:r>
          </a:p>
          <a:p>
            <a:pPr algn="just"/>
            <a:r>
              <a:rPr lang="el-GR" sz="2200" dirty="0" smtClean="0"/>
              <a:t>Κάθε τομή αποτελείται από μία μήτρα εξασθενίσεων που αντιστοιχούν στους διαφορετικούς ιστούς της τομής</a:t>
            </a:r>
          </a:p>
        </p:txBody>
      </p:sp>
      <p:sp>
        <p:nvSpPr>
          <p:cNvPr id="4" name="Slide Number Placeholder 3"/>
          <p:cNvSpPr>
            <a:spLocks noGrp="1"/>
          </p:cNvSpPr>
          <p:nvPr>
            <p:ph type="sldNum" sz="quarter" idx="12"/>
          </p:nvPr>
        </p:nvSpPr>
        <p:spPr/>
        <p:txBody>
          <a:bodyPr/>
          <a:lstStyle/>
          <a:p>
            <a:fld id="{A1D969C8-3D84-4E96-80F8-C247822422AB}" type="slidenum">
              <a:rPr lang="el-GR" smtClean="0"/>
              <a:pPr/>
              <a:t>4</a:t>
            </a:fld>
            <a:endParaRPr lang="el-G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1472" y="857232"/>
            <a:ext cx="7467600" cy="857248"/>
          </a:xfrm>
        </p:spPr>
        <p:txBody>
          <a:bodyPr>
            <a:normAutofit fontScale="90000"/>
          </a:bodyPr>
          <a:lstStyle/>
          <a:p>
            <a:pPr algn="ctr"/>
            <a:r>
              <a:rPr lang="el-GR" sz="3600" dirty="0" smtClean="0"/>
              <a:t>Αλληλεπίδραση ακτίνων Χ με ύλη </a:t>
            </a:r>
            <a:r>
              <a:rPr lang="el-GR" b="1" dirty="0" smtClean="0"/>
              <a:t>φωτοηλεκτρικό φαινόμενο</a:t>
            </a:r>
            <a:r>
              <a:rPr lang="el-GR" dirty="0" smtClean="0"/>
              <a:t/>
            </a:r>
            <a:br>
              <a:rPr lang="el-GR" dirty="0" smtClean="0"/>
            </a:br>
            <a:endParaRPr lang="el-GR" dirty="0"/>
          </a:p>
        </p:txBody>
      </p:sp>
      <p:sp>
        <p:nvSpPr>
          <p:cNvPr id="5" name="Content Placeholder 4"/>
          <p:cNvSpPr>
            <a:spLocks noGrp="1"/>
          </p:cNvSpPr>
          <p:nvPr>
            <p:ph sz="half" idx="1"/>
          </p:nvPr>
        </p:nvSpPr>
        <p:spPr/>
        <p:txBody>
          <a:bodyPr anchor="ctr"/>
          <a:lstStyle/>
          <a:p>
            <a:pPr marL="0" indent="0" algn="just">
              <a:buNone/>
            </a:pPr>
            <a:r>
              <a:rPr lang="el-GR" sz="2400" dirty="0" smtClean="0"/>
              <a:t>Έχει ως αποτέλεσμα τη συνολική απορρόφηση ενός φωτονίου ακτίνας Χ από στενά συνδεδεμένο ηλεκτρόνιο εσωτερικής στιβάδας του ατόμου το οποίο απελευθερώνεται</a:t>
            </a:r>
          </a:p>
          <a:p>
            <a:pPr>
              <a:buNone/>
            </a:pPr>
            <a:endParaRPr lang="el-GR" dirty="0"/>
          </a:p>
        </p:txBody>
      </p:sp>
      <p:pic>
        <p:nvPicPr>
          <p:cNvPr id="1026" name="Picture 2" descr="G:\tomography\photoelectric.jpg"/>
          <p:cNvPicPr>
            <a:picLocks noGrp="1" noChangeAspect="1" noChangeArrowheads="1"/>
          </p:cNvPicPr>
          <p:nvPr>
            <p:ph sz="half" idx="2"/>
          </p:nvPr>
        </p:nvPicPr>
        <p:blipFill>
          <a:blip r:embed="rId2"/>
          <a:srcRect/>
          <a:stretch>
            <a:fillRect/>
          </a:stretch>
        </p:blipFill>
        <p:spPr bwMode="auto">
          <a:xfrm>
            <a:off x="5120640" y="2357430"/>
            <a:ext cx="3023260" cy="2428892"/>
          </a:xfrm>
          <a:prstGeom prst="rect">
            <a:avLst/>
          </a:prstGeom>
          <a:noFill/>
        </p:spPr>
      </p:pic>
      <p:sp>
        <p:nvSpPr>
          <p:cNvPr id="6" name="Slide Number Placeholder 5"/>
          <p:cNvSpPr>
            <a:spLocks noGrp="1"/>
          </p:cNvSpPr>
          <p:nvPr>
            <p:ph type="sldNum" sz="quarter" idx="12"/>
          </p:nvPr>
        </p:nvSpPr>
        <p:spPr/>
        <p:txBody>
          <a:bodyPr/>
          <a:lstStyle/>
          <a:p>
            <a:fld id="{A1D969C8-3D84-4E96-80F8-C247822422AB}" type="slidenum">
              <a:rPr lang="el-GR" smtClean="0"/>
              <a:pPr/>
              <a:t>5</a:t>
            </a:fld>
            <a:endParaRPr lang="el-GR"/>
          </a:p>
        </p:txBody>
      </p:sp>
      <p:sp>
        <p:nvSpPr>
          <p:cNvPr id="7" name="Footer Placeholder 6"/>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85794"/>
            <a:ext cx="7467600" cy="1000124"/>
          </a:xfrm>
        </p:spPr>
        <p:txBody>
          <a:bodyPr>
            <a:normAutofit fontScale="90000"/>
          </a:bodyPr>
          <a:lstStyle/>
          <a:p>
            <a:pPr algn="ctr"/>
            <a:r>
              <a:rPr lang="el-GR" sz="3600" dirty="0" smtClean="0"/>
              <a:t>Αλληλεπίδραση ακτίνων Χ με ύλη </a:t>
            </a:r>
            <a:r>
              <a:rPr lang="el-GR" sz="4000" dirty="0" smtClean="0"/>
              <a:t>σκέδαση </a:t>
            </a:r>
            <a:r>
              <a:rPr lang="en-US" sz="4000" dirty="0" smtClean="0"/>
              <a:t>Compton</a:t>
            </a:r>
            <a:r>
              <a:rPr lang="en-US" sz="4800" dirty="0" smtClean="0"/>
              <a:t/>
            </a:r>
            <a:br>
              <a:rPr lang="en-US" sz="4800" dirty="0" smtClean="0"/>
            </a:br>
            <a:endParaRPr lang="el-GR" dirty="0"/>
          </a:p>
        </p:txBody>
      </p:sp>
      <p:sp>
        <p:nvSpPr>
          <p:cNvPr id="3" name="Content Placeholder 2"/>
          <p:cNvSpPr>
            <a:spLocks noGrp="1"/>
          </p:cNvSpPr>
          <p:nvPr>
            <p:ph sz="half" idx="1"/>
          </p:nvPr>
        </p:nvSpPr>
        <p:spPr>
          <a:xfrm>
            <a:off x="500034" y="1857365"/>
            <a:ext cx="3286148" cy="4071966"/>
          </a:xfrm>
        </p:spPr>
        <p:txBody>
          <a:bodyPr anchor="ctr">
            <a:noAutofit/>
          </a:bodyPr>
          <a:lstStyle/>
          <a:p>
            <a:pPr marL="93663" indent="-57150" algn="just">
              <a:buNone/>
            </a:pPr>
            <a:r>
              <a:rPr lang="el-GR" sz="2000" dirty="0" smtClean="0"/>
              <a:t>Φωτόνιο ακτίνας Χ αλληλεπιδρά με ελεύθερο ή χαλαρά δεσμευμένο ηλεκτρόνιο των εξωτερικών στιβάδων του ατόμου με αποτέλεσμα σκέδαση(ελάττωση ενέργειας) του φωτονίου σε άλλη κατεύθυνση και αύξηση της κινητικής ενέργειας του ηλεκτρονίου</a:t>
            </a:r>
            <a:endParaRPr lang="el-GR" sz="2000" dirty="0"/>
          </a:p>
        </p:txBody>
      </p:sp>
      <p:pic>
        <p:nvPicPr>
          <p:cNvPr id="2050" name="Picture 2" descr="G:\tomography\259px-Compton-scattering.svg.png"/>
          <p:cNvPicPr>
            <a:picLocks noGrp="1" noChangeAspect="1" noChangeArrowheads="1"/>
          </p:cNvPicPr>
          <p:nvPr>
            <p:ph sz="half" idx="2"/>
          </p:nvPr>
        </p:nvPicPr>
        <p:blipFill>
          <a:blip r:embed="rId2">
            <a:lum bright="100000" contrast="100000"/>
          </a:blip>
          <a:stretch>
            <a:fillRect/>
          </a:stretch>
        </p:blipFill>
        <p:spPr bwMode="auto">
          <a:xfrm>
            <a:off x="5000628" y="3000372"/>
            <a:ext cx="2924198" cy="2357454"/>
          </a:xfrm>
          <a:prstGeom prst="rect">
            <a:avLst/>
          </a:prstGeom>
          <a:noFill/>
        </p:spPr>
      </p:pic>
      <p:sp>
        <p:nvSpPr>
          <p:cNvPr id="5" name="Slide Number Placeholder 4"/>
          <p:cNvSpPr>
            <a:spLocks noGrp="1"/>
          </p:cNvSpPr>
          <p:nvPr>
            <p:ph type="sldNum" sz="quarter" idx="12"/>
          </p:nvPr>
        </p:nvSpPr>
        <p:spPr/>
        <p:txBody>
          <a:bodyPr/>
          <a:lstStyle/>
          <a:p>
            <a:fld id="{A1D969C8-3D84-4E96-80F8-C247822422AB}" type="slidenum">
              <a:rPr lang="el-GR" smtClean="0"/>
              <a:pPr/>
              <a:t>6</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600" dirty="0" smtClean="0"/>
              <a:t>Η υπολογιστική τομογραφία αποτελείται από δύο βήματα</a:t>
            </a:r>
            <a:endParaRPr lang="el-GR" sz="3600" dirty="0"/>
          </a:p>
        </p:txBody>
      </p:sp>
      <p:sp>
        <p:nvSpPr>
          <p:cNvPr id="5" name="Content Placeholder 4"/>
          <p:cNvSpPr>
            <a:spLocks noGrp="1"/>
          </p:cNvSpPr>
          <p:nvPr>
            <p:ph idx="1"/>
          </p:nvPr>
        </p:nvSpPr>
        <p:spPr/>
        <p:txBody>
          <a:bodyPr anchor="ctr">
            <a:normAutofit/>
          </a:bodyPr>
          <a:lstStyle/>
          <a:p>
            <a:pPr marL="550926" indent="-514350">
              <a:buFont typeface="+mj-lt"/>
              <a:buAutoNum type="alphaUcPeriod"/>
            </a:pPr>
            <a:r>
              <a:rPr lang="el-GR" sz="2800" dirty="0" smtClean="0"/>
              <a:t>Την μέτρηση της διάδοσης μίας δέσμης ακτίνων Χ μέσα από μία τομή ενός αντικειμένου σε διάφορες διευθύνσεις στο επίπεδο της τομής</a:t>
            </a:r>
          </a:p>
          <a:p>
            <a:pPr marL="550926" indent="-514350">
              <a:buFont typeface="+mj-lt"/>
              <a:buAutoNum type="alphaUcPeriod"/>
            </a:pPr>
            <a:r>
              <a:rPr lang="el-GR" sz="2800" dirty="0" smtClean="0"/>
              <a:t>Την εκτίμηση του γραμμικού συντελεστή εξασθένησης των ακτίνων Χ σε διάφορα σημεία της τομής του αντικειμένου βάσει της σχέσης</a:t>
            </a:r>
            <a:endParaRPr lang="el-GR" sz="2800" dirty="0"/>
          </a:p>
        </p:txBody>
      </p:sp>
      <p:sp>
        <p:nvSpPr>
          <p:cNvPr id="4" name="Slide Number Placeholder 3"/>
          <p:cNvSpPr>
            <a:spLocks noGrp="1"/>
          </p:cNvSpPr>
          <p:nvPr>
            <p:ph type="sldNum" sz="quarter" idx="12"/>
          </p:nvPr>
        </p:nvSpPr>
        <p:spPr/>
        <p:txBody>
          <a:bodyPr/>
          <a:lstStyle/>
          <a:p>
            <a:fld id="{A1D969C8-3D84-4E96-80F8-C247822422AB}" type="slidenum">
              <a:rPr lang="el-GR" smtClean="0"/>
              <a:pPr/>
              <a:t>7</a:t>
            </a:fld>
            <a:endParaRPr lang="el-GR"/>
          </a:p>
        </p:txBody>
      </p:sp>
      <p:sp>
        <p:nvSpPr>
          <p:cNvPr id="6" name="Footer Placeholder 5"/>
          <p:cNvSpPr>
            <a:spLocks noGrp="1"/>
          </p:cNvSpPr>
          <p:nvPr>
            <p:ph type="ftr" sz="quarter" idx="11"/>
          </p:nvPr>
        </p:nvSpPr>
        <p:spPr/>
        <p:txBody>
          <a:bodyPr/>
          <a:lstStyle/>
          <a:p>
            <a:r>
              <a:rPr lang="el-GR" smtClean="0"/>
              <a:t>σεμινάριο φυσικής-αξονική τομογραφία</a:t>
            </a:r>
            <a:endParaRPr lang="el-GR"/>
          </a:p>
        </p:txBody>
      </p:sp>
      <p:graphicFrame>
        <p:nvGraphicFramePr>
          <p:cNvPr id="7" name="Object 6"/>
          <p:cNvGraphicFramePr>
            <a:graphicFrameLocks noChangeAspect="1"/>
          </p:cNvGraphicFramePr>
          <p:nvPr/>
        </p:nvGraphicFramePr>
        <p:xfrm>
          <a:off x="3214679" y="5214949"/>
          <a:ext cx="2726960" cy="699839"/>
        </p:xfrm>
        <a:graphic>
          <a:graphicData uri="http://schemas.openxmlformats.org/presentationml/2006/ole">
            <p:oleObj spid="_x0000_s4097" name="Equation" r:id="rId3" imgW="1434960" imgH="368280" progId="Equation.3">
              <p:embed/>
            </p:oleObj>
          </a:graphicData>
        </a:graphic>
      </p:graphicFrame>
    </p:spTree>
  </p:cSld>
  <p:clrMapOvr>
    <a:masterClrMapping/>
  </p:clrMapOvr>
  <p:transition spd="slow">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076325" indent="-1076325" algn="ctr">
              <a:tabLst>
                <a:tab pos="1076325" algn="l"/>
              </a:tabLst>
            </a:pPr>
            <a:r>
              <a:rPr lang="el-GR" sz="4400" dirty="0" smtClean="0"/>
              <a:t>Βασική αρχή λειτουργίας</a:t>
            </a:r>
            <a:endParaRPr lang="el-GR" sz="4400" dirty="0"/>
          </a:p>
        </p:txBody>
      </p:sp>
      <p:sp>
        <p:nvSpPr>
          <p:cNvPr id="3" name="Content Placeholder 2"/>
          <p:cNvSpPr>
            <a:spLocks noGrp="1"/>
          </p:cNvSpPr>
          <p:nvPr>
            <p:ph idx="1"/>
          </p:nvPr>
        </p:nvSpPr>
        <p:spPr>
          <a:xfrm>
            <a:off x="457200" y="1600200"/>
            <a:ext cx="7467600" cy="5114948"/>
          </a:xfrm>
        </p:spPr>
        <p:txBody>
          <a:bodyPr>
            <a:normAutofit/>
          </a:bodyPr>
          <a:lstStyle/>
          <a:p>
            <a:r>
              <a:rPr lang="el-GR" dirty="0" smtClean="0"/>
              <a:t>Οι ακτίνες Χ κατά τη διέλευσή τους μέσα από ένα αντικείμενο απορροφώνται και ισχύει η  ακόλουθη σχέση:</a:t>
            </a:r>
          </a:p>
          <a:p>
            <a:r>
              <a:rPr lang="el-GR" dirty="0" smtClean="0"/>
              <a:t>Για το ανθρώπινο σώμα ειδικότερα ισχύει:</a:t>
            </a:r>
          </a:p>
          <a:p>
            <a:r>
              <a:rPr lang="el-GR" dirty="0" smtClean="0"/>
              <a:t>Όπου:</a:t>
            </a:r>
          </a:p>
          <a:p>
            <a:pPr marL="444500" indent="725488">
              <a:buNone/>
            </a:pPr>
            <a:r>
              <a:rPr lang="el-GR" sz="2000" dirty="0" smtClean="0"/>
              <a:t>Ένταση ακτινοβολίας εξόδου</a:t>
            </a:r>
          </a:p>
          <a:p>
            <a:pPr marL="444500" indent="725488">
              <a:buNone/>
            </a:pPr>
            <a:r>
              <a:rPr lang="el-GR" sz="2000" dirty="0" smtClean="0"/>
              <a:t>Ένταση ακτινοβολίας εισόδου</a:t>
            </a:r>
          </a:p>
          <a:p>
            <a:pPr marL="806450" indent="0">
              <a:buNone/>
            </a:pPr>
            <a:r>
              <a:rPr lang="el-GR" sz="2000" dirty="0" smtClean="0"/>
              <a:t>    συντελεστής εξασθένησης της ακτινοβολίας</a:t>
            </a:r>
          </a:p>
          <a:p>
            <a:pPr marL="806450" indent="0">
              <a:buNone/>
            </a:pPr>
            <a:r>
              <a:rPr lang="el-GR" dirty="0" smtClean="0"/>
              <a:t>    </a:t>
            </a:r>
            <a:r>
              <a:rPr lang="el-GR" sz="2000" dirty="0" smtClean="0"/>
              <a:t>μήκος της διαδρομής μέσα στην ύλη</a:t>
            </a:r>
            <a:endParaRPr lang="el-GR" sz="2000" dirty="0"/>
          </a:p>
        </p:txBody>
      </p:sp>
      <p:graphicFrame>
        <p:nvGraphicFramePr>
          <p:cNvPr id="4" name="Object 3"/>
          <p:cNvGraphicFramePr>
            <a:graphicFrameLocks noChangeAspect="1"/>
          </p:cNvGraphicFramePr>
          <p:nvPr/>
        </p:nvGraphicFramePr>
        <p:xfrm>
          <a:off x="5429256" y="2500306"/>
          <a:ext cx="3544531" cy="714380"/>
        </p:xfrm>
        <a:graphic>
          <a:graphicData uri="http://schemas.openxmlformats.org/presentationml/2006/ole">
            <p:oleObj spid="_x0000_s3074" name="Equation" r:id="rId3" imgW="1117440" imgH="228600" progId="Equation.3">
              <p:embed/>
            </p:oleObj>
          </a:graphicData>
        </a:graphic>
      </p:graphicFrame>
      <p:graphicFrame>
        <p:nvGraphicFramePr>
          <p:cNvPr id="5" name="Object 4"/>
          <p:cNvGraphicFramePr>
            <a:graphicFrameLocks noChangeAspect="1"/>
          </p:cNvGraphicFramePr>
          <p:nvPr/>
        </p:nvGraphicFramePr>
        <p:xfrm>
          <a:off x="2428860" y="3571876"/>
          <a:ext cx="2711450" cy="531813"/>
        </p:xfrm>
        <a:graphic>
          <a:graphicData uri="http://schemas.openxmlformats.org/presentationml/2006/ole">
            <p:oleObj spid="_x0000_s3075" name="Equation" r:id="rId4" imgW="1231560" imgH="241200" progId="Equation.3">
              <p:embed/>
            </p:oleObj>
          </a:graphicData>
        </a:graphic>
      </p:graphicFrame>
      <p:graphicFrame>
        <p:nvGraphicFramePr>
          <p:cNvPr id="6" name="Object 5"/>
          <p:cNvGraphicFramePr>
            <a:graphicFrameLocks noChangeAspect="1"/>
          </p:cNvGraphicFramePr>
          <p:nvPr/>
        </p:nvGraphicFramePr>
        <p:xfrm>
          <a:off x="1214414" y="4572008"/>
          <a:ext cx="428628" cy="428628"/>
        </p:xfrm>
        <a:graphic>
          <a:graphicData uri="http://schemas.openxmlformats.org/presentationml/2006/ole">
            <p:oleObj spid="_x0000_s3076" name="Equation" r:id="rId5" imgW="164880" imgH="228600" progId="Equation.3">
              <p:embed/>
            </p:oleObj>
          </a:graphicData>
        </a:graphic>
      </p:graphicFrame>
      <p:graphicFrame>
        <p:nvGraphicFramePr>
          <p:cNvPr id="7" name="Object 6"/>
          <p:cNvGraphicFramePr>
            <a:graphicFrameLocks noChangeAspect="1"/>
          </p:cNvGraphicFramePr>
          <p:nvPr/>
        </p:nvGraphicFramePr>
        <p:xfrm>
          <a:off x="1214414" y="5000636"/>
          <a:ext cx="285752" cy="395657"/>
        </p:xfrm>
        <a:graphic>
          <a:graphicData uri="http://schemas.openxmlformats.org/presentationml/2006/ole">
            <p:oleObj spid="_x0000_s3077" name="Equation" r:id="rId6" imgW="164880" imgH="228600" progId="Equation.3">
              <p:embed/>
            </p:oleObj>
          </a:graphicData>
        </a:graphic>
      </p:graphicFrame>
      <p:graphicFrame>
        <p:nvGraphicFramePr>
          <p:cNvPr id="8" name="Object 7"/>
          <p:cNvGraphicFramePr>
            <a:graphicFrameLocks noChangeAspect="1"/>
          </p:cNvGraphicFramePr>
          <p:nvPr/>
        </p:nvGraphicFramePr>
        <p:xfrm>
          <a:off x="1214414" y="5357826"/>
          <a:ext cx="285752" cy="309565"/>
        </p:xfrm>
        <a:graphic>
          <a:graphicData uri="http://schemas.openxmlformats.org/presentationml/2006/ole">
            <p:oleObj spid="_x0000_s3078" name="Equation" r:id="rId7" imgW="152280" imgH="164880" progId="Equation.3">
              <p:embed/>
            </p:oleObj>
          </a:graphicData>
        </a:graphic>
      </p:graphicFrame>
      <p:graphicFrame>
        <p:nvGraphicFramePr>
          <p:cNvPr id="9" name="Object 8"/>
          <p:cNvGraphicFramePr>
            <a:graphicFrameLocks noChangeAspect="1"/>
          </p:cNvGraphicFramePr>
          <p:nvPr/>
        </p:nvGraphicFramePr>
        <p:xfrm>
          <a:off x="1214414" y="5786454"/>
          <a:ext cx="303668" cy="405321"/>
        </p:xfrm>
        <a:graphic>
          <a:graphicData uri="http://schemas.openxmlformats.org/presentationml/2006/ole">
            <p:oleObj spid="_x0000_s3079" name="Equation" r:id="rId8" imgW="88560" imgH="177480" progId="Equation.3">
              <p:embed/>
            </p:oleObj>
          </a:graphicData>
        </a:graphic>
      </p:graphicFrame>
      <p:sp>
        <p:nvSpPr>
          <p:cNvPr id="10" name="Slide Number Placeholder 9"/>
          <p:cNvSpPr>
            <a:spLocks noGrp="1"/>
          </p:cNvSpPr>
          <p:nvPr>
            <p:ph type="sldNum" sz="quarter" idx="12"/>
          </p:nvPr>
        </p:nvSpPr>
        <p:spPr/>
        <p:txBody>
          <a:bodyPr/>
          <a:lstStyle/>
          <a:p>
            <a:fld id="{A1D969C8-3D84-4E96-80F8-C247822422AB}" type="slidenum">
              <a:rPr lang="el-GR" smtClean="0"/>
              <a:pPr/>
              <a:t>8</a:t>
            </a:fld>
            <a:endParaRPr lang="el-GR"/>
          </a:p>
        </p:txBody>
      </p:sp>
      <p:sp>
        <p:nvSpPr>
          <p:cNvPr id="11" name="Footer Placeholder 10"/>
          <p:cNvSpPr>
            <a:spLocks noGrp="1"/>
          </p:cNvSpPr>
          <p:nvPr>
            <p:ph type="ftr" sz="quarter" idx="11"/>
          </p:nvPr>
        </p:nvSpPr>
        <p:spPr/>
        <p:txBody>
          <a:bodyPr/>
          <a:lstStyle/>
          <a:p>
            <a:r>
              <a:rPr lang="el-GR" smtClean="0"/>
              <a:t>σεμινάριο φυσικής-αξονική τομογραφία</a:t>
            </a:r>
            <a:endParaRPr lang="el-GR"/>
          </a:p>
        </p:txBody>
      </p:sp>
    </p:spTree>
  </p:cSld>
  <p:clrMapOvr>
    <a:masterClrMapping/>
  </p:clrMapOvr>
  <p:transition spd="slow">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smtClean="0"/>
              <a:t>Δημιουργία τομογραφικής εικονας</a:t>
            </a:r>
            <a:endParaRPr lang="el-GR" sz="3600" dirty="0"/>
          </a:p>
        </p:txBody>
      </p:sp>
      <p:sp>
        <p:nvSpPr>
          <p:cNvPr id="3" name="Content Placeholder 2"/>
          <p:cNvSpPr>
            <a:spLocks noGrp="1"/>
          </p:cNvSpPr>
          <p:nvPr>
            <p:ph sz="half" idx="1"/>
          </p:nvPr>
        </p:nvSpPr>
        <p:spPr>
          <a:xfrm>
            <a:off x="457200" y="1600200"/>
            <a:ext cx="5829312" cy="4525963"/>
          </a:xfrm>
        </p:spPr>
        <p:txBody>
          <a:bodyPr anchor="ctr">
            <a:normAutofit fontScale="70000" lnSpcReduction="20000"/>
          </a:bodyPr>
          <a:lstStyle/>
          <a:p>
            <a:pPr algn="just"/>
            <a:r>
              <a:rPr lang="el-GR" dirty="0" smtClean="0"/>
              <a:t>Ο συντελεστής εξασθένισης μεταβάλλεται λόγω της διαφορετικής πυκνότητας των ιστών και των οστών του ανθρώπινου σώματος</a:t>
            </a:r>
          </a:p>
          <a:p>
            <a:pPr algn="just"/>
            <a:endParaRPr lang="el-GR" dirty="0" smtClean="0"/>
          </a:p>
          <a:p>
            <a:pPr algn="just"/>
            <a:r>
              <a:rPr lang="en-US" dirty="0" smtClean="0"/>
              <a:t>I</a:t>
            </a:r>
            <a:r>
              <a:rPr lang="en-US" baseline="-25000" dirty="0" smtClean="0"/>
              <a:t>d</a:t>
            </a:r>
            <a:r>
              <a:rPr lang="el-GR" dirty="0" smtClean="0"/>
              <a:t> ένταση εξόδου που ανιχνεύται, μπορει να μετρηθεί ενώ </a:t>
            </a:r>
            <a:r>
              <a:rPr lang="en-US" dirty="0" smtClean="0"/>
              <a:t>I</a:t>
            </a:r>
            <a:r>
              <a:rPr lang="en-US" baseline="-25000" dirty="0" smtClean="0"/>
              <a:t>0</a:t>
            </a:r>
            <a:r>
              <a:rPr lang="el-GR" dirty="0" smtClean="0"/>
              <a:t> γνωστή και διατηρείται σταθερή</a:t>
            </a:r>
          </a:p>
          <a:p>
            <a:pPr algn="just"/>
            <a:endParaRPr lang="el-GR" dirty="0" smtClean="0"/>
          </a:p>
          <a:p>
            <a:pPr algn="just"/>
            <a:r>
              <a:rPr lang="el-GR" dirty="0" smtClean="0"/>
              <a:t>Ανακατασκευή εικόνας με αναλυτικούς αλγόριθμους</a:t>
            </a:r>
          </a:p>
          <a:p>
            <a:pPr algn="just"/>
            <a:endParaRPr lang="el-GR" dirty="0" smtClean="0"/>
          </a:p>
          <a:p>
            <a:pPr algn="just"/>
            <a:r>
              <a:rPr lang="el-GR" dirty="0" smtClean="0"/>
              <a:t>Η τομογραφική εικόνα εμφανίζεται με διαβαθμίσεις του γκρι που αντιστοιχούν στις διαβαθμίσεις του συντελεστή εξασθένησης(υψηλότερη τιμή-λευκο,πχ.οστά,χαμηλότερη μάυρο,πχ. Μαλακοί ιστοί).</a:t>
            </a:r>
          </a:p>
        </p:txBody>
      </p:sp>
      <p:sp>
        <p:nvSpPr>
          <p:cNvPr id="5" name="Footer Placeholder 4"/>
          <p:cNvSpPr>
            <a:spLocks noGrp="1"/>
          </p:cNvSpPr>
          <p:nvPr>
            <p:ph type="ftr" sz="quarter" idx="11"/>
          </p:nvPr>
        </p:nvSpPr>
        <p:spPr/>
        <p:txBody>
          <a:bodyPr/>
          <a:lstStyle/>
          <a:p>
            <a:r>
              <a:rPr lang="el-GR" smtClean="0"/>
              <a:t>σεμινάριο φυσικής-αξονική τομογραφία</a:t>
            </a:r>
            <a:endParaRPr lang="el-GR"/>
          </a:p>
        </p:txBody>
      </p:sp>
      <p:sp>
        <p:nvSpPr>
          <p:cNvPr id="4" name="Slide Number Placeholder 3"/>
          <p:cNvSpPr>
            <a:spLocks noGrp="1"/>
          </p:cNvSpPr>
          <p:nvPr>
            <p:ph type="sldNum" sz="quarter" idx="12"/>
          </p:nvPr>
        </p:nvSpPr>
        <p:spPr/>
        <p:txBody>
          <a:bodyPr/>
          <a:lstStyle/>
          <a:p>
            <a:fld id="{A1D969C8-3D84-4E96-80F8-C247822422AB}" type="slidenum">
              <a:rPr lang="el-GR" smtClean="0"/>
              <a:pPr/>
              <a:t>9</a:t>
            </a:fld>
            <a:endParaRPr lang="el-GR"/>
          </a:p>
        </p:txBody>
      </p:sp>
      <p:pic>
        <p:nvPicPr>
          <p:cNvPr id="25602" name="Picture 2" descr="C:\Documents and Settings\Nancy\My Documents\tomography\180px-Ct-workstation-neck.jpg"/>
          <p:cNvPicPr>
            <a:picLocks noGrp="1" noChangeAspect="1" noChangeArrowheads="1"/>
          </p:cNvPicPr>
          <p:nvPr>
            <p:ph sz="half" idx="2"/>
          </p:nvPr>
        </p:nvPicPr>
        <p:blipFill>
          <a:blip r:embed="rId2"/>
          <a:srcRect/>
          <a:stretch>
            <a:fillRect/>
          </a:stretch>
        </p:blipFill>
        <p:spPr bwMode="auto">
          <a:xfrm>
            <a:off x="6357950" y="2357430"/>
            <a:ext cx="2500330" cy="2857520"/>
          </a:xfrm>
          <a:prstGeom prst="rect">
            <a:avLst/>
          </a:prstGeom>
          <a:noFill/>
        </p:spPr>
      </p:pic>
    </p:spTree>
  </p:cSld>
  <p:clrMapOvr>
    <a:masterClrMapping/>
  </p:clrMapOvr>
  <p:transition spd="slow">
    <p:cut thruBlk="1"/>
  </p:transition>
  <p:timing>
    <p:tnLst>
      <p:par>
        <p:cTn id="1" dur="indefinite" restart="never" nodeType="tmRoot"/>
      </p:par>
    </p:tnLst>
  </p:timing>
</p:sld>
</file>

<file path=ppt/theme/theme1.xml><?xml version="1.0" encoding="utf-8"?>
<a:theme xmlns:a="http://schemas.openxmlformats.org/drawingml/2006/main" name="Techn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769</TotalTime>
  <Words>1725</Words>
  <Application>Microsoft Office PowerPoint</Application>
  <PresentationFormat>On-screen Show (4:3)</PresentationFormat>
  <Paragraphs>287</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Technic</vt:lpstr>
      <vt:lpstr>Equation</vt:lpstr>
      <vt:lpstr>Αξονικη τομογραφια</vt:lpstr>
      <vt:lpstr>ΕΙΣΑΓΩΓΗ</vt:lpstr>
      <vt:lpstr>Ιστορικά στοιχεία</vt:lpstr>
      <vt:lpstr>Βασικές αρχές της αξονικής τομογραφίας</vt:lpstr>
      <vt:lpstr>Αλληλεπίδραση ακτίνων Χ με ύλη φωτοηλεκτρικό φαινόμενο </vt:lpstr>
      <vt:lpstr>Αλληλεπίδραση ακτίνων Χ με ύλη σκέδαση Compton </vt:lpstr>
      <vt:lpstr>Η υπολογιστική τομογραφία αποτελείται από δύο βήματα</vt:lpstr>
      <vt:lpstr>Βασική αρχή λειτουργίας</vt:lpstr>
      <vt:lpstr>Δημιουργία τομογραφικής εικονας</vt:lpstr>
      <vt:lpstr>Ανακατασκευή εικόνας </vt:lpstr>
      <vt:lpstr>Αλγεβρική μέθοδος ανακατασκευής</vt:lpstr>
      <vt:lpstr>Ανακατασκευή με τη μέθοδο της οπισθοπροβολής</vt:lpstr>
      <vt:lpstr>Διάταξη αξονικού τομογράφου</vt:lpstr>
      <vt:lpstr>Πηγή ακτίνων Χ</vt:lpstr>
      <vt:lpstr>Ανιχνευτές ακτίνων Χ</vt:lpstr>
      <vt:lpstr>Ανιχνευτές ακτίνων Χ</vt:lpstr>
      <vt:lpstr>Σύστημα απόκτησης δεδομένων</vt:lpstr>
      <vt:lpstr>Γενιές υπολογιστικών τομογράφων</vt:lpstr>
      <vt:lpstr>1ης γενιάς:γεωμετρία παράλληλης δέσμης</vt:lpstr>
      <vt:lpstr>2ης γενιάς:αποκλίνουσα δέσμη, πολλαπλοί ανιχνευτές</vt:lpstr>
      <vt:lpstr>3ης γενίας αποκλίνουσα θέση περιστρεφόμενοι ανιχνευτές</vt:lpstr>
      <vt:lpstr>4ης γενιάς αποκλίνουσα δέσμη, ακίνητοι ανιχνευτές</vt:lpstr>
      <vt:lpstr>5ης γενιάς: σάρωση δέσμης ηλεκτρονίων</vt:lpstr>
      <vt:lpstr>Ελικοειδής σάρωση</vt:lpstr>
      <vt:lpstr>Ελικοειδής αξονικός τομογράφος-SPIRAL CT</vt:lpstr>
      <vt:lpstr>Σύγκριση</vt:lpstr>
      <vt:lpstr>Πλεονεκτήματα υπολογιστικής τομογραφίας</vt:lpstr>
      <vt:lpstr>Σύγκριση Υ.Τ. Με άλλες μεθόδους ιατρικής απεικόνισης</vt:lpstr>
      <vt:lpstr>βιβλιογραφία</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Αξονικη τομογραφια</dc:title>
  <dc:creator>Nancy</dc:creator>
  <cp:lastModifiedBy>Nancy</cp:lastModifiedBy>
  <cp:revision>75</cp:revision>
  <dcterms:created xsi:type="dcterms:W3CDTF">2009-06-01T13:54:07Z</dcterms:created>
  <dcterms:modified xsi:type="dcterms:W3CDTF">2009-06-02T12:23:03Z</dcterms:modified>
</cp:coreProperties>
</file>