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2" r:id="rId1"/>
  </p:sldMasterIdLst>
  <p:notesMasterIdLst>
    <p:notesMasterId r:id="rId41"/>
  </p:notesMasterIdLst>
  <p:handoutMasterIdLst>
    <p:handoutMasterId r:id="rId42"/>
  </p:handoutMasterIdLst>
  <p:sldIdLst>
    <p:sldId id="256" r:id="rId2"/>
    <p:sldId id="295" r:id="rId3"/>
    <p:sldId id="296" r:id="rId4"/>
    <p:sldId id="258" r:id="rId5"/>
    <p:sldId id="265" r:id="rId6"/>
    <p:sldId id="297" r:id="rId7"/>
    <p:sldId id="257" r:id="rId8"/>
    <p:sldId id="275" r:id="rId9"/>
    <p:sldId id="278" r:id="rId10"/>
    <p:sldId id="259" r:id="rId11"/>
    <p:sldId id="261" r:id="rId12"/>
    <p:sldId id="298" r:id="rId13"/>
    <p:sldId id="281" r:id="rId14"/>
    <p:sldId id="286" r:id="rId15"/>
    <p:sldId id="279" r:id="rId16"/>
    <p:sldId id="268" r:id="rId17"/>
    <p:sldId id="282" r:id="rId18"/>
    <p:sldId id="269" r:id="rId19"/>
    <p:sldId id="263" r:id="rId20"/>
    <p:sldId id="277" r:id="rId21"/>
    <p:sldId id="276" r:id="rId22"/>
    <p:sldId id="283" r:id="rId23"/>
    <p:sldId id="274" r:id="rId24"/>
    <p:sldId id="266" r:id="rId25"/>
    <p:sldId id="267" r:id="rId26"/>
    <p:sldId id="273" r:id="rId27"/>
    <p:sldId id="299" r:id="rId28"/>
    <p:sldId id="280" r:id="rId29"/>
    <p:sldId id="264" r:id="rId30"/>
    <p:sldId id="284" r:id="rId31"/>
    <p:sldId id="262" r:id="rId32"/>
    <p:sldId id="287" r:id="rId33"/>
    <p:sldId id="289" r:id="rId34"/>
    <p:sldId id="285" r:id="rId35"/>
    <p:sldId id="288" r:id="rId36"/>
    <p:sldId id="291" r:id="rId37"/>
    <p:sldId id="290" r:id="rId38"/>
    <p:sldId id="294" r:id="rId39"/>
    <p:sldId id="293" r:id="rId4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8" autoAdjust="0"/>
    <p:restoredTop sz="94941" autoAdjust="0"/>
  </p:normalViewPr>
  <p:slideViewPr>
    <p:cSldViewPr>
      <p:cViewPr>
        <p:scale>
          <a:sx n="75" d="100"/>
          <a:sy n="75" d="100"/>
        </p:scale>
        <p:origin x="138" y="-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3C9F7-68C4-4C29-8AF3-347CE744D77B}" type="datetimeFigureOut">
              <a:rPr lang="el-GR" smtClean="0"/>
              <a:pPr/>
              <a:t>15/5/2009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6EF51-08E0-4CC1-AB09-3709C42EDC1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A8C57-F84A-4BE6-8846-3875F05AF7E8}" type="datetimeFigureOut">
              <a:rPr lang="el-GR" smtClean="0"/>
              <a:pPr/>
              <a:t>15/5/2009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0E52E-0B0D-4DCA-817F-6BE27FAD904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0E52E-0B0D-4DCA-817F-6BE27FAD904A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0E52E-0B0D-4DCA-817F-6BE27FAD904A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8D1D-C292-445D-841C-9673FF29D56B}" type="datetime1">
              <a:rPr lang="el-GR" smtClean="0"/>
              <a:pPr/>
              <a:t>15/5/2009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Σεμινάριο Φυσικής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F7DB-C908-4307-B036-0469D42588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D2FD6-4A40-45DE-907B-6BC5A11D35F9}" type="datetime1">
              <a:rPr lang="el-GR" smtClean="0"/>
              <a:pPr/>
              <a:t>15/5/2009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Σεμινάριο Φυσικής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F7DB-C908-4307-B036-0469D42588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52187-FCCA-4DE5-8929-79D39C68D2EC}" type="datetime1">
              <a:rPr lang="el-GR" smtClean="0"/>
              <a:pPr/>
              <a:t>15/5/2009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Σεμινάριο Φυσικής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F7DB-C908-4307-B036-0469D42588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10C5-52C7-427A-BD70-FB6AB1D57426}" type="datetime1">
              <a:rPr lang="el-GR" smtClean="0"/>
              <a:pPr/>
              <a:t>15/5/2009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Σεμινάριο Φυσικής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F7DB-C908-4307-B036-0469D42588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7478-B931-4783-BCF9-3D51232DA06F}" type="datetime1">
              <a:rPr lang="el-GR" smtClean="0"/>
              <a:pPr/>
              <a:t>15/5/2009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Σεμινάριο Φυσικής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F7DB-C908-4307-B036-0469D42588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4E05E-4B09-4FF2-BCC3-7A40DE52D684}" type="datetime1">
              <a:rPr lang="el-GR" smtClean="0"/>
              <a:pPr/>
              <a:t>15/5/2009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Σεμινάριο Φυσικής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F7DB-C908-4307-B036-0469D42588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900EA-6873-4997-B4A1-451CC1B21813}" type="datetime1">
              <a:rPr lang="el-GR" smtClean="0"/>
              <a:pPr/>
              <a:t>15/5/2009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Σεμινάριο Φυσικής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F7DB-C908-4307-B036-0469D42588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48BE-FBF8-40E2-80F6-70C503DC707C}" type="datetime1">
              <a:rPr lang="el-GR" smtClean="0"/>
              <a:pPr/>
              <a:t>15/5/2009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Σεμινάριο Φυσικής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F7DB-C908-4307-B036-0469D42588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D597-A91F-4CA5-88F0-FC25832FDC26}" type="datetime1">
              <a:rPr lang="el-GR" smtClean="0"/>
              <a:pPr/>
              <a:t>15/5/2009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Σεμινάριο Φυσικής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F7DB-C908-4307-B036-0469D42588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9C78-4E7F-403B-BDCA-A9974FE94821}" type="datetime1">
              <a:rPr lang="el-GR" smtClean="0"/>
              <a:pPr/>
              <a:t>15/5/2009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Σεμινάριο Φυσικής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F7DB-C908-4307-B036-0469D42588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BBE0-AFCC-4CDD-B4D8-B4A8BA244924}" type="datetime1">
              <a:rPr lang="el-GR" smtClean="0"/>
              <a:pPr/>
              <a:t>15/5/2009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Σεμινάριο Φυσικής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F7DB-C908-4307-B036-0469D425885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6991-A05E-4373-ABFF-F77E1728CCA8}" type="datetime1">
              <a:rPr lang="el-GR" smtClean="0"/>
              <a:pPr/>
              <a:t>15/5/2009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Σεμινάριο Φυσικής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6F7DB-C908-4307-B036-0469D425885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71472" y="2071679"/>
            <a:ext cx="8072494" cy="178595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micropattern</a:t>
            </a:r>
            <a:r>
              <a:rPr lang="en-US" dirty="0" smtClean="0"/>
              <a:t> detector Micromegas and the RD51 collaboration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4643446"/>
            <a:ext cx="6400800" cy="1285884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Σεμινάριο Φυσικής</a:t>
            </a:r>
          </a:p>
          <a:p>
            <a:r>
              <a:rPr lang="el-GR" dirty="0" smtClean="0">
                <a:solidFill>
                  <a:schemeClr val="tx1"/>
                </a:solidFill>
              </a:rPr>
              <a:t>Πρόδρομος </a:t>
            </a:r>
            <a:r>
              <a:rPr lang="el-GR" dirty="0" err="1" smtClean="0">
                <a:solidFill>
                  <a:schemeClr val="tx1"/>
                </a:solidFill>
              </a:rPr>
              <a:t>Χατζησπύρογλου</a:t>
            </a:r>
            <a:endParaRPr lang="el-GR" dirty="0" smtClean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12/5/2009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2 - Υπότιτλος"/>
          <p:cNvSpPr txBox="1">
            <a:spLocks/>
          </p:cNvSpPr>
          <p:nvPr/>
        </p:nvSpPr>
        <p:spPr>
          <a:xfrm>
            <a:off x="6072198" y="6215082"/>
            <a:ext cx="2833686" cy="29049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Επιβλέπων</a:t>
            </a:r>
            <a:r>
              <a:rPr kumimoji="0" lang="el-GR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καθηγητής: Ε. </a:t>
            </a:r>
            <a:r>
              <a:rPr kumimoji="0" lang="el-GR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Γαζής</a:t>
            </a: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Σεμινάριο Φυσικής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AB6F7DB-C908-4307-B036-0469D425885B}" type="slidenum">
              <a:rPr lang="el-GR" smtClean="0">
                <a:solidFill>
                  <a:schemeClr val="bg1">
                    <a:lumMod val="50000"/>
                  </a:schemeClr>
                </a:solidFill>
              </a:rPr>
              <a:pPr/>
              <a:t>10</a:t>
            </a:fld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00240"/>
            <a:ext cx="8786842" cy="401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143248"/>
            <a:ext cx="142876" cy="1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reeform 17"/>
          <p:cNvSpPr>
            <a:spLocks/>
          </p:cNvSpPr>
          <p:nvPr/>
        </p:nvSpPr>
        <p:spPr bwMode="auto">
          <a:xfrm rot="17139690" flipH="1" flipV="1">
            <a:off x="4772392" y="674769"/>
            <a:ext cx="1223963" cy="157162"/>
          </a:xfrm>
          <a:custGeom>
            <a:avLst/>
            <a:gdLst/>
            <a:ahLst/>
            <a:cxnLst>
              <a:cxn ang="0">
                <a:pos x="0" y="91"/>
              </a:cxn>
              <a:cxn ang="0">
                <a:pos x="45" y="0"/>
              </a:cxn>
              <a:cxn ang="0">
                <a:pos x="91" y="91"/>
              </a:cxn>
              <a:cxn ang="0">
                <a:pos x="136" y="0"/>
              </a:cxn>
              <a:cxn ang="0">
                <a:pos x="181" y="91"/>
              </a:cxn>
              <a:cxn ang="0">
                <a:pos x="227" y="0"/>
              </a:cxn>
              <a:cxn ang="0">
                <a:pos x="272" y="91"/>
              </a:cxn>
              <a:cxn ang="0">
                <a:pos x="317" y="0"/>
              </a:cxn>
              <a:cxn ang="0">
                <a:pos x="363" y="91"/>
              </a:cxn>
              <a:cxn ang="0">
                <a:pos x="408" y="0"/>
              </a:cxn>
              <a:cxn ang="0">
                <a:pos x="454" y="91"/>
              </a:cxn>
              <a:cxn ang="0">
                <a:pos x="499" y="0"/>
              </a:cxn>
              <a:cxn ang="0">
                <a:pos x="544" y="91"/>
              </a:cxn>
              <a:cxn ang="0">
                <a:pos x="590" y="0"/>
              </a:cxn>
              <a:cxn ang="0">
                <a:pos x="635" y="91"/>
              </a:cxn>
              <a:cxn ang="0">
                <a:pos x="680" y="46"/>
              </a:cxn>
              <a:cxn ang="0">
                <a:pos x="771" y="46"/>
              </a:cxn>
            </a:cxnLst>
            <a:rect l="0" t="0" r="r" b="b"/>
            <a:pathLst>
              <a:path w="771" h="99">
                <a:moveTo>
                  <a:pt x="0" y="91"/>
                </a:moveTo>
                <a:cubicBezTo>
                  <a:pt x="15" y="45"/>
                  <a:pt x="30" y="0"/>
                  <a:pt x="45" y="0"/>
                </a:cubicBezTo>
                <a:cubicBezTo>
                  <a:pt x="60" y="0"/>
                  <a:pt x="76" y="91"/>
                  <a:pt x="91" y="91"/>
                </a:cubicBezTo>
                <a:cubicBezTo>
                  <a:pt x="106" y="91"/>
                  <a:pt x="121" y="0"/>
                  <a:pt x="136" y="0"/>
                </a:cubicBezTo>
                <a:cubicBezTo>
                  <a:pt x="151" y="0"/>
                  <a:pt x="166" y="91"/>
                  <a:pt x="181" y="91"/>
                </a:cubicBezTo>
                <a:cubicBezTo>
                  <a:pt x="196" y="91"/>
                  <a:pt x="212" y="0"/>
                  <a:pt x="227" y="0"/>
                </a:cubicBezTo>
                <a:cubicBezTo>
                  <a:pt x="242" y="0"/>
                  <a:pt x="257" y="91"/>
                  <a:pt x="272" y="91"/>
                </a:cubicBezTo>
                <a:cubicBezTo>
                  <a:pt x="287" y="91"/>
                  <a:pt x="302" y="0"/>
                  <a:pt x="317" y="0"/>
                </a:cubicBezTo>
                <a:cubicBezTo>
                  <a:pt x="332" y="0"/>
                  <a:pt x="348" y="91"/>
                  <a:pt x="363" y="91"/>
                </a:cubicBezTo>
                <a:cubicBezTo>
                  <a:pt x="378" y="91"/>
                  <a:pt x="393" y="0"/>
                  <a:pt x="408" y="0"/>
                </a:cubicBezTo>
                <a:cubicBezTo>
                  <a:pt x="423" y="0"/>
                  <a:pt x="439" y="91"/>
                  <a:pt x="454" y="91"/>
                </a:cubicBezTo>
                <a:cubicBezTo>
                  <a:pt x="469" y="91"/>
                  <a:pt x="484" y="0"/>
                  <a:pt x="499" y="0"/>
                </a:cubicBezTo>
                <a:cubicBezTo>
                  <a:pt x="514" y="0"/>
                  <a:pt x="529" y="91"/>
                  <a:pt x="544" y="91"/>
                </a:cubicBezTo>
                <a:cubicBezTo>
                  <a:pt x="559" y="91"/>
                  <a:pt x="575" y="0"/>
                  <a:pt x="590" y="0"/>
                </a:cubicBezTo>
                <a:cubicBezTo>
                  <a:pt x="605" y="0"/>
                  <a:pt x="620" y="83"/>
                  <a:pt x="635" y="91"/>
                </a:cubicBezTo>
                <a:cubicBezTo>
                  <a:pt x="650" y="99"/>
                  <a:pt x="657" y="53"/>
                  <a:pt x="680" y="46"/>
                </a:cubicBezTo>
                <a:cubicBezTo>
                  <a:pt x="703" y="39"/>
                  <a:pt x="737" y="42"/>
                  <a:pt x="771" y="46"/>
                </a:cubicBezTo>
              </a:path>
            </a:pathLst>
          </a:custGeom>
          <a:ln>
            <a:headEnd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l-GR"/>
          </a:p>
        </p:txBody>
      </p:sp>
      <p:sp>
        <p:nvSpPr>
          <p:cNvPr id="20" name="1 - Τίτλος"/>
          <p:cNvSpPr txBox="1">
            <a:spLocks/>
          </p:cNvSpPr>
          <p:nvPr/>
        </p:nvSpPr>
        <p:spPr>
          <a:xfrm>
            <a:off x="5643570" y="0"/>
            <a:ext cx="928694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dirty="0" smtClean="0">
                <a:latin typeface="+mj-lt"/>
                <a:ea typeface="+mj-ea"/>
                <a:cs typeface="+mj-cs"/>
              </a:rPr>
              <a:t>Χ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ray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857760"/>
            <a:ext cx="142876" cy="1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929198"/>
            <a:ext cx="142876" cy="1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857760"/>
            <a:ext cx="142876" cy="1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857760"/>
            <a:ext cx="142876" cy="1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5214950"/>
            <a:ext cx="142876" cy="1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5143512"/>
            <a:ext cx="142876" cy="1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714884"/>
            <a:ext cx="142876" cy="1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5072074"/>
            <a:ext cx="142876" cy="1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5214950"/>
            <a:ext cx="142876" cy="1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5000636"/>
            <a:ext cx="142876" cy="1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5286388"/>
            <a:ext cx="142876" cy="1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5000636"/>
            <a:ext cx="142876" cy="1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5143512"/>
            <a:ext cx="142876" cy="1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714884"/>
            <a:ext cx="142876" cy="1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5429264"/>
            <a:ext cx="142876" cy="1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5357826"/>
            <a:ext cx="142876" cy="1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572008"/>
            <a:ext cx="142876" cy="1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5357826"/>
            <a:ext cx="142876" cy="1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1 - Τίτλος"/>
          <p:cNvSpPr txBox="1">
            <a:spLocks/>
          </p:cNvSpPr>
          <p:nvPr/>
        </p:nvSpPr>
        <p:spPr>
          <a:xfrm>
            <a:off x="2143108" y="4000504"/>
            <a:ext cx="1071570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latin typeface="+mj-lt"/>
                <a:ea typeface="+mj-ea"/>
                <a:cs typeface="+mj-cs"/>
              </a:rPr>
              <a:t>Primary e</a:t>
            </a:r>
            <a:r>
              <a:rPr lang="en-US" sz="1600" baseline="30000" dirty="0" smtClean="0">
                <a:latin typeface="+mj-lt"/>
                <a:ea typeface="+mj-ea"/>
                <a:cs typeface="+mj-cs"/>
              </a:rPr>
              <a:t>-</a:t>
            </a:r>
            <a:endParaRPr kumimoji="0" lang="el-GR" sz="1600" b="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5500702"/>
            <a:ext cx="142876" cy="1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5357826"/>
            <a:ext cx="142876" cy="1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5214950"/>
            <a:ext cx="142876" cy="1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1 - Τίτλος"/>
          <p:cNvSpPr txBox="1">
            <a:spLocks/>
          </p:cNvSpPr>
          <p:nvPr/>
        </p:nvSpPr>
        <p:spPr>
          <a:xfrm>
            <a:off x="3786182" y="4786322"/>
            <a:ext cx="500066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+mj-lt"/>
                <a:ea typeface="+mj-ea"/>
                <a:cs typeface="+mj-cs"/>
              </a:rPr>
              <a:t>Ar</a:t>
            </a:r>
            <a:r>
              <a:rPr lang="en-US" baseline="30000" dirty="0" smtClean="0">
                <a:latin typeface="+mj-lt"/>
                <a:ea typeface="+mj-ea"/>
                <a:cs typeface="+mj-cs"/>
              </a:rPr>
              <a:t>+</a:t>
            </a:r>
            <a:endParaRPr kumimoji="0" lang="el-GR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8" name="1 - Τίτλος"/>
          <p:cNvSpPr txBox="1">
            <a:spLocks/>
          </p:cNvSpPr>
          <p:nvPr/>
        </p:nvSpPr>
        <p:spPr>
          <a:xfrm>
            <a:off x="4000496" y="5500702"/>
            <a:ext cx="500066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+mj-lt"/>
                <a:ea typeface="+mj-ea"/>
                <a:cs typeface="+mj-cs"/>
              </a:rPr>
              <a:t>Ar</a:t>
            </a:r>
            <a:r>
              <a:rPr lang="en-US" baseline="30000" dirty="0" smtClean="0">
                <a:latin typeface="+mj-lt"/>
                <a:ea typeface="+mj-ea"/>
                <a:cs typeface="+mj-cs"/>
              </a:rPr>
              <a:t>+</a:t>
            </a:r>
            <a:endParaRPr kumimoji="0" lang="el-GR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9" name="1 - Τίτλος"/>
          <p:cNvSpPr txBox="1">
            <a:spLocks/>
          </p:cNvSpPr>
          <p:nvPr/>
        </p:nvSpPr>
        <p:spPr>
          <a:xfrm>
            <a:off x="4000496" y="5072074"/>
            <a:ext cx="500066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+mj-lt"/>
                <a:ea typeface="+mj-ea"/>
                <a:cs typeface="+mj-cs"/>
              </a:rPr>
              <a:t>Ar</a:t>
            </a:r>
            <a:r>
              <a:rPr lang="en-US" baseline="30000" dirty="0" smtClean="0">
                <a:latin typeface="+mj-lt"/>
                <a:ea typeface="+mj-ea"/>
                <a:cs typeface="+mj-cs"/>
              </a:rPr>
              <a:t>+</a:t>
            </a:r>
            <a:endParaRPr kumimoji="0" lang="el-GR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0" name="1 - Τίτλος"/>
          <p:cNvSpPr txBox="1">
            <a:spLocks/>
          </p:cNvSpPr>
          <p:nvPr/>
        </p:nvSpPr>
        <p:spPr>
          <a:xfrm>
            <a:off x="2928926" y="5500702"/>
            <a:ext cx="500066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+mj-lt"/>
                <a:ea typeface="+mj-ea"/>
                <a:cs typeface="+mj-cs"/>
              </a:rPr>
              <a:t>Ar</a:t>
            </a:r>
            <a:r>
              <a:rPr lang="en-US" baseline="30000" dirty="0" smtClean="0">
                <a:latin typeface="+mj-lt"/>
                <a:ea typeface="+mj-ea"/>
                <a:cs typeface="+mj-cs"/>
              </a:rPr>
              <a:t>+</a:t>
            </a:r>
            <a:endParaRPr kumimoji="0" lang="el-GR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1" name="1 - Τίτλος"/>
          <p:cNvSpPr txBox="1">
            <a:spLocks/>
          </p:cNvSpPr>
          <p:nvPr/>
        </p:nvSpPr>
        <p:spPr>
          <a:xfrm>
            <a:off x="2786050" y="4643446"/>
            <a:ext cx="500066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+mj-lt"/>
                <a:ea typeface="+mj-ea"/>
                <a:cs typeface="+mj-cs"/>
              </a:rPr>
              <a:t>Ar</a:t>
            </a:r>
            <a:r>
              <a:rPr lang="en-US" baseline="30000" dirty="0" smtClean="0">
                <a:latin typeface="+mj-lt"/>
                <a:ea typeface="+mj-ea"/>
                <a:cs typeface="+mj-cs"/>
              </a:rPr>
              <a:t>+</a:t>
            </a:r>
            <a:endParaRPr kumimoji="0" lang="el-GR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2" name="1 - Τίτλος"/>
          <p:cNvSpPr txBox="1">
            <a:spLocks/>
          </p:cNvSpPr>
          <p:nvPr/>
        </p:nvSpPr>
        <p:spPr>
          <a:xfrm>
            <a:off x="2714612" y="5286388"/>
            <a:ext cx="500066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+mj-lt"/>
                <a:ea typeface="+mj-ea"/>
                <a:cs typeface="+mj-cs"/>
              </a:rPr>
              <a:t>Ar</a:t>
            </a:r>
            <a:r>
              <a:rPr lang="en-US" baseline="30000" dirty="0" smtClean="0">
                <a:latin typeface="+mj-lt"/>
                <a:ea typeface="+mj-ea"/>
                <a:cs typeface="+mj-cs"/>
              </a:rPr>
              <a:t>+</a:t>
            </a:r>
            <a:endParaRPr kumimoji="0" lang="el-GR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4" name="1 - Τίτλος"/>
          <p:cNvSpPr txBox="1">
            <a:spLocks/>
          </p:cNvSpPr>
          <p:nvPr/>
        </p:nvSpPr>
        <p:spPr>
          <a:xfrm>
            <a:off x="2714612" y="5000636"/>
            <a:ext cx="500066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+mj-lt"/>
                <a:ea typeface="+mj-ea"/>
                <a:cs typeface="+mj-cs"/>
              </a:rPr>
              <a:t>Ar</a:t>
            </a:r>
            <a:r>
              <a:rPr lang="en-US" baseline="30000" dirty="0" smtClean="0">
                <a:latin typeface="+mj-lt"/>
                <a:ea typeface="+mj-ea"/>
                <a:cs typeface="+mj-cs"/>
              </a:rPr>
              <a:t>+</a:t>
            </a:r>
            <a:endParaRPr kumimoji="0" lang="el-GR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6" name="55 - Ευθύγραμμο βέλος σύνδεσης"/>
          <p:cNvCxnSpPr/>
          <p:nvPr/>
        </p:nvCxnSpPr>
        <p:spPr>
          <a:xfrm>
            <a:off x="2928926" y="4214818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63 - Δεξιό άγκιστρο"/>
          <p:cNvSpPr/>
          <p:nvPr/>
        </p:nvSpPr>
        <p:spPr>
          <a:xfrm>
            <a:off x="4572000" y="4714884"/>
            <a:ext cx="214314" cy="10001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7" name="1 - Τίτλος"/>
          <p:cNvSpPr txBox="1">
            <a:spLocks/>
          </p:cNvSpPr>
          <p:nvPr/>
        </p:nvSpPr>
        <p:spPr>
          <a:xfrm>
            <a:off x="4857752" y="5072074"/>
            <a:ext cx="1500198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+mj-lt"/>
                <a:ea typeface="+mj-ea"/>
                <a:cs typeface="+mj-cs"/>
              </a:rPr>
              <a:t>Χιονοστιβάδα</a:t>
            </a:r>
            <a:endParaRPr kumimoji="0" lang="el-GR" b="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1 - Τίτλος"/>
          <p:cNvSpPr txBox="1">
            <a:spLocks/>
          </p:cNvSpPr>
          <p:nvPr/>
        </p:nvSpPr>
        <p:spPr>
          <a:xfrm>
            <a:off x="6500826" y="3929066"/>
            <a:ext cx="1500198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>
                <a:latin typeface="+mj-lt"/>
                <a:ea typeface="+mj-ea"/>
                <a:cs typeface="+mj-cs"/>
              </a:rPr>
              <a:t>95%</a:t>
            </a:r>
            <a:r>
              <a:rPr lang="en-US" dirty="0" smtClean="0">
                <a:latin typeface="+mj-lt"/>
                <a:ea typeface="+mj-ea"/>
                <a:cs typeface="+mj-cs"/>
              </a:rPr>
              <a:t> Argon 5% </a:t>
            </a:r>
            <a:r>
              <a:rPr lang="en-US" dirty="0" err="1" smtClean="0">
                <a:latin typeface="+mj-lt"/>
                <a:ea typeface="+mj-ea"/>
                <a:cs typeface="+mj-cs"/>
              </a:rPr>
              <a:t>Isobutane</a:t>
            </a:r>
            <a:endParaRPr kumimoji="0" lang="el-GR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3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Μηχανισμός λειτουργίας ανιχνευτή </a:t>
            </a:r>
            <a:r>
              <a:rPr lang="en-US" dirty="0" smtClean="0"/>
              <a:t>Micromegas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04982 0.269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13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-0.04115 0.2620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4149 0.1868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0" grpId="0"/>
      <p:bldP spid="20" grpId="1"/>
      <p:bldP spid="41" grpId="0"/>
      <p:bldP spid="48" grpId="0"/>
      <p:bldP spid="49" grpId="0"/>
      <p:bldP spid="50" grpId="0"/>
      <p:bldP spid="51" grpId="0"/>
      <p:bldP spid="52" grpId="0"/>
      <p:bldP spid="54" grpId="0"/>
      <p:bldP spid="64" grpId="0" animBg="1"/>
      <p:bldP spid="67" grpId="0"/>
      <p:bldP spid="6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l-GR" dirty="0" smtClean="0"/>
              <a:t>Φωτόνιο, εισέρχεται στην περιοχή μετατροπής (</a:t>
            </a:r>
            <a:r>
              <a:rPr lang="en-US" dirty="0" smtClean="0"/>
              <a:t>conversion gap</a:t>
            </a:r>
            <a:r>
              <a:rPr lang="el-GR" dirty="0" smtClean="0"/>
              <a:t>)</a:t>
            </a:r>
            <a:r>
              <a:rPr lang="en-US" dirty="0" smtClean="0"/>
              <a:t>, </a:t>
            </a:r>
            <a:r>
              <a:rPr lang="el-GR" dirty="0" smtClean="0"/>
              <a:t>όπου παράγει ηλεκτρόνια μέσω φωτοηλεκτρικού</a:t>
            </a:r>
            <a:r>
              <a:rPr lang="en-US" dirty="0" smtClean="0"/>
              <a:t> </a:t>
            </a:r>
            <a:r>
              <a:rPr lang="el-GR" dirty="0" smtClean="0"/>
              <a:t>φαινομένου. </a:t>
            </a:r>
            <a:r>
              <a:rPr lang="en-US" dirty="0" smtClean="0"/>
              <a:t> </a:t>
            </a:r>
            <a:r>
              <a:rPr lang="el-GR" dirty="0" smtClean="0"/>
              <a:t>Σε περίπτωση εισόδου άλλων σωματιδίων έχουμε ιονισμό.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l-GR" dirty="0" smtClean="0"/>
              <a:t>Το αποσπασθέν ηλεκτρόνιο είναι ικανό να προκαλέσει ιονισμό και σε άλλα άτομα.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l-GR" dirty="0" smtClean="0"/>
              <a:t>Τα ηλεκτρόνια ολισθαίνουν προς το </a:t>
            </a:r>
            <a:r>
              <a:rPr lang="en-US" dirty="0" smtClean="0"/>
              <a:t>Micromesh </a:t>
            </a:r>
            <a:r>
              <a:rPr lang="el-GR" dirty="0" smtClean="0"/>
              <a:t>εξαιτίας </a:t>
            </a:r>
            <a:r>
              <a:rPr lang="el-GR" dirty="0" smtClean="0"/>
              <a:t>ενός ηλεκτρικού πεδίου </a:t>
            </a:r>
            <a:r>
              <a:rPr lang="el-GR" dirty="0" smtClean="0"/>
              <a:t>της </a:t>
            </a:r>
            <a:r>
              <a:rPr lang="el-GR" dirty="0" smtClean="0"/>
              <a:t>τάξης του 1</a:t>
            </a:r>
            <a:r>
              <a:rPr lang="en-US" dirty="0" smtClean="0"/>
              <a:t>kV/cm</a:t>
            </a:r>
            <a:r>
              <a:rPr lang="el-GR" dirty="0" smtClean="0"/>
              <a:t>.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l-GR" dirty="0" smtClean="0"/>
              <a:t>Εν συνεχεία, φιλτράρονται από το </a:t>
            </a:r>
            <a:r>
              <a:rPr lang="en-US" dirty="0" smtClean="0"/>
              <a:t>Micromesh </a:t>
            </a:r>
            <a:r>
              <a:rPr lang="el-GR" dirty="0" smtClean="0"/>
              <a:t>και εισέρχονται στην περιοχή ενίσχυσης (</a:t>
            </a:r>
            <a:r>
              <a:rPr lang="en-US" dirty="0" smtClean="0"/>
              <a:t>amplification gap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 smtClean="0"/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l-GR" smtClean="0"/>
              <a:t>Το πεδίο</a:t>
            </a:r>
            <a:r>
              <a:rPr lang="el-GR" smtClean="0"/>
              <a:t> </a:t>
            </a:r>
            <a:r>
              <a:rPr lang="el-GR" dirty="0" smtClean="0"/>
              <a:t>των 40</a:t>
            </a:r>
            <a:r>
              <a:rPr lang="en-US" dirty="0" smtClean="0"/>
              <a:t>kV</a:t>
            </a:r>
            <a:r>
              <a:rPr lang="el-GR" dirty="0" smtClean="0"/>
              <a:t>/</a:t>
            </a:r>
            <a:r>
              <a:rPr lang="en-US" dirty="0" smtClean="0"/>
              <a:t>cm </a:t>
            </a:r>
            <a:r>
              <a:rPr lang="el-GR" dirty="0" smtClean="0"/>
              <a:t>προκαλεί μια χιονοστιβάδα (</a:t>
            </a:r>
            <a:r>
              <a:rPr lang="en-US" dirty="0" smtClean="0"/>
              <a:t>avalanche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l-GR" dirty="0" smtClean="0"/>
              <a:t>ηλεκτρονίων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l-GR" dirty="0" smtClean="0"/>
              <a:t>Ο μεγάλος αριθμός των ηλεκτρονίων συλλέγεται από τα δισδιάστατα </a:t>
            </a:r>
            <a:r>
              <a:rPr lang="en-US" dirty="0" smtClean="0"/>
              <a:t>strips.</a:t>
            </a:r>
            <a:endParaRPr lang="el-GR" dirty="0" smtClean="0"/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T</a:t>
            </a:r>
            <a:r>
              <a:rPr lang="el-GR" dirty="0" smtClean="0"/>
              <a:t>α κατιόντα αργού</a:t>
            </a:r>
            <a:r>
              <a:rPr lang="en-US" dirty="0" smtClean="0"/>
              <a:t> </a:t>
            </a:r>
            <a:r>
              <a:rPr lang="el-GR" dirty="0" smtClean="0"/>
              <a:t>που δημιουργούνται από τα χαμένα ηλεκτρόνια της χιονοστιβάδας οδηγούνται στο </a:t>
            </a:r>
            <a:r>
              <a:rPr lang="en-US" dirty="0" smtClean="0"/>
              <a:t>Micromesh</a:t>
            </a:r>
            <a:r>
              <a:rPr lang="el-GR" dirty="0" smtClean="0"/>
              <a:t>, όπου και μπορούμε να καταγράψουμε το επαγωγικό ρεύμα που δημιουργούν.</a:t>
            </a:r>
          </a:p>
          <a:p>
            <a:pPr>
              <a:buClr>
                <a:schemeClr val="accent6">
                  <a:lumMod val="75000"/>
                </a:schemeClr>
              </a:buClr>
              <a:buNone/>
            </a:pPr>
            <a:endParaRPr lang="en-US" dirty="0" smtClean="0"/>
          </a:p>
          <a:p>
            <a:pPr>
              <a:buClr>
                <a:schemeClr val="accent6">
                  <a:lumMod val="75000"/>
                </a:schemeClr>
              </a:buClr>
              <a:buNone/>
            </a:pPr>
            <a:endParaRPr lang="en-US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en-US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el-GR" dirty="0" smtClean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Σεμινάριο Φυσικής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AB6F7DB-C908-4307-B036-0469D425885B}" type="slidenum">
              <a:rPr lang="el-GR" smtClean="0">
                <a:solidFill>
                  <a:schemeClr val="bg1">
                    <a:lumMod val="50000"/>
                  </a:schemeClr>
                </a:solidFill>
              </a:rPr>
              <a:pPr/>
              <a:t>11</a:t>
            </a:fld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Μηχανισμός λειτουργίας ανιχνευτή </a:t>
            </a:r>
            <a:r>
              <a:rPr lang="en-US" dirty="0" smtClean="0"/>
              <a:t>Micromegas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l-GR" sz="4200" dirty="0" smtClean="0"/>
              <a:t>Δομικά μέρη ανιχνευτή </a:t>
            </a:r>
            <a:r>
              <a:rPr lang="en-US" sz="4200" dirty="0" smtClean="0"/>
              <a:t>Micromegas</a:t>
            </a:r>
            <a:endParaRPr lang="el-GR" sz="42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Σεμινάριο Φυσικής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F7DB-C908-4307-B036-0469D425885B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l-GR" dirty="0" smtClean="0"/>
              <a:t>Το κύριο μέρος του ανιχνευτή αποτελείται από κυλίνδρους φτιαγμένους από </a:t>
            </a:r>
            <a:r>
              <a:rPr lang="en-US" dirty="0" smtClean="0"/>
              <a:t>Plexiglas</a:t>
            </a:r>
            <a:r>
              <a:rPr lang="el-GR" dirty="0" smtClean="0"/>
              <a:t>, οι οποίοι βιδώνονται μεταξύ τους. Το </a:t>
            </a:r>
            <a:r>
              <a:rPr lang="en-US" dirty="0" smtClean="0"/>
              <a:t>drift</a:t>
            </a:r>
            <a:r>
              <a:rPr lang="el-GR" dirty="0" smtClean="0"/>
              <a:t>, το </a:t>
            </a:r>
            <a:r>
              <a:rPr lang="en-US" dirty="0" smtClean="0"/>
              <a:t>micromesh</a:t>
            </a:r>
            <a:r>
              <a:rPr lang="el-GR" dirty="0" smtClean="0"/>
              <a:t> και τα </a:t>
            </a:r>
            <a:r>
              <a:rPr lang="en-US" dirty="0" smtClean="0"/>
              <a:t>strips </a:t>
            </a:r>
            <a:r>
              <a:rPr lang="el-GR" dirty="0" smtClean="0"/>
              <a:t>είναι συνδεδεμένα στους κυλίνδρους. Ο λόγος που χρησιμοποιείται το </a:t>
            </a:r>
            <a:r>
              <a:rPr lang="en-US" dirty="0" smtClean="0"/>
              <a:t>Plexiglas </a:t>
            </a:r>
            <a:r>
              <a:rPr lang="el-GR" dirty="0" smtClean="0"/>
              <a:t>είναι ότι στην κατασκευή του </a:t>
            </a:r>
            <a:r>
              <a:rPr lang="en-US" dirty="0" smtClean="0"/>
              <a:t>Micromegas</a:t>
            </a:r>
            <a:r>
              <a:rPr lang="el-GR" dirty="0" smtClean="0"/>
              <a:t>, προτιμώνται υλικά τα οποία έχουν πολύ χαμηλή ραδιενέργεια ούτως ώστε να μειωθεί το υπόβαθρο φυσικής ακτινοβολίας.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Σεμινάριο Φυσικής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F7DB-C908-4307-B036-0469D425885B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Δομικά μέρη ανιχνευτή </a:t>
            </a:r>
            <a:r>
              <a:rPr lang="en-US" dirty="0" smtClean="0"/>
              <a:t>Micromegas - Plexiglas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Σεμινάριο Φυσικής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F7DB-C908-4307-B036-0469D425885B}" type="slidenum">
              <a:rPr lang="el-GR" smtClean="0"/>
              <a:pPr/>
              <a:t>14</a:t>
            </a:fld>
            <a:endParaRPr lang="el-GR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857364"/>
            <a:ext cx="60267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- Ευθύγραμμο βέλος σύνδεσης"/>
          <p:cNvCxnSpPr/>
          <p:nvPr/>
        </p:nvCxnSpPr>
        <p:spPr>
          <a:xfrm>
            <a:off x="1071538" y="2500306"/>
            <a:ext cx="714380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1 - Τίτλος"/>
          <p:cNvSpPr txBox="1">
            <a:spLocks/>
          </p:cNvSpPr>
          <p:nvPr/>
        </p:nvSpPr>
        <p:spPr>
          <a:xfrm>
            <a:off x="0" y="1571612"/>
            <a:ext cx="178595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algn="ctr">
              <a:spcBef>
                <a:spcPct val="0"/>
              </a:spcBef>
            </a:pPr>
            <a:r>
              <a:rPr lang="el-GR" sz="4400" dirty="0" smtClean="0"/>
              <a:t>Κύλινδροι </a:t>
            </a:r>
            <a:r>
              <a:rPr lang="en-US" sz="4400" dirty="0" smtClean="0"/>
              <a:t>Plexiglas </a:t>
            </a:r>
            <a:r>
              <a:rPr lang="el-GR" sz="4400" dirty="0" smtClean="0"/>
              <a:t>συνδεδεμένοι μεταξύ τους</a:t>
            </a:r>
          </a:p>
        </p:txBody>
      </p:sp>
      <p:sp>
        <p:nvSpPr>
          <p:cNvPr id="10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Δομικά μέρη ανιχνευτή </a:t>
            </a:r>
            <a:r>
              <a:rPr lang="en-US" dirty="0" smtClean="0"/>
              <a:t>Micromegas - Plexiglas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l-GR" dirty="0" smtClean="0"/>
              <a:t>Το </a:t>
            </a:r>
            <a:r>
              <a:rPr lang="en-US" dirty="0" smtClean="0"/>
              <a:t>drift </a:t>
            </a:r>
            <a:r>
              <a:rPr lang="el-GR" dirty="0" smtClean="0"/>
              <a:t>αποτελεί την κάθοδο και είναι το πρώτο σημαντικό λειτουργικό κομμάτι του ανιχνευτή. Είναι φτιαγμένο από </a:t>
            </a:r>
            <a:r>
              <a:rPr lang="en-US" dirty="0" smtClean="0"/>
              <a:t> </a:t>
            </a:r>
            <a:r>
              <a:rPr lang="en-US" dirty="0" err="1" smtClean="0"/>
              <a:t>mylar</a:t>
            </a:r>
            <a:r>
              <a:rPr lang="en-US" dirty="0" smtClean="0"/>
              <a:t> </a:t>
            </a:r>
            <a:r>
              <a:rPr lang="el-GR" dirty="0" smtClean="0"/>
              <a:t>(=λεπτό πολυεστερικό </a:t>
            </a:r>
            <a:r>
              <a:rPr lang="el-GR" dirty="0" err="1" smtClean="0"/>
              <a:t>φίλμ</a:t>
            </a:r>
            <a:r>
              <a:rPr lang="el-GR" dirty="0" smtClean="0"/>
              <a:t>) με επίστρωση αλουμινίου. Σε αυτό εφαρμόζεται αρνητικό δυναμικό ούτως ώστε να αναγκάσει τα ηλεκτρόνια να ολισθήσουν προς το </a:t>
            </a:r>
            <a:r>
              <a:rPr lang="en-US" dirty="0" smtClean="0"/>
              <a:t>Micromesh.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Σεμινάριο Φυσικής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F7DB-C908-4307-B036-0469D425885B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Δομικά μέρη του ανιχνευτή </a:t>
            </a:r>
            <a:r>
              <a:rPr lang="en-US" dirty="0" smtClean="0"/>
              <a:t>Micromegas</a:t>
            </a:r>
            <a:r>
              <a:rPr lang="el-GR" dirty="0" smtClean="0"/>
              <a:t> - </a:t>
            </a:r>
            <a:r>
              <a:rPr lang="en-US" dirty="0" smtClean="0"/>
              <a:t>Drift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Σεμινάριο Φυσικής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F7DB-C908-4307-B036-0469D425885B}" type="slidenum">
              <a:rPr lang="el-GR" smtClean="0"/>
              <a:pPr/>
              <a:t>16</a:t>
            </a:fld>
            <a:endParaRPr lang="el-GR"/>
          </a:p>
        </p:txBody>
      </p:sp>
      <p:pic>
        <p:nvPicPr>
          <p:cNvPr id="7" name="Picture 6" descr="C:\My Documents\OMILIA_UOA\cast-photos\mMCAS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5629268" cy="4498292"/>
          </a:xfrm>
          <a:prstGeom prst="rect">
            <a:avLst/>
          </a:prstGeom>
          <a:noFill/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1928802"/>
            <a:ext cx="165410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Drift (Cathode)</a:t>
            </a:r>
            <a:r>
              <a:rPr lang="el-GR" dirty="0" smtClean="0"/>
              <a:t>:</a:t>
            </a:r>
            <a:endParaRPr lang="en-US" dirty="0"/>
          </a:p>
          <a:p>
            <a:r>
              <a:rPr lang="en-US" dirty="0" smtClean="0"/>
              <a:t>Aluminized</a:t>
            </a:r>
            <a:endParaRPr lang="en-US" dirty="0"/>
          </a:p>
          <a:p>
            <a:r>
              <a:rPr lang="en-US" dirty="0" smtClean="0"/>
              <a:t>Mylar window</a:t>
            </a:r>
            <a:endParaRPr lang="en-US" dirty="0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285852" y="2857496"/>
            <a:ext cx="2214578" cy="107157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000892" y="5000636"/>
            <a:ext cx="11196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Ar+5%</a:t>
            </a:r>
            <a:endParaRPr lang="en-US" dirty="0"/>
          </a:p>
          <a:p>
            <a:r>
              <a:rPr lang="en-US" dirty="0" err="1"/>
              <a:t>Isobutane</a:t>
            </a:r>
            <a:endParaRPr lang="en-GB" dirty="0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 flipV="1">
            <a:off x="6072198" y="5000636"/>
            <a:ext cx="806450" cy="309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3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Δομικά μέρη του ανιχνευτή </a:t>
            </a:r>
            <a:r>
              <a:rPr lang="en-US" dirty="0" smtClean="0"/>
              <a:t>Micromegas</a:t>
            </a:r>
            <a:r>
              <a:rPr lang="el-GR" dirty="0" smtClean="0"/>
              <a:t> - </a:t>
            </a:r>
            <a:r>
              <a:rPr lang="en-US" dirty="0" smtClean="0"/>
              <a:t>Drift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To Micromesh</a:t>
            </a:r>
            <a:r>
              <a:rPr lang="el-GR" dirty="0" smtClean="0"/>
              <a:t> είναι ένα πυκνό χάλκινο πλέγμα με εξαιρετικά μικρές οπές διαμέτρου </a:t>
            </a:r>
            <a:r>
              <a:rPr lang="en-US" dirty="0" smtClean="0"/>
              <a:t>25</a:t>
            </a:r>
            <a:r>
              <a:rPr lang="el-GR" dirty="0" smtClean="0"/>
              <a:t>μ</a:t>
            </a:r>
            <a:r>
              <a:rPr lang="en-US" dirty="0" smtClean="0"/>
              <a:t>m</a:t>
            </a:r>
            <a:r>
              <a:rPr lang="el-GR" dirty="0" smtClean="0"/>
              <a:t> για τη διέλευση των ηλεκτρονίων και </a:t>
            </a:r>
            <a:r>
              <a:rPr lang="en-US" dirty="0" smtClean="0"/>
              <a:t>pillars (</a:t>
            </a:r>
            <a:r>
              <a:rPr lang="el-GR" dirty="0" smtClean="0"/>
              <a:t>από </a:t>
            </a:r>
            <a:r>
              <a:rPr lang="en-US" dirty="0" err="1" smtClean="0"/>
              <a:t>Kapton</a:t>
            </a:r>
            <a:r>
              <a:rPr lang="en-US" dirty="0" smtClean="0"/>
              <a:t> </a:t>
            </a:r>
            <a:r>
              <a:rPr lang="el-GR" dirty="0" smtClean="0"/>
              <a:t>ή </a:t>
            </a:r>
            <a:r>
              <a:rPr lang="en-US" dirty="0" smtClean="0"/>
              <a:t>Kevlar) </a:t>
            </a:r>
            <a:r>
              <a:rPr lang="el-GR" dirty="0" smtClean="0"/>
              <a:t>ύψους 50μ</a:t>
            </a:r>
            <a:r>
              <a:rPr lang="en-US" dirty="0" smtClean="0"/>
              <a:t>m </a:t>
            </a:r>
            <a:r>
              <a:rPr lang="el-GR" dirty="0" smtClean="0"/>
              <a:t>τα οποία το βοηθούν να ξεχωρίζει από την άνοδο. Το </a:t>
            </a:r>
            <a:r>
              <a:rPr lang="en-US" dirty="0" smtClean="0"/>
              <a:t>Micromesh</a:t>
            </a:r>
            <a:r>
              <a:rPr lang="el-GR" dirty="0" smtClean="0"/>
              <a:t> αφενός</a:t>
            </a:r>
            <a:r>
              <a:rPr lang="en-US" dirty="0" smtClean="0"/>
              <a:t> </a:t>
            </a:r>
            <a:r>
              <a:rPr lang="el-GR" dirty="0" smtClean="0"/>
              <a:t>επιτρέπει τη διέλευση του συνόλου των ηλεκτρονίων που παρήχθησαν στην περιοχή μετατροπής και αφετέρου πραγματοποιεί γρήγορη συλλογή των κατιόντων</a:t>
            </a:r>
            <a:r>
              <a:rPr lang="en-US" dirty="0" smtClean="0"/>
              <a:t> </a:t>
            </a:r>
            <a:r>
              <a:rPr lang="el-GR" dirty="0" smtClean="0"/>
              <a:t>που ανεβαίνουν από την περιοχή ενίσχυσης. Στο </a:t>
            </a:r>
            <a:r>
              <a:rPr lang="en-US" dirty="0" smtClean="0"/>
              <a:t>Micromesh</a:t>
            </a:r>
            <a:r>
              <a:rPr lang="el-GR" dirty="0" smtClean="0"/>
              <a:t> εφαρμόζεται αρνητικό δυναμικό της τάξης των 400</a:t>
            </a:r>
            <a:r>
              <a:rPr lang="en-US" dirty="0" smtClean="0"/>
              <a:t>V.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Σεμινάριο Φυσικής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F7DB-C908-4307-B036-0469D425885B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Δομικά μέρη ανιχνευτή </a:t>
            </a:r>
            <a:r>
              <a:rPr lang="en-US" dirty="0" smtClean="0"/>
              <a:t>Micromegas -</a:t>
            </a:r>
            <a:br>
              <a:rPr lang="en-US" dirty="0" smtClean="0"/>
            </a:br>
            <a:r>
              <a:rPr lang="en-US" dirty="0" smtClean="0"/>
              <a:t>Micromesh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Σεμινάριο Φυσικής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F7DB-C908-4307-B036-0469D425885B}" type="slidenum">
              <a:rPr lang="el-GR" smtClean="0"/>
              <a:pPr/>
              <a:t>18</a:t>
            </a:fld>
            <a:endParaRPr lang="el-GR"/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Δομικά μέρη ανιχνευτή </a:t>
            </a:r>
            <a:r>
              <a:rPr lang="en-US" dirty="0" smtClean="0"/>
              <a:t>Micromegas -</a:t>
            </a:r>
            <a:br>
              <a:rPr lang="en-US" dirty="0" smtClean="0"/>
            </a:br>
            <a:r>
              <a:rPr lang="en-US" dirty="0" smtClean="0"/>
              <a:t>Micromesh</a:t>
            </a:r>
            <a:endParaRPr lang="el-GR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28596" y="1500174"/>
            <a:ext cx="66455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Hole </a:t>
            </a:r>
            <a:r>
              <a:rPr lang="en-US" dirty="0" smtClean="0"/>
              <a:t>diameter=2</a:t>
            </a:r>
            <a:r>
              <a:rPr lang="el-GR" dirty="0" smtClean="0"/>
              <a:t>5μ</a:t>
            </a:r>
            <a:r>
              <a:rPr lang="en-US" dirty="0"/>
              <a:t>m, </a:t>
            </a:r>
            <a:r>
              <a:rPr lang="en-US" dirty="0" smtClean="0"/>
              <a:t>1 pillar every 1mm, </a:t>
            </a:r>
            <a:endParaRPr lang="en-US" dirty="0"/>
          </a:p>
          <a:p>
            <a:r>
              <a:rPr lang="en-US" dirty="0"/>
              <a:t>		Mesh width</a:t>
            </a:r>
            <a:r>
              <a:rPr lang="el-GR" dirty="0"/>
              <a:t> </a:t>
            </a:r>
            <a:r>
              <a:rPr lang="en-US" dirty="0" smtClean="0"/>
              <a:t>=</a:t>
            </a:r>
            <a:r>
              <a:rPr lang="el-GR" dirty="0" smtClean="0"/>
              <a:t>3-5μ</a:t>
            </a:r>
            <a:r>
              <a:rPr lang="en-US" dirty="0"/>
              <a:t>m, Amplification width</a:t>
            </a:r>
            <a:r>
              <a:rPr lang="el-GR" dirty="0"/>
              <a:t>=</a:t>
            </a:r>
            <a:r>
              <a:rPr lang="en-US" dirty="0"/>
              <a:t>50</a:t>
            </a:r>
            <a:r>
              <a:rPr lang="el-GR" dirty="0"/>
              <a:t>μ</a:t>
            </a:r>
            <a:r>
              <a:rPr lang="en-US" dirty="0"/>
              <a:t>m  </a:t>
            </a:r>
            <a:endParaRPr lang="en-GB" dirty="0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7286644" y="3143248"/>
            <a:ext cx="165308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/>
              <a:t>Cylindrical</a:t>
            </a:r>
          </a:p>
          <a:p>
            <a:pPr algn="ctr"/>
            <a:r>
              <a:rPr lang="en-US" dirty="0" smtClean="0"/>
              <a:t>Spacers (pillars)</a:t>
            </a:r>
            <a:endParaRPr lang="en-US" dirty="0"/>
          </a:p>
          <a:p>
            <a:pPr algn="ctr"/>
            <a:r>
              <a:rPr lang="en-US" dirty="0"/>
              <a:t>h=50</a:t>
            </a:r>
            <a:r>
              <a:rPr lang="el-GR" dirty="0"/>
              <a:t>μ</a:t>
            </a:r>
            <a:r>
              <a:rPr lang="en-US" dirty="0"/>
              <a:t>m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71678"/>
            <a:ext cx="6357982" cy="437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14 - Ευθύγραμμο βέλος σύνδεσης"/>
          <p:cNvCxnSpPr/>
          <p:nvPr/>
        </p:nvCxnSpPr>
        <p:spPr>
          <a:xfrm rot="16200000" flipH="1">
            <a:off x="1821637" y="1893083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 rot="10800000">
            <a:off x="5143504" y="2643182"/>
            <a:ext cx="2214578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ύγραμμο βέλος σύνδεσης"/>
          <p:cNvCxnSpPr/>
          <p:nvPr/>
        </p:nvCxnSpPr>
        <p:spPr>
          <a:xfrm rot="10800000" flipV="1">
            <a:off x="5072066" y="3786190"/>
            <a:ext cx="2286016" cy="21431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  <a:tabLst>
                <a:tab pos="361950" algn="l"/>
              </a:tabLst>
            </a:pPr>
            <a:r>
              <a:rPr lang="el-GR" sz="2400" dirty="0" smtClean="0"/>
              <a:t>Η συλλογή του φορτίου  γίνεται από τα </a:t>
            </a:r>
            <a:r>
              <a:rPr lang="en-US" sz="2400" dirty="0" smtClean="0"/>
              <a:t>strips. </a:t>
            </a:r>
            <a:r>
              <a:rPr lang="el-GR" sz="2400" dirty="0" smtClean="0"/>
              <a:t>Τα </a:t>
            </a:r>
            <a:r>
              <a:rPr lang="en-US" sz="2400" dirty="0" smtClean="0"/>
              <a:t>strips </a:t>
            </a:r>
            <a:r>
              <a:rPr lang="el-GR" sz="2400" dirty="0" smtClean="0"/>
              <a:t>αποτελούν την άνοδο και</a:t>
            </a:r>
            <a:r>
              <a:rPr lang="en-US" sz="2400" dirty="0" smtClean="0"/>
              <a:t> </a:t>
            </a:r>
            <a:r>
              <a:rPr lang="el-GR" sz="2400" dirty="0" smtClean="0"/>
              <a:t>είναι δομημένα σε μια Χ-Υ κατασκευή για δισδιάστατη ανάγνωση. Οι συνδέσεις για τα Χ</a:t>
            </a:r>
            <a:r>
              <a:rPr lang="en-US" sz="2400" dirty="0" smtClean="0"/>
              <a:t>-strips </a:t>
            </a:r>
            <a:r>
              <a:rPr lang="el-GR" sz="2400" dirty="0" smtClean="0"/>
              <a:t>βρίσκονται στη μία διάσταση του </a:t>
            </a:r>
            <a:r>
              <a:rPr lang="el-GR" sz="2400" dirty="0" err="1" smtClean="0"/>
              <a:t>διπλοεπιστρωμένου</a:t>
            </a:r>
            <a:r>
              <a:rPr lang="el-GR" sz="2400" dirty="0" smtClean="0"/>
              <a:t> </a:t>
            </a:r>
            <a:r>
              <a:rPr lang="en-US" sz="2400" dirty="0" err="1" smtClean="0"/>
              <a:t>kapton</a:t>
            </a:r>
            <a:r>
              <a:rPr lang="el-GR" sz="2400" dirty="0" smtClean="0"/>
              <a:t>, ενώ αυτές για τα </a:t>
            </a:r>
            <a:r>
              <a:rPr lang="en-US" sz="2400" dirty="0" smtClean="0"/>
              <a:t>Y-strips </a:t>
            </a:r>
            <a:r>
              <a:rPr lang="el-GR" sz="2400" dirty="0" smtClean="0"/>
              <a:t>βρίσκονται στην άλλη. Η χιονοστιβάδα, που προκαλείται από μια ακτίνα-Χ, κατανέμεται μεταξύ τριών έως έξι </a:t>
            </a:r>
            <a:r>
              <a:rPr lang="en-US" sz="2400" dirty="0" smtClean="0"/>
              <a:t>strips </a:t>
            </a:r>
            <a:r>
              <a:rPr lang="el-GR" sz="2400" dirty="0" smtClean="0"/>
              <a:t>για Χ και Υ διάσταση. Συνεπώς, αφού σε δύο διαστάσεις συλλέγεται ίσο φορτίο, το αποτέλεσμα είναι μία πολύ καλά ισορροπημένη ενεργειακή απόθεση με πολύ καλή ανάλυση. Εν συνεχεία, βρίσκοντας το </a:t>
            </a:r>
            <a:r>
              <a:rPr lang="el-GR" sz="2400" dirty="0" err="1" smtClean="0"/>
              <a:t>βαρύκεντρο</a:t>
            </a:r>
            <a:r>
              <a:rPr lang="el-GR" sz="2400" dirty="0" smtClean="0"/>
              <a:t> των Χ και Υ</a:t>
            </a:r>
            <a:r>
              <a:rPr lang="en-US" sz="2400" dirty="0" smtClean="0"/>
              <a:t>-strips </a:t>
            </a:r>
            <a:r>
              <a:rPr lang="el-GR" sz="2400" dirty="0" smtClean="0"/>
              <a:t>μπορούμε να υπολογίσουμε τη θέση με ακρίβεια 70μ</a:t>
            </a:r>
            <a:r>
              <a:rPr lang="en-US" sz="2400" dirty="0" smtClean="0"/>
              <a:t>m. </a:t>
            </a:r>
            <a:r>
              <a:rPr lang="el-GR" sz="2400" dirty="0" smtClean="0"/>
              <a:t>Τα </a:t>
            </a:r>
            <a:r>
              <a:rPr lang="en-US" sz="2400" dirty="0" smtClean="0"/>
              <a:t>strips </a:t>
            </a:r>
            <a:r>
              <a:rPr lang="el-GR" sz="2400" dirty="0" smtClean="0"/>
              <a:t>είναι γειωμένα.</a:t>
            </a:r>
            <a:endParaRPr lang="el-GR" sz="24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Σεμινάριο Φυσικής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F7DB-C908-4307-B036-0469D425885B}" type="slidenum">
              <a:rPr lang="el-GR" smtClean="0"/>
              <a:pPr/>
              <a:t>19</a:t>
            </a:fld>
            <a:endParaRPr lang="el-GR" dirty="0"/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Δομικά μέρη του ανιχνευτή </a:t>
            </a:r>
            <a:r>
              <a:rPr lang="en-US" dirty="0" smtClean="0"/>
              <a:t>Micromegas</a:t>
            </a:r>
            <a:r>
              <a:rPr lang="el-GR" dirty="0" smtClean="0"/>
              <a:t> - </a:t>
            </a:r>
            <a:r>
              <a:rPr lang="en-US" dirty="0" smtClean="0"/>
              <a:t>Strips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62500" lnSpcReduction="20000"/>
          </a:bodyPr>
          <a:lstStyle/>
          <a:p>
            <a:pPr marL="0" indent="0">
              <a:buClr>
                <a:schemeClr val="accent6">
                  <a:lumMod val="75000"/>
                </a:schemeClr>
              </a:buClr>
            </a:pPr>
            <a:r>
              <a:rPr lang="en-US" dirty="0" smtClean="0"/>
              <a:t>RD Collaboration &amp; RD51 Project</a:t>
            </a:r>
            <a:endParaRPr lang="el-GR" dirty="0" smtClean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n-US" dirty="0" smtClean="0"/>
          </a:p>
          <a:p>
            <a:pPr marL="0" indent="0">
              <a:buClr>
                <a:schemeClr val="accent6">
                  <a:lumMod val="75000"/>
                </a:schemeClr>
              </a:buClr>
            </a:pPr>
            <a:r>
              <a:rPr lang="el-GR" dirty="0" smtClean="0"/>
              <a:t>Ανιχνευτής </a:t>
            </a:r>
            <a:r>
              <a:rPr lang="en-US" dirty="0" smtClean="0"/>
              <a:t>Micromegas</a:t>
            </a:r>
          </a:p>
          <a:p>
            <a:pPr marL="622300" indent="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dirty="0" smtClean="0"/>
              <a:t>Μηχανισμός λειτουργίας</a:t>
            </a:r>
          </a:p>
          <a:p>
            <a:pPr marL="622300" indent="0">
              <a:buClr>
                <a:schemeClr val="accent6">
                  <a:lumMod val="75000"/>
                </a:schemeClr>
              </a:buClr>
              <a:buNone/>
            </a:pPr>
            <a:endParaRPr lang="el-GR" dirty="0" smtClean="0"/>
          </a:p>
          <a:p>
            <a:pPr marL="0" indent="0">
              <a:buClr>
                <a:schemeClr val="accent6">
                  <a:lumMod val="75000"/>
                </a:schemeClr>
              </a:buClr>
            </a:pPr>
            <a:r>
              <a:rPr lang="en-US" dirty="0" smtClean="0"/>
              <a:t> </a:t>
            </a:r>
            <a:r>
              <a:rPr lang="el-GR" dirty="0" smtClean="0"/>
              <a:t>Δομικά μέρη ανιχνευτή </a:t>
            </a:r>
            <a:r>
              <a:rPr lang="en-US" dirty="0" smtClean="0"/>
              <a:t>Micromegas</a:t>
            </a:r>
            <a:endParaRPr lang="el-GR" dirty="0" smtClean="0"/>
          </a:p>
          <a:p>
            <a:pPr marL="622300" indent="0" defTabSz="81280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tabLst>
                <a:tab pos="622300" algn="l"/>
              </a:tabLst>
            </a:pPr>
            <a:r>
              <a:rPr lang="el-GR" dirty="0" smtClean="0"/>
              <a:t>Κύλινδροι </a:t>
            </a:r>
            <a:r>
              <a:rPr lang="en-US" dirty="0" smtClean="0"/>
              <a:t>Plexiglas</a:t>
            </a:r>
            <a:endParaRPr lang="el-GR" dirty="0" smtClean="0"/>
          </a:p>
          <a:p>
            <a:pPr marL="622300" indent="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dirty="0" smtClean="0"/>
              <a:t>Drift</a:t>
            </a:r>
          </a:p>
          <a:p>
            <a:pPr marL="622300" indent="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dirty="0" smtClean="0"/>
              <a:t>Micromesh</a:t>
            </a:r>
          </a:p>
          <a:p>
            <a:pPr marL="622300" indent="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dirty="0" smtClean="0"/>
              <a:t>Strips</a:t>
            </a:r>
            <a:endParaRPr lang="el-GR" dirty="0" smtClean="0"/>
          </a:p>
          <a:p>
            <a:pPr marL="622300" indent="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dirty="0" smtClean="0"/>
              <a:t>Περιοχή μετατροπής και περιοχή ενίσχυσης</a:t>
            </a:r>
            <a:endParaRPr lang="en-US" dirty="0" smtClean="0"/>
          </a:p>
          <a:p>
            <a:pPr marL="622300" indent="0">
              <a:buClr>
                <a:schemeClr val="accent6">
                  <a:lumMod val="75000"/>
                </a:schemeClr>
              </a:buClr>
              <a:buNone/>
            </a:pPr>
            <a:endParaRPr lang="en-US" dirty="0" smtClean="0"/>
          </a:p>
          <a:p>
            <a:pPr marL="0" indent="0">
              <a:buClr>
                <a:schemeClr val="accent6">
                  <a:lumMod val="75000"/>
                </a:schemeClr>
              </a:buClr>
            </a:pPr>
            <a:r>
              <a:rPr lang="el-GR" dirty="0" smtClean="0"/>
              <a:t>Εφαρμογές ανιχνευτή </a:t>
            </a:r>
            <a:r>
              <a:rPr lang="en-US" dirty="0" smtClean="0"/>
              <a:t>Micromegas</a:t>
            </a:r>
          </a:p>
          <a:p>
            <a:pPr marL="622300" indent="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dirty="0" smtClean="0"/>
              <a:t>Πείραμα </a:t>
            </a:r>
            <a:r>
              <a:rPr lang="en-US" dirty="0" smtClean="0"/>
              <a:t>CAST</a:t>
            </a:r>
          </a:p>
          <a:p>
            <a:pPr marL="622300" indent="0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dirty="0" smtClean="0"/>
              <a:t>Ιατρική απεικόνιση</a:t>
            </a:r>
            <a:endParaRPr lang="en-US" dirty="0" smtClean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Σεμινάριο Φυσικής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F7DB-C908-4307-B036-0469D425885B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6" name="1 - Τίτλος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Περιεχόμενα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Σεμινάριο Φυσικής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F7DB-C908-4307-B036-0469D425885B}" type="slidenum">
              <a:rPr lang="el-GR" smtClean="0"/>
              <a:pPr/>
              <a:t>20</a:t>
            </a:fld>
            <a:endParaRPr lang="el-GR"/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Δομικά μέρη του ανιχνευτή </a:t>
            </a:r>
            <a:r>
              <a:rPr lang="en-US" dirty="0" smtClean="0"/>
              <a:t>Micromegas</a:t>
            </a:r>
            <a:r>
              <a:rPr lang="el-GR" dirty="0" smtClean="0"/>
              <a:t> - </a:t>
            </a:r>
            <a:r>
              <a:rPr lang="en-US" dirty="0" smtClean="0"/>
              <a:t>Strips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70580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Σεμινάριο Φυσικής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F7DB-C908-4307-B036-0469D425885B}" type="slidenum">
              <a:rPr lang="el-GR" smtClean="0"/>
              <a:pPr/>
              <a:t>21</a:t>
            </a:fld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00306"/>
            <a:ext cx="8033010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Δομικά μέρη του ανιχνευτή </a:t>
            </a:r>
            <a:r>
              <a:rPr lang="en-US" dirty="0" smtClean="0"/>
              <a:t>Micromegas</a:t>
            </a:r>
            <a:r>
              <a:rPr lang="el-GR" dirty="0" smtClean="0"/>
              <a:t> - </a:t>
            </a:r>
            <a:r>
              <a:rPr lang="en-US" dirty="0" smtClean="0"/>
              <a:t>Strips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Σεμινάριο Φυσικής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F7DB-C908-4307-B036-0469D425885B}" type="slidenum">
              <a:rPr lang="el-GR" smtClean="0"/>
              <a:pPr/>
              <a:t>22</a:t>
            </a:fld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214554"/>
            <a:ext cx="55435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Απεικόνιση θέσης με τη βοήθεια των </a:t>
            </a:r>
            <a:r>
              <a:rPr lang="en-US" dirty="0" smtClean="0"/>
              <a:t>strips</a:t>
            </a:r>
            <a:endParaRPr lang="el-GR" dirty="0"/>
          </a:p>
        </p:txBody>
      </p:sp>
      <p:sp>
        <p:nvSpPr>
          <p:cNvPr id="8" name="Line 21"/>
          <p:cNvSpPr>
            <a:spLocks noChangeShapeType="1"/>
          </p:cNvSpPr>
          <p:nvPr/>
        </p:nvSpPr>
        <p:spPr bwMode="auto">
          <a:xfrm>
            <a:off x="4143373" y="2143116"/>
            <a:ext cx="357190" cy="2071702"/>
          </a:xfrm>
          <a:prstGeom prst="line">
            <a:avLst/>
          </a:prstGeom>
          <a:noFill/>
          <a:ln w="76200" cmpd="tri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1785918" y="1500174"/>
            <a:ext cx="3500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Spot &lt; 1mm</a:t>
            </a:r>
            <a:r>
              <a:rPr lang="en-US" baseline="30000" dirty="0"/>
              <a:t>2</a:t>
            </a:r>
          </a:p>
          <a:p>
            <a:r>
              <a:rPr lang="en-US" dirty="0"/>
              <a:t>	pixel = 350</a:t>
            </a:r>
            <a:r>
              <a:rPr lang="el-GR" dirty="0"/>
              <a:t>μ</a:t>
            </a:r>
            <a:r>
              <a:rPr lang="en-US" dirty="0"/>
              <a:t>m x 350</a:t>
            </a:r>
            <a:r>
              <a:rPr lang="el-GR" dirty="0"/>
              <a:t>μ</a:t>
            </a:r>
            <a:r>
              <a:rPr lang="en-US" dirty="0"/>
              <a:t>m </a:t>
            </a:r>
            <a:endParaRPr lang="en-GB" dirty="0"/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5214942" y="1571612"/>
            <a:ext cx="30003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dirty="0" smtClean="0"/>
              <a:t>Απεικόνιση </a:t>
            </a:r>
            <a:r>
              <a:rPr lang="en-US" dirty="0" smtClean="0"/>
              <a:t>X-Y </a:t>
            </a:r>
            <a:r>
              <a:rPr lang="el-GR" dirty="0" smtClean="0"/>
              <a:t>θέσης δέσμης φωτονίων 4.5</a:t>
            </a:r>
            <a:r>
              <a:rPr lang="en-US" dirty="0" err="1" smtClean="0"/>
              <a:t>keV</a:t>
            </a:r>
            <a:r>
              <a:rPr lang="en-US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Σεμινάριο Φυσικής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F7DB-C908-4307-B036-0469D425885B}" type="slidenum">
              <a:rPr lang="el-GR" smtClean="0"/>
              <a:pPr/>
              <a:t>23</a:t>
            </a:fld>
            <a:endParaRPr lang="el-GR"/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Περιοχή μετατροπής/Περιοχή ενίσχυσης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7818" y="1600200"/>
            <a:ext cx="57083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F7DB-C908-4307-B036-0469D425885B}" type="slidenum">
              <a:rPr lang="el-GR" smtClean="0"/>
              <a:pPr/>
              <a:t>24</a:t>
            </a:fld>
            <a:endParaRPr lang="el-GR"/>
          </a:p>
        </p:txBody>
      </p:sp>
      <p:pic>
        <p:nvPicPr>
          <p:cNvPr id="7" name="Picture 2" descr="C:\Users\Gfan\Erga\CAST\Micromegas\MM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0"/>
            <a:ext cx="4546600" cy="3409950"/>
          </a:xfrm>
          <a:prstGeom prst="rect">
            <a:avLst/>
          </a:prstGeom>
          <a:noFill/>
        </p:spPr>
      </p:pic>
      <p:pic>
        <p:nvPicPr>
          <p:cNvPr id="8" name="Picture 3" descr="C:\Users\Gfan\Erga\CAST\Micromegas\MM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2638" y="0"/>
            <a:ext cx="4551362" cy="3414713"/>
          </a:xfrm>
          <a:prstGeom prst="rect">
            <a:avLst/>
          </a:prstGeom>
          <a:noFill/>
        </p:spPr>
      </p:pic>
      <p:pic>
        <p:nvPicPr>
          <p:cNvPr id="9" name="Picture 4" descr="C:\Users\Gfan\Erga\CAST\CAST_Photos\Saclay1\Sac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40113"/>
            <a:ext cx="4557713" cy="3417887"/>
          </a:xfrm>
          <a:prstGeom prst="rect">
            <a:avLst/>
          </a:prstGeom>
          <a:noFill/>
        </p:spPr>
      </p:pic>
      <p:pic>
        <p:nvPicPr>
          <p:cNvPr id="10" name="Picture 5" descr="C:\Users\Gfan\Erga\CAST\CAST_Photos\Saclay1\SAC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1688" y="3457575"/>
            <a:ext cx="4532312" cy="3400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F7DB-C908-4307-B036-0469D425885B}" type="slidenum">
              <a:rPr lang="el-GR" smtClean="0"/>
              <a:pPr/>
              <a:t>25</a:t>
            </a:fld>
            <a:endParaRPr lang="el-GR"/>
          </a:p>
        </p:txBody>
      </p:sp>
      <p:pic>
        <p:nvPicPr>
          <p:cNvPr id="8" name="Picture 1026" descr="C:\Users\Gfan\Erga\CAST\CAST_Photos\SAC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5800" cy="3371850"/>
          </a:xfrm>
          <a:prstGeom prst="rect">
            <a:avLst/>
          </a:prstGeom>
          <a:noFill/>
        </p:spPr>
      </p:pic>
      <p:pic>
        <p:nvPicPr>
          <p:cNvPr id="9" name="Picture 1027" descr="C:\Users\Gfan\Erga\CAST\CAST_Photos\SAC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3371850"/>
          </a:xfrm>
          <a:prstGeom prst="rect">
            <a:avLst/>
          </a:prstGeom>
          <a:noFill/>
        </p:spPr>
      </p:pic>
      <p:pic>
        <p:nvPicPr>
          <p:cNvPr id="10" name="Picture 1028" descr="C:\Users\Gfan\Erga\CAST\CAST_Photos\Sac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86150"/>
            <a:ext cx="4495800" cy="3371850"/>
          </a:xfrm>
          <a:prstGeom prst="rect">
            <a:avLst/>
          </a:prstGeom>
          <a:noFill/>
        </p:spPr>
      </p:pic>
      <p:pic>
        <p:nvPicPr>
          <p:cNvPr id="11" name="Picture 1029" descr="C:\Users\Gfan\Erga\CAST\CAST_Photos\Sac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486150"/>
            <a:ext cx="4495800" cy="3371850"/>
          </a:xfrm>
          <a:prstGeom prst="rect">
            <a:avLst/>
          </a:prstGeom>
          <a:noFill/>
        </p:spPr>
      </p:pic>
      <p:sp>
        <p:nvSpPr>
          <p:cNvPr id="12" name="Text Box 1030"/>
          <p:cNvSpPr txBox="1">
            <a:spLocks noChangeArrowheads="1"/>
          </p:cNvSpPr>
          <p:nvPr/>
        </p:nvSpPr>
        <p:spPr bwMode="auto">
          <a:xfrm>
            <a:off x="2286000" y="0"/>
            <a:ext cx="48006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CAST </a:t>
            </a:r>
            <a:r>
              <a:rPr lang="en-US" dirty="0" err="1"/>
              <a:t>MicroMegas</a:t>
            </a:r>
            <a:r>
              <a:rPr lang="en-US" dirty="0"/>
              <a:t> Assembly phase</a:t>
            </a:r>
            <a:endParaRPr lang="en-GB" dirty="0"/>
          </a:p>
        </p:txBody>
      </p:sp>
      <p:sp>
        <p:nvSpPr>
          <p:cNvPr id="13" name="Text Box 1031"/>
          <p:cNvSpPr txBox="1">
            <a:spLocks noChangeArrowheads="1"/>
          </p:cNvSpPr>
          <p:nvPr/>
        </p:nvSpPr>
        <p:spPr bwMode="auto">
          <a:xfrm>
            <a:off x="2133600" y="3581400"/>
            <a:ext cx="48006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CAST </a:t>
            </a:r>
            <a:r>
              <a:rPr lang="en-US" dirty="0" err="1"/>
              <a:t>MicroMegas</a:t>
            </a:r>
            <a:r>
              <a:rPr lang="en-US" dirty="0"/>
              <a:t> in operation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l-GR" dirty="0" smtClean="0"/>
              <a:t>Κατασκευάζεται εύκολα και με χαμηλό κόστος.</a:t>
            </a:r>
            <a:endParaRPr lang="en-US" dirty="0" smtClean="0"/>
          </a:p>
          <a:p>
            <a:pPr lvl="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l-GR" dirty="0" smtClean="0"/>
              <a:t>Εμφανίζει μεγάλη χρηστικότητα καθώς μπορεί να ανιχνεύσει ποικιλία σωματιδίων με την κατάλληλη επιλογή του αερίου και των συνθηκών λειτουργίας</a:t>
            </a:r>
            <a:endParaRPr lang="en-US" dirty="0" smtClean="0"/>
          </a:p>
          <a:p>
            <a:pPr lvl="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l-GR" dirty="0" smtClean="0"/>
              <a:t>Τα πολύ γρήγορα σήματα (1ns για ηλεκτρόνια, 100ns για θετικά ιόντα) δεν περιορίζουν την ικανότητα ανίχνευσης υψηλού ρυθμού σωματιδίων, σε αντίθεση με τους παραδοσιακούς ανιχνευτές αερίου.</a:t>
            </a:r>
            <a:endParaRPr lang="en-US" dirty="0" smtClean="0"/>
          </a:p>
          <a:p>
            <a:pPr lvl="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l-GR" dirty="0" smtClean="0"/>
              <a:t>Μπορεί να ανιχνεύσει φωτόνια πολύ χαμηλής ενέργειας (~250eV) εξαιτίας του μεγάλου πολλαπλασιαστικού παράγοντα (</a:t>
            </a:r>
            <a:r>
              <a:rPr lang="el-GR" dirty="0" err="1" smtClean="0"/>
              <a:t>high</a:t>
            </a:r>
            <a:r>
              <a:rPr lang="el-GR" dirty="0" smtClean="0"/>
              <a:t> </a:t>
            </a:r>
            <a:r>
              <a:rPr lang="el-GR" dirty="0" err="1" smtClean="0"/>
              <a:t>gain</a:t>
            </a:r>
            <a:r>
              <a:rPr lang="el-GR" dirty="0" smtClean="0"/>
              <a:t>).</a:t>
            </a:r>
            <a:endParaRPr lang="en-US" dirty="0" smtClean="0"/>
          </a:p>
          <a:p>
            <a:pPr lvl="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l-GR" dirty="0" smtClean="0"/>
              <a:t>Κατασκευάζεται από υλικά πολύ χαμηλής ραδιενέργειας και εξασφαλίζουμε συνεπώς, πολύ χαμηλό υπόβαθρο.</a:t>
            </a:r>
          </a:p>
          <a:p>
            <a:pPr lvl="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l-GR" dirty="0" smtClean="0"/>
              <a:t>Έχει αρκετά μεγάλη ανθεκτικότητα στο χρόνο διότι ορισμένα υλικά του (όπως το </a:t>
            </a:r>
            <a:r>
              <a:rPr lang="en-US" dirty="0" err="1" smtClean="0"/>
              <a:t>kapton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l-GR" dirty="0" smtClean="0"/>
              <a:t>είναι ανθεκτικά στην ακτινοβόληση και σε μεγάλο φάσμα θερμοκρασιών.</a:t>
            </a:r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Σεμινάριο Φυσικής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F7DB-C908-4307-B036-0469D425885B}" type="slidenum">
              <a:rPr lang="el-GR" smtClean="0"/>
              <a:pPr/>
              <a:t>26</a:t>
            </a:fld>
            <a:endParaRPr lang="el-GR"/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Πλεονεκτήματα ανιχνευτή </a:t>
            </a:r>
            <a:r>
              <a:rPr lang="en-US" dirty="0" smtClean="0"/>
              <a:t>Micromegas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l-GR" sz="4400" dirty="0" smtClean="0"/>
              <a:t>Εφαρμογές ανιχνευτή </a:t>
            </a:r>
            <a:r>
              <a:rPr lang="en-US" sz="4400" dirty="0" smtClean="0"/>
              <a:t>Micromegas</a:t>
            </a:r>
            <a:endParaRPr lang="el-GR" sz="44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Σεμινάριο Φυσικής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F7DB-C908-4307-B036-0469D425885B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l-GR" dirty="0" smtClean="0"/>
              <a:t>Φυσική υψηλών ενεργειών:</a:t>
            </a:r>
          </a:p>
          <a:p>
            <a:pPr marL="0" indent="361950">
              <a:buClr>
                <a:schemeClr val="accent6">
                  <a:lumMod val="75000"/>
                </a:schemeClr>
              </a:buClr>
              <a:buNone/>
            </a:pPr>
            <a:r>
              <a:rPr lang="en-US" dirty="0" err="1" smtClean="0"/>
              <a:t>n_TOF</a:t>
            </a:r>
            <a:r>
              <a:rPr lang="en-US" dirty="0" smtClean="0"/>
              <a:t> (</a:t>
            </a:r>
            <a:r>
              <a:rPr lang="el-GR" dirty="0" smtClean="0"/>
              <a:t>ανίχνευση νετρονίων</a:t>
            </a:r>
            <a:r>
              <a:rPr lang="en-US" dirty="0" smtClean="0"/>
              <a:t>)</a:t>
            </a:r>
            <a:endParaRPr lang="el-GR" dirty="0" smtClean="0"/>
          </a:p>
          <a:p>
            <a:pPr marL="0" indent="361950">
              <a:buClr>
                <a:schemeClr val="accent6">
                  <a:lumMod val="75000"/>
                </a:schemeClr>
              </a:buClr>
              <a:buNone/>
            </a:pPr>
            <a:r>
              <a:rPr lang="el-GR" dirty="0" smtClean="0"/>
              <a:t>Τ2Κ (ανίχνευση </a:t>
            </a:r>
            <a:r>
              <a:rPr lang="el-GR" dirty="0" err="1" smtClean="0"/>
              <a:t>νετρίνων</a:t>
            </a:r>
            <a:r>
              <a:rPr lang="el-GR" dirty="0" smtClean="0"/>
              <a:t>)</a:t>
            </a:r>
          </a:p>
          <a:p>
            <a:pPr marL="0" indent="361950">
              <a:buClr>
                <a:schemeClr val="accent6">
                  <a:lumMod val="75000"/>
                </a:schemeClr>
              </a:buClr>
              <a:buNone/>
            </a:pPr>
            <a:r>
              <a:rPr lang="el-GR" dirty="0" smtClean="0"/>
              <a:t>Μελλοντική εφαρμογή στο </a:t>
            </a:r>
            <a:r>
              <a:rPr lang="en-US" dirty="0" smtClean="0"/>
              <a:t>Super LHC</a:t>
            </a:r>
            <a:endParaRPr lang="el-GR" dirty="0" smtClean="0"/>
          </a:p>
          <a:p>
            <a:pPr marL="0" indent="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l-GR" dirty="0" smtClean="0"/>
              <a:t>Αστροφυσική:</a:t>
            </a:r>
          </a:p>
          <a:p>
            <a:pPr marL="0" indent="361950">
              <a:buClr>
                <a:schemeClr val="accent6">
                  <a:lumMod val="75000"/>
                </a:schemeClr>
              </a:buClr>
              <a:buNone/>
            </a:pPr>
            <a:r>
              <a:rPr lang="en-US" dirty="0" smtClean="0"/>
              <a:t>CAST (</a:t>
            </a:r>
            <a:r>
              <a:rPr lang="el-GR" dirty="0" smtClean="0"/>
              <a:t>ανίχνευση </a:t>
            </a:r>
            <a:r>
              <a:rPr lang="en-US" dirty="0" smtClean="0"/>
              <a:t>axions)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l-GR" dirty="0" smtClean="0"/>
              <a:t>Ιατρικές Εφαρμογές</a:t>
            </a:r>
            <a:r>
              <a:rPr lang="en-US" dirty="0" smtClean="0"/>
              <a:t> (</a:t>
            </a:r>
            <a:r>
              <a:rPr lang="el-GR" dirty="0" smtClean="0"/>
              <a:t>απεικόνιση ακτίνων-Χ</a:t>
            </a:r>
            <a:r>
              <a:rPr lang="en-US" dirty="0" smtClean="0"/>
              <a:t>)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n-US" dirty="0" smtClean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Σεμινάριο Φυσικής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F7DB-C908-4307-B036-0469D425885B}" type="slidenum">
              <a:rPr lang="el-GR" smtClean="0"/>
              <a:pPr/>
              <a:t>28</a:t>
            </a:fld>
            <a:endParaRPr lang="el-GR"/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dirty="0" smtClean="0"/>
              <a:t>Εφαρμογές ανιχνευτή </a:t>
            </a:r>
            <a:r>
              <a:rPr lang="en-US" dirty="0" smtClean="0"/>
              <a:t>Micromegas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To</a:t>
            </a:r>
            <a:r>
              <a:rPr lang="el-GR" dirty="0" smtClean="0"/>
              <a:t> πείραμα </a:t>
            </a:r>
            <a:r>
              <a:rPr lang="en-US" dirty="0" smtClean="0"/>
              <a:t>CAST (</a:t>
            </a:r>
            <a:r>
              <a:rPr lang="en-US" dirty="0" err="1" smtClean="0"/>
              <a:t>Cern</a:t>
            </a:r>
            <a:r>
              <a:rPr lang="en-US" dirty="0" smtClean="0"/>
              <a:t> </a:t>
            </a:r>
            <a:r>
              <a:rPr lang="en-US" dirty="0" err="1" smtClean="0"/>
              <a:t>Axion</a:t>
            </a:r>
            <a:r>
              <a:rPr lang="en-US" dirty="0" smtClean="0"/>
              <a:t> Solar Telescope) </a:t>
            </a:r>
            <a:r>
              <a:rPr lang="el-GR" dirty="0" smtClean="0"/>
              <a:t>είναι σχεδιασμένο για τον εντοπισμό σωματιδίων </a:t>
            </a:r>
            <a:r>
              <a:rPr lang="en-US" dirty="0" smtClean="0"/>
              <a:t>axions, </a:t>
            </a:r>
            <a:r>
              <a:rPr lang="el-GR" dirty="0" smtClean="0"/>
              <a:t>τα οποία είναι σωματίδια που έχουν προβλεφθεί θεωρητικά, ως επέκταση του καθιερωμένου προτύπου. Το πείραμα </a:t>
            </a:r>
            <a:r>
              <a:rPr lang="en-US" dirty="0" smtClean="0"/>
              <a:t>CAST </a:t>
            </a:r>
            <a:r>
              <a:rPr lang="el-GR" dirty="0" smtClean="0"/>
              <a:t>χρησιμοποιεί ένα </a:t>
            </a:r>
            <a:r>
              <a:rPr lang="el-GR" dirty="0" err="1" smtClean="0"/>
              <a:t>υπεραγώγιμο</a:t>
            </a:r>
            <a:r>
              <a:rPr lang="el-GR" dirty="0" smtClean="0"/>
              <a:t> μαγνήτη για να μετατρέψει τα </a:t>
            </a:r>
            <a:r>
              <a:rPr lang="en-US" dirty="0" smtClean="0"/>
              <a:t>axions </a:t>
            </a:r>
            <a:r>
              <a:rPr lang="el-GR" dirty="0" smtClean="0"/>
              <a:t>σε φωτόνια</a:t>
            </a:r>
            <a:r>
              <a:rPr lang="en-US" dirty="0" smtClean="0"/>
              <a:t> </a:t>
            </a:r>
            <a:r>
              <a:rPr lang="el-GR" dirty="0" smtClean="0"/>
              <a:t>μέσω του</a:t>
            </a:r>
            <a:r>
              <a:rPr lang="en-US" dirty="0" smtClean="0"/>
              <a:t> </a:t>
            </a:r>
            <a:r>
              <a:rPr lang="el-GR" dirty="0" smtClean="0"/>
              <a:t>αντίστροφου φαινομένου </a:t>
            </a:r>
            <a:r>
              <a:rPr lang="en-US" dirty="0" err="1" smtClean="0"/>
              <a:t>Primakoff</a:t>
            </a:r>
            <a:r>
              <a:rPr lang="en-US" dirty="0" smtClean="0"/>
              <a:t>. </a:t>
            </a:r>
            <a:r>
              <a:rPr lang="el-GR" dirty="0" smtClean="0"/>
              <a:t>Τα σωματίδια </a:t>
            </a:r>
            <a:r>
              <a:rPr lang="en-US" dirty="0" smtClean="0"/>
              <a:t>axions </a:t>
            </a:r>
            <a:r>
              <a:rPr lang="el-GR" dirty="0" smtClean="0"/>
              <a:t>παράγονται άφθονα στον πυρήνα του Ήλιου, και φθάνουν στη γη έχοντας ενέργειες γύρω στα 4.2</a:t>
            </a:r>
            <a:r>
              <a:rPr lang="en-US" dirty="0" err="1" smtClean="0"/>
              <a:t>keV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Σεμινάριο Φυσικής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F7DB-C908-4307-B036-0469D425885B}" type="slidenum">
              <a:rPr lang="el-GR" smtClean="0"/>
              <a:pPr/>
              <a:t>29</a:t>
            </a:fld>
            <a:endParaRPr lang="el-GR"/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Εφαρμογή του ανιχνευτή </a:t>
            </a:r>
            <a:r>
              <a:rPr lang="en-US" dirty="0" smtClean="0"/>
              <a:t>Micromegas </a:t>
            </a:r>
            <a:r>
              <a:rPr lang="el-GR" dirty="0" smtClean="0"/>
              <a:t>στο πείραμα </a:t>
            </a:r>
            <a:r>
              <a:rPr lang="en-US" dirty="0" smtClean="0"/>
              <a:t>CAST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4800" dirty="0" smtClean="0"/>
              <a:t>RD Collaboration &amp; RD51 project</a:t>
            </a:r>
            <a:endParaRPr lang="el-GR" sz="48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Σεμινάριο Φυσικής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F7DB-C908-4307-B036-0469D425885B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Σεμινάριο Φυσικής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F7DB-C908-4307-B036-0469D425885B}" type="slidenum">
              <a:rPr lang="el-GR" smtClean="0"/>
              <a:pPr/>
              <a:t>30</a:t>
            </a:fld>
            <a:endParaRPr lang="el-GR"/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/>
              <a:t>Primakoff</a:t>
            </a:r>
            <a:r>
              <a:rPr lang="en-US" dirty="0" smtClean="0"/>
              <a:t> Effect</a:t>
            </a:r>
            <a:endParaRPr lang="el-GR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786190"/>
            <a:ext cx="6632000" cy="260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643050"/>
            <a:ext cx="498834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l-GR" dirty="0" smtClean="0"/>
              <a:t>Ο ανιχνευτής </a:t>
            </a:r>
            <a:r>
              <a:rPr lang="en-US" dirty="0" smtClean="0"/>
              <a:t>Micromegas </a:t>
            </a:r>
            <a:r>
              <a:rPr lang="el-GR" dirty="0" smtClean="0"/>
              <a:t>που δουλεύει  στο πείραμα </a:t>
            </a:r>
            <a:r>
              <a:rPr lang="en-US" dirty="0" smtClean="0"/>
              <a:t>CAST </a:t>
            </a:r>
            <a:r>
              <a:rPr lang="el-GR" dirty="0" smtClean="0"/>
              <a:t>είναι ικανός να εντοπίζει φωτόνια ακτίνων-Χ στο φάσμα από 600</a:t>
            </a:r>
            <a:r>
              <a:rPr lang="en-US" dirty="0" smtClean="0"/>
              <a:t> </a:t>
            </a:r>
            <a:r>
              <a:rPr lang="en-US" dirty="0" err="1" smtClean="0"/>
              <a:t>eV</a:t>
            </a:r>
            <a:r>
              <a:rPr lang="en-US" dirty="0" smtClean="0"/>
              <a:t> </a:t>
            </a:r>
            <a:r>
              <a:rPr lang="el-GR" dirty="0" smtClean="0"/>
              <a:t>έως 10</a:t>
            </a:r>
            <a:r>
              <a:rPr lang="en-US" dirty="0" smtClean="0"/>
              <a:t> </a:t>
            </a:r>
            <a:r>
              <a:rPr lang="en-US" dirty="0" err="1" smtClean="0"/>
              <a:t>keV</a:t>
            </a:r>
            <a:r>
              <a:rPr lang="el-GR" dirty="0" smtClean="0"/>
              <a:t>, με πολύ καλή απόδοση, καλή ενεργειακή γραμμικότητα και εξαιρετική ενεργειακή και χωρική ανάλυση. Με τη βοήθεια του τηλεσκοπίου</a:t>
            </a:r>
            <a:r>
              <a:rPr lang="en-US" dirty="0" smtClean="0"/>
              <a:t>,</a:t>
            </a:r>
            <a:r>
              <a:rPr lang="el-GR" dirty="0" smtClean="0"/>
              <a:t> που παρακολουθεί την τροχιά του ήλιου</a:t>
            </a:r>
            <a:r>
              <a:rPr lang="en-US" dirty="0" smtClean="0"/>
              <a:t> </a:t>
            </a:r>
            <a:r>
              <a:rPr lang="el-GR" dirty="0" smtClean="0"/>
              <a:t>για μερικά λεπτά, ο ανιχνευτής </a:t>
            </a:r>
            <a:r>
              <a:rPr lang="en-US" dirty="0" smtClean="0"/>
              <a:t>Micromegas </a:t>
            </a:r>
            <a:r>
              <a:rPr lang="el-GR" dirty="0" smtClean="0"/>
              <a:t>ψάχνει για σωματίδια </a:t>
            </a:r>
            <a:r>
              <a:rPr lang="en-US" dirty="0" err="1" smtClean="0"/>
              <a:t>axions</a:t>
            </a:r>
            <a:r>
              <a:rPr lang="en-US" dirty="0" smtClean="0"/>
              <a:t> </a:t>
            </a:r>
            <a:r>
              <a:rPr lang="el-GR" dirty="0" smtClean="0"/>
              <a:t>κατά τη διάρκεια της ανατολής.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Σεμινάριο Φυσικής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F7DB-C908-4307-B036-0469D425885B}" type="slidenum">
              <a:rPr lang="el-GR" smtClean="0">
                <a:solidFill>
                  <a:schemeClr val="bg1">
                    <a:lumMod val="50000"/>
                  </a:schemeClr>
                </a:solidFill>
              </a:rPr>
              <a:pPr/>
              <a:t>31</a:t>
            </a:fld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Ο ανιχνευτής </a:t>
            </a:r>
            <a:r>
              <a:rPr lang="en-US" dirty="0" smtClean="0"/>
              <a:t>Micromegas</a:t>
            </a:r>
            <a:r>
              <a:rPr lang="el-GR" dirty="0" smtClean="0"/>
              <a:t> του </a:t>
            </a:r>
            <a:r>
              <a:rPr lang="en-US" dirty="0" smtClean="0"/>
              <a:t>CAST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Σεμινάριο Φυσικής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F7DB-C908-4307-B036-0469D425885B}" type="slidenum">
              <a:rPr lang="el-GR" smtClean="0"/>
              <a:pPr/>
              <a:t>32</a:t>
            </a:fld>
            <a:endParaRPr lang="el-GR"/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dirty="0" smtClean="0"/>
              <a:t>Το τηλεσκόπιο του </a:t>
            </a:r>
            <a:r>
              <a:rPr lang="en-US" dirty="0" smtClean="0"/>
              <a:t>Cast</a:t>
            </a:r>
            <a:endParaRPr lang="el-GR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53570"/>
            <a:ext cx="8229600" cy="361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Σεμινάριο Φυσικής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F7DB-C908-4307-B036-0469D425885B}" type="slidenum">
              <a:rPr lang="el-GR" smtClean="0"/>
              <a:pPr/>
              <a:t>33</a:t>
            </a:fld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286124"/>
            <a:ext cx="4436503" cy="250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Ο ανιχνευτής </a:t>
            </a:r>
            <a:r>
              <a:rPr lang="en-US" dirty="0" smtClean="0"/>
              <a:t>Micromegas</a:t>
            </a:r>
            <a:r>
              <a:rPr lang="el-GR" dirty="0" smtClean="0"/>
              <a:t> του </a:t>
            </a:r>
            <a:r>
              <a:rPr lang="en-US" dirty="0" smtClean="0"/>
              <a:t>CAST</a:t>
            </a:r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143248"/>
            <a:ext cx="4422119" cy="282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7 - Ευθύγραμμο βέλος σύνδεσης"/>
          <p:cNvCxnSpPr/>
          <p:nvPr/>
        </p:nvCxnSpPr>
        <p:spPr>
          <a:xfrm rot="5400000" flipH="1" flipV="1">
            <a:off x="678629" y="4964917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flipV="1">
            <a:off x="857224" y="4429132"/>
            <a:ext cx="1428760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428596" y="1571612"/>
            <a:ext cx="8286808" cy="1357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</a:t>
            </a:r>
            <a:r>
              <a:rPr kumimoji="0" lang="el-G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ανιχνευτής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Micromega</a:t>
            </a:r>
            <a:r>
              <a:rPr lang="en-US" sz="2000" dirty="0" smtClean="0"/>
              <a:t>s </a:t>
            </a:r>
            <a:r>
              <a:rPr lang="el-GR" sz="2000" dirty="0" smtClean="0"/>
              <a:t>βρίσκεται στη δυτική πλευρά του τηλεσκοπίου και αποτελεί βασικό κομμάτι στην ανίχνευση των αναμενόμενων ακτίνων-Χ από το αντίστροφο φαινόμενο </a:t>
            </a:r>
            <a:r>
              <a:rPr lang="en-US" sz="2000" dirty="0" err="1" smtClean="0"/>
              <a:t>Primakoff</a:t>
            </a:r>
            <a:r>
              <a:rPr lang="el-GR" sz="2000" dirty="0" smtClean="0"/>
              <a:t>. Ο </a:t>
            </a:r>
            <a:r>
              <a:rPr lang="en-US" sz="2000" dirty="0" smtClean="0"/>
              <a:t>Micromegas </a:t>
            </a:r>
            <a:r>
              <a:rPr lang="el-GR" sz="2000" dirty="0" smtClean="0"/>
              <a:t>τοποθετείται πολύ συχνά σε ένα κλωβό </a:t>
            </a:r>
            <a:r>
              <a:rPr lang="en-US" sz="2000" dirty="0" smtClean="0"/>
              <a:t>Faraday </a:t>
            </a:r>
            <a:r>
              <a:rPr lang="el-GR" sz="2000" dirty="0" smtClean="0"/>
              <a:t>για να μειωθεί ο θόρυβος στα ηλεκτρονικά.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Σεμινάριο Φυσικής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F7DB-C908-4307-B036-0469D425885B}" type="slidenum">
              <a:rPr lang="el-GR" smtClean="0"/>
              <a:pPr/>
              <a:t>34</a:t>
            </a:fld>
            <a:endParaRPr lang="el-GR"/>
          </a:p>
        </p:txBody>
      </p:sp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Εφαρμογές του </a:t>
            </a:r>
            <a:r>
              <a:rPr lang="en-US" dirty="0" smtClean="0"/>
              <a:t>Micromegas </a:t>
            </a:r>
            <a:r>
              <a:rPr lang="el-GR" dirty="0" smtClean="0"/>
              <a:t>στην ιατρική απεικόνιση</a:t>
            </a:r>
            <a:endParaRPr lang="el-GR" dirty="0"/>
          </a:p>
        </p:txBody>
      </p:sp>
      <p:sp>
        <p:nvSpPr>
          <p:cNvPr id="10" name="9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l-GR" dirty="0" smtClean="0"/>
              <a:t>Ο ανιχνευτής </a:t>
            </a:r>
            <a:r>
              <a:rPr lang="en-US" dirty="0" smtClean="0"/>
              <a:t>Micromegas </a:t>
            </a:r>
            <a:r>
              <a:rPr lang="el-GR" dirty="0" smtClean="0"/>
              <a:t>εφαρμόζεται και στην ιατρική απεικόνιση. Ήρθε να αντικαταστήσει το φωτογραφικό φιλμ αποτύπωσης των ακτίνων-Χ, με την τεχνολογία της ψηφιακής ανάγνωσης, η οποία υπερτερεί στην ευαισθησία και στη χωρική ανάλυση. Παράλληλα, το χαμηλό κόστος κατασκευής του ανιχνευτή </a:t>
            </a:r>
            <a:r>
              <a:rPr lang="en-US" dirty="0" smtClean="0"/>
              <a:t>Micromegas</a:t>
            </a:r>
            <a:r>
              <a:rPr lang="el-GR" dirty="0" smtClean="0"/>
              <a:t> και η ικανότητά του να καλύπτει χωρίς δυσκολίες μεγάλη περιοχή, του δίνει προβάδισμα σε σχέση με τους υπόλοιπους ανιχνευτές.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Σεμινάριο Φυσικής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F7DB-C908-4307-B036-0469D425885B}" type="slidenum">
              <a:rPr lang="el-GR" smtClean="0"/>
              <a:pPr/>
              <a:t>35</a:t>
            </a:fld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28802"/>
            <a:ext cx="70393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Ακτινογραφία με ανιχνευτή </a:t>
            </a:r>
            <a:r>
              <a:rPr lang="en-US" dirty="0" smtClean="0"/>
              <a:t>Micromegas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Σεμινάριο Φυσικής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F7DB-C908-4307-B036-0469D425885B}" type="slidenum">
              <a:rPr lang="el-GR" smtClean="0"/>
              <a:pPr/>
              <a:t>36</a:t>
            </a:fld>
            <a:endParaRPr lang="el-G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000372"/>
            <a:ext cx="522105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1 - Τίτλος"/>
          <p:cNvSpPr txBox="1">
            <a:spLocks/>
          </p:cNvSpPr>
          <p:nvPr/>
        </p:nvSpPr>
        <p:spPr>
          <a:xfrm>
            <a:off x="500034" y="17859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Ακτινογραφική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απεικόνιση ανθρώπινου σπονδύλου με τη βοήθεια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Micromegas.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Ακτινογραφία με ανιχνευτή </a:t>
            </a:r>
            <a:r>
              <a:rPr lang="en-US" dirty="0" smtClean="0"/>
              <a:t>Micromegas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614882"/>
          </a:xfrm>
        </p:spPr>
        <p:txBody>
          <a:bodyPr>
            <a:normAutofit fontScale="92500" lnSpcReduction="20000"/>
          </a:bodyPr>
          <a:lstStyle/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l-GR" sz="2600" dirty="0" smtClean="0"/>
              <a:t>Η </a:t>
            </a:r>
            <a:r>
              <a:rPr lang="en-US" sz="2600" dirty="0" smtClean="0"/>
              <a:t>R&amp;D </a:t>
            </a:r>
            <a:r>
              <a:rPr lang="el-GR" sz="2600" dirty="0" smtClean="0"/>
              <a:t>είναι μία συνεργασία για την ανάπτυξη της επιστήμης και της τεχνολογίας. Ο ανιχνευτής </a:t>
            </a:r>
            <a:r>
              <a:rPr lang="en-US" sz="2600" dirty="0" smtClean="0"/>
              <a:t>Micromegas </a:t>
            </a:r>
            <a:r>
              <a:rPr lang="el-GR" sz="2600" dirty="0" smtClean="0"/>
              <a:t>ανήκει στο </a:t>
            </a:r>
            <a:r>
              <a:rPr lang="en-US" sz="2600" dirty="0" smtClean="0"/>
              <a:t>project RD51.</a:t>
            </a:r>
            <a:endParaRPr lang="el-GR" sz="2600" dirty="0" smtClean="0"/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l-GR" sz="2600" dirty="0" smtClean="0"/>
              <a:t>Πρωτεργάτης της τεχνολογίας του ανιχνευτή </a:t>
            </a:r>
            <a:r>
              <a:rPr lang="en-US" sz="2600" dirty="0" smtClean="0"/>
              <a:t>Micromegas </a:t>
            </a:r>
            <a:r>
              <a:rPr lang="el-GR" sz="2600" dirty="0" smtClean="0"/>
              <a:t>είναι ο Δρ. Ιωάννης </a:t>
            </a:r>
            <a:r>
              <a:rPr lang="el-GR" sz="2600" dirty="0" err="1" smtClean="0"/>
              <a:t>Γιοματάρης</a:t>
            </a:r>
            <a:endParaRPr lang="el-GR" sz="2600" dirty="0" smtClean="0"/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l-GR" sz="2600" dirty="0" smtClean="0"/>
              <a:t>Ο ανιχνευτής </a:t>
            </a:r>
            <a:r>
              <a:rPr lang="en-US" sz="2600" dirty="0" smtClean="0"/>
              <a:t>Micromegas </a:t>
            </a:r>
            <a:r>
              <a:rPr lang="el-GR" sz="2600" dirty="0" smtClean="0"/>
              <a:t>είναι ένας ανιχνευτής αερίου με εξαιρετικά τεχνικά χαρακτηριστικά (μεγάλη χωρική και ενεργειακή ανάλυση, χαμηλό κόστος, ευκολία κατασκευής)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l-GR" sz="2600" dirty="0" smtClean="0"/>
              <a:t>Βασίζεται στην τεχνική της χιονοστιβάδας, γι’ αυτό είναι ικανός να ανιχνεύει σωματίδια με χαμηλές ενέργειες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l-GR" sz="2600" dirty="0" smtClean="0"/>
              <a:t>Τα κυριότερα κομμάτια του είναι το </a:t>
            </a:r>
            <a:r>
              <a:rPr lang="en-US" sz="2600" dirty="0" smtClean="0"/>
              <a:t>drift, </a:t>
            </a:r>
            <a:r>
              <a:rPr lang="el-GR" sz="2600" dirty="0" smtClean="0"/>
              <a:t>το </a:t>
            </a:r>
            <a:r>
              <a:rPr lang="en-US" sz="2600" dirty="0" smtClean="0"/>
              <a:t>micromesh </a:t>
            </a:r>
            <a:r>
              <a:rPr lang="el-GR" sz="2600" dirty="0" smtClean="0"/>
              <a:t>και τα </a:t>
            </a:r>
            <a:r>
              <a:rPr lang="en-US" sz="2600" dirty="0" smtClean="0"/>
              <a:t>strips</a:t>
            </a:r>
            <a:endParaRPr lang="el-GR" sz="2600" dirty="0" smtClean="0"/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l-GR" sz="2600" dirty="0" smtClean="0"/>
              <a:t>Εφαρμόζεται στη φυσική υψηλών ενεργειών, στην αστροφυσική και στην ιατρική απεικόνιση.</a:t>
            </a:r>
            <a:endParaRPr lang="en-US" sz="26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Σεμινάριο Φυσικής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F7DB-C908-4307-B036-0469D425885B}" type="slidenum">
              <a:rPr lang="el-GR" smtClean="0"/>
              <a:pPr/>
              <a:t>37</a:t>
            </a:fld>
            <a:endParaRPr lang="el-GR"/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dirty="0" smtClean="0"/>
              <a:t>Συνοπτικά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57224" y="3000372"/>
            <a:ext cx="7572428" cy="8572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sz="4400" dirty="0" smtClean="0"/>
              <a:t>Ευχαριστώ</a:t>
            </a:r>
            <a:endParaRPr lang="el-GR" sz="44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Σεμινάριο Φυσικής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F7DB-C908-4307-B036-0469D425885B}" type="slidenum">
              <a:rPr lang="el-GR" smtClean="0"/>
              <a:pPr/>
              <a:t>38</a:t>
            </a:fld>
            <a:endParaRPr lang="el-GR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714488"/>
            <a:ext cx="4643470" cy="43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dirty="0" smtClean="0"/>
              <a:t>Τέλος Χρόνου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55600" indent="-35560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I </a:t>
            </a:r>
            <a:r>
              <a:rPr lang="en-US" dirty="0" err="1" smtClean="0"/>
              <a:t>Giomataris</a:t>
            </a:r>
            <a:r>
              <a:rPr lang="en-US" dirty="0" smtClean="0"/>
              <a:t> et al, “An improved limit on the </a:t>
            </a:r>
            <a:r>
              <a:rPr lang="en-US" dirty="0" err="1" smtClean="0"/>
              <a:t>axion</a:t>
            </a:r>
            <a:r>
              <a:rPr lang="en-US" dirty="0" smtClean="0"/>
              <a:t>-photon coupling from the </a:t>
            </a:r>
            <a:r>
              <a:rPr lang="en-US" dirty="0" err="1" smtClean="0"/>
              <a:t>CASTexperiment</a:t>
            </a:r>
            <a:r>
              <a:rPr lang="en-US" dirty="0" smtClean="0"/>
              <a:t>” , April 2007</a:t>
            </a:r>
          </a:p>
          <a:p>
            <a:pPr marL="355600" indent="-35560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Y </a:t>
            </a:r>
            <a:r>
              <a:rPr lang="en-US" dirty="0" err="1" smtClean="0"/>
              <a:t>Giomatars</a:t>
            </a:r>
            <a:r>
              <a:rPr lang="en-US" dirty="0" smtClean="0"/>
              <a:t> et al, “The Micromegas detector  for the CAST experiment”, June 2007</a:t>
            </a:r>
          </a:p>
          <a:p>
            <a:pPr marL="355600" indent="-35560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T </a:t>
            </a:r>
            <a:r>
              <a:rPr lang="en-US" dirty="0" err="1" smtClean="0"/>
              <a:t>Geralis</a:t>
            </a:r>
            <a:r>
              <a:rPr lang="en-US" dirty="0" smtClean="0"/>
              <a:t>, “Micromegas, a micromesh gaseous detector”, EESFYE Conference </a:t>
            </a:r>
            <a:r>
              <a:rPr lang="en-US" dirty="0" err="1" smtClean="0"/>
              <a:t>Patra</a:t>
            </a:r>
            <a:r>
              <a:rPr lang="en-US" dirty="0" smtClean="0"/>
              <a:t>, April 2002</a:t>
            </a:r>
          </a:p>
          <a:p>
            <a:pPr marL="355600" indent="-35560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I </a:t>
            </a:r>
            <a:r>
              <a:rPr lang="en-US" dirty="0" err="1" smtClean="0"/>
              <a:t>Giomataris</a:t>
            </a:r>
            <a:r>
              <a:rPr lang="en-US" dirty="0" smtClean="0"/>
              <a:t> et al, “Development of a fast gaseous detector: MICROMEGAS”, CERN LHC/98-05-EET, August 1998</a:t>
            </a:r>
          </a:p>
          <a:p>
            <a:pPr marL="355600" indent="-35560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K. </a:t>
            </a:r>
            <a:r>
              <a:rPr lang="en-US" dirty="0" err="1" smtClean="0"/>
              <a:t>Mermigka</a:t>
            </a:r>
            <a:r>
              <a:rPr lang="en-US" dirty="0" smtClean="0"/>
              <a:t>, “Simulation Studies at the MICROMEGAS Detector and </a:t>
            </a:r>
            <a:r>
              <a:rPr lang="en-US" dirty="0" err="1" smtClean="0"/>
              <a:t>Micropattern</a:t>
            </a:r>
            <a:r>
              <a:rPr lang="en-US" dirty="0" smtClean="0"/>
              <a:t> Applications in Medicine”, 2008</a:t>
            </a:r>
          </a:p>
          <a:p>
            <a:pPr marL="355600" indent="-35560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S </a:t>
            </a:r>
            <a:r>
              <a:rPr lang="en-US" dirty="0" err="1" smtClean="0"/>
              <a:t>Andriamonje</a:t>
            </a:r>
            <a:r>
              <a:rPr lang="en-US" dirty="0" smtClean="0"/>
              <a:t> et al, “Micromegas Photon Detectors for CAST: A status report”, July 2002</a:t>
            </a:r>
          </a:p>
          <a:p>
            <a:pPr marL="355600" indent="-35560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K </a:t>
            </a:r>
            <a:r>
              <a:rPr lang="en-US" dirty="0" err="1" smtClean="0"/>
              <a:t>Zioutas</a:t>
            </a:r>
            <a:r>
              <a:rPr lang="en-US" dirty="0" smtClean="0"/>
              <a:t> et al, “Nuclear Instruments and Methods” A425 (1999) 480</a:t>
            </a:r>
          </a:p>
          <a:p>
            <a:pPr marL="355600" indent="-35560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I </a:t>
            </a:r>
            <a:r>
              <a:rPr lang="en-US" dirty="0" err="1" smtClean="0"/>
              <a:t>Giomataris</a:t>
            </a:r>
            <a:r>
              <a:rPr lang="en-US" dirty="0" smtClean="0"/>
              <a:t> et al, “</a:t>
            </a:r>
            <a:r>
              <a:rPr lang="en-US" dirty="0" err="1" smtClean="0"/>
              <a:t>Nuclea</a:t>
            </a:r>
            <a:r>
              <a:rPr lang="en-US" dirty="0" smtClean="0"/>
              <a:t> Instruments and Methods” A376 (1996) 29</a:t>
            </a:r>
          </a:p>
          <a:p>
            <a:pPr marL="355600" indent="-35560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 smtClean="0"/>
              <a:t>J </a:t>
            </a:r>
            <a:r>
              <a:rPr lang="en-US" dirty="0" err="1" smtClean="0"/>
              <a:t>Colar</a:t>
            </a:r>
            <a:r>
              <a:rPr lang="en-US" dirty="0" smtClean="0"/>
              <a:t> and I </a:t>
            </a:r>
            <a:r>
              <a:rPr lang="en-US" dirty="0" err="1" smtClean="0"/>
              <a:t>Giomataris</a:t>
            </a:r>
            <a:r>
              <a:rPr lang="en-US" dirty="0" smtClean="0"/>
              <a:t>, “Nuclear Instruments and Methods” A471 (2000) 254</a:t>
            </a:r>
          </a:p>
          <a:p>
            <a:pPr marL="355600" indent="-35560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Σεμινάριο Φυσικής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F7DB-C908-4307-B036-0469D425885B}" type="slidenum">
              <a:rPr lang="el-GR" smtClean="0"/>
              <a:pPr/>
              <a:t>39</a:t>
            </a:fld>
            <a:endParaRPr lang="el-GR"/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71472" y="2214554"/>
            <a:ext cx="8115328" cy="3697295"/>
          </a:xfrm>
        </p:spPr>
        <p:txBody>
          <a:bodyPr>
            <a:normAutofit fontScale="55000" lnSpcReduction="20000"/>
          </a:bodyPr>
          <a:lstStyle/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l-GR" dirty="0" smtClean="0"/>
              <a:t>Προέρχεται από τις λέξεις </a:t>
            </a:r>
            <a:r>
              <a:rPr lang="en-US" dirty="0" smtClean="0"/>
              <a:t>Research and Development (</a:t>
            </a:r>
            <a:r>
              <a:rPr lang="el-GR" dirty="0" smtClean="0"/>
              <a:t>Έρευνα και Ανάπτυξη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 smtClean="0"/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l-GR" dirty="0" smtClean="0"/>
              <a:t>Είναι η διαδικασία δημιουργίας νέων προϊόντων ή/και η βελτίωση των ήδη </a:t>
            </a:r>
            <a:r>
              <a:rPr lang="el-GR" dirty="0" err="1" smtClean="0"/>
              <a:t>υπάρχοντων</a:t>
            </a:r>
            <a:r>
              <a:rPr lang="el-GR" dirty="0" smtClean="0"/>
              <a:t>.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l-GR" dirty="0" smtClean="0"/>
              <a:t>Η </a:t>
            </a:r>
            <a:r>
              <a:rPr lang="en-US" dirty="0" smtClean="0"/>
              <a:t>R&amp;D </a:t>
            </a:r>
            <a:r>
              <a:rPr lang="el-GR" dirty="0" smtClean="0"/>
              <a:t>συνεργασία αναφέρεται στην έρευνα για νέες τεχνολογίες, ενώ παράλληλα μελετά το σχεδιασμό, τη μαζική παραγωγή και τη διαδικασία κατασκευής των νέων προϊόντων.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l-GR" dirty="0" smtClean="0"/>
              <a:t>Η </a:t>
            </a:r>
            <a:r>
              <a:rPr lang="en-US" dirty="0" smtClean="0"/>
              <a:t>R&amp;D </a:t>
            </a:r>
            <a:r>
              <a:rPr lang="el-GR" dirty="0" smtClean="0"/>
              <a:t>περιλαμβάνει όλα τα βήματα στη διαδικασία ανάπτυξης ενός προϊόντος, από την αρχική ιδέα (</a:t>
            </a:r>
            <a:r>
              <a:rPr lang="en-US" dirty="0" smtClean="0"/>
              <a:t>concept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l-GR" dirty="0" smtClean="0"/>
              <a:t>έως την πραγματική δημιουργία ενός πλήρως λειτουργικού προϊόντος το οποίο παραδίδεται για χρήση στους καταναλωτές.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l-GR" dirty="0" smtClean="0"/>
              <a:t>Στις δραστηριότητες της </a:t>
            </a:r>
            <a:r>
              <a:rPr lang="en-US" dirty="0" smtClean="0"/>
              <a:t>R&amp;D </a:t>
            </a:r>
            <a:r>
              <a:rPr lang="el-GR" dirty="0" smtClean="0"/>
              <a:t>συμμετέχουν εξειδικευμένες ομάδες που ανήκουν κυρίως σε εταιρείες και πανεπιστήμια.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l-GR" dirty="0" smtClean="0"/>
              <a:t>Μεγάλο μέρος της</a:t>
            </a:r>
            <a:r>
              <a:rPr lang="en-US" dirty="0" smtClean="0"/>
              <a:t> R&amp;D </a:t>
            </a:r>
            <a:r>
              <a:rPr lang="el-GR" dirty="0" smtClean="0"/>
              <a:t>αναφέρεται σε μελλοντικά προσανατολισμένες</a:t>
            </a:r>
            <a:r>
              <a:rPr lang="en-US" dirty="0" smtClean="0"/>
              <a:t> </a:t>
            </a:r>
            <a:r>
              <a:rPr lang="el-GR" dirty="0" smtClean="0"/>
              <a:t>δραστηριότητες που αφορούν την επιστήμη και την τεχνολογία.</a:t>
            </a:r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Σεμινάριο Φυσικής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AB6F7DB-C908-4307-B036-0469D425885B}" type="slidenum">
              <a:rPr lang="el-GR" smtClean="0">
                <a:solidFill>
                  <a:schemeClr val="bg1">
                    <a:lumMod val="50000"/>
                  </a:schemeClr>
                </a:solidFill>
              </a:rPr>
              <a:pPr/>
              <a:t>4</a:t>
            </a:fld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1 - Τίτλος"/>
          <p:cNvSpPr txBox="1">
            <a:spLocks/>
          </p:cNvSpPr>
          <p:nvPr/>
        </p:nvSpPr>
        <p:spPr>
          <a:xfrm>
            <a:off x="500034" y="285728"/>
            <a:ext cx="8229600" cy="1143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R&amp;D Collaboration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49720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l-GR" dirty="0" smtClean="0"/>
          </a:p>
          <a:p>
            <a:pPr marL="0" indent="0" algn="just">
              <a:buNone/>
            </a:pPr>
            <a:r>
              <a:rPr lang="el-GR" dirty="0" smtClean="0"/>
              <a:t>Με τον κωδικό </a:t>
            </a:r>
            <a:r>
              <a:rPr lang="en-US" dirty="0" smtClean="0"/>
              <a:t>RD</a:t>
            </a:r>
            <a:r>
              <a:rPr lang="el-GR" dirty="0" smtClean="0"/>
              <a:t>51, αναφερόμαστε στη συνεργασία που αφορά το </a:t>
            </a:r>
            <a:r>
              <a:rPr lang="en-US" dirty="0" smtClean="0"/>
              <a:t>project </a:t>
            </a:r>
            <a:r>
              <a:rPr lang="el-GR" dirty="0" smtClean="0"/>
              <a:t>του ανιχνευτή </a:t>
            </a:r>
            <a:r>
              <a:rPr lang="en-US" dirty="0" smtClean="0"/>
              <a:t>Micromegas.</a:t>
            </a: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 algn="just">
              <a:buNone/>
            </a:pPr>
            <a:r>
              <a:rPr lang="el-GR" dirty="0" smtClean="0"/>
              <a:t>Σκοπός αυτής της συνεργασίας είναι να συγκεντρώνει και να κατευθύνει την ανάπτυξη του ανιχνευτή καθώς και τη μελέτη του σε </a:t>
            </a:r>
            <a:r>
              <a:rPr lang="el-GR" dirty="0" err="1" smtClean="0"/>
              <a:t>προσομοιωτικές</a:t>
            </a:r>
            <a:r>
              <a:rPr lang="el-GR" dirty="0" smtClean="0"/>
              <a:t> διατάξεις.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Πιο συγκεκριμένα η εν λόγω συνεργασία στοχεύει σε: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l-GR" dirty="0" smtClean="0"/>
              <a:t>Κατασκευή</a:t>
            </a:r>
            <a:r>
              <a:rPr lang="en-US" dirty="0" smtClean="0"/>
              <a:t> </a:t>
            </a:r>
            <a:r>
              <a:rPr lang="el-GR" dirty="0" smtClean="0"/>
              <a:t>και συντονισμό των προσπαθειών της </a:t>
            </a:r>
            <a:r>
              <a:rPr lang="en-US" dirty="0" smtClean="0"/>
              <a:t>R&amp;D</a:t>
            </a:r>
          </a:p>
          <a:p>
            <a:pPr marL="180975" indent="-180975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l-GR" dirty="0" smtClean="0"/>
              <a:t>Ανταλλαγή ιδεών πάνω στην υποδομή του ανιχνευτή (π.χ. </a:t>
            </a:r>
            <a:r>
              <a:rPr lang="en-US" dirty="0" smtClean="0"/>
              <a:t>Test beam, </a:t>
            </a:r>
            <a:r>
              <a:rPr lang="el-GR" dirty="0" smtClean="0"/>
              <a:t>ηλεκτρονικά…), ανάπτυξη κοινών πειραμάτων και ποιοτικών χαρακτηριστικών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l-GR" dirty="0" smtClean="0"/>
              <a:t>Καταμερισμό επενδύσεων κοινών ερευνητικών έργων</a:t>
            </a:r>
          </a:p>
          <a:p>
            <a:pPr marL="180975" indent="-180975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l-GR" dirty="0" smtClean="0"/>
              <a:t>Βελτιστοποίηση της επικοινωνίας και ανταλλαγή γνώσης, εμπειρίας και αποτελεσμάτων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l-GR" dirty="0" smtClean="0"/>
              <a:t>Εγκατάσταση κοινού διατηρήσιμου </a:t>
            </a:r>
            <a:r>
              <a:rPr lang="en-US" dirty="0" smtClean="0"/>
              <a:t>software </a:t>
            </a:r>
            <a:r>
              <a:rPr lang="el-GR" dirty="0" smtClean="0"/>
              <a:t>για προσομοιώσεις</a:t>
            </a:r>
          </a:p>
          <a:p>
            <a:pPr>
              <a:buNone/>
            </a:pPr>
            <a:r>
              <a:rPr lang="el-GR" dirty="0" smtClean="0"/>
              <a:t> 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Σεμινάριο Φυσικής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F7DB-C908-4307-B036-0469D425885B}" type="slidenum">
              <a:rPr lang="el-GR" smtClean="0"/>
              <a:pPr/>
              <a:t>5</a:t>
            </a:fld>
            <a:endParaRPr lang="el-GR" dirty="0"/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The RD51 Collaboration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l-GR" sz="4800" dirty="0" smtClean="0"/>
              <a:t>Ανιχνευτής </a:t>
            </a:r>
            <a:r>
              <a:rPr lang="en-US" sz="4800" dirty="0" smtClean="0"/>
              <a:t>Micromegas</a:t>
            </a:r>
            <a:endParaRPr lang="el-GR" sz="48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Σεμινάριο Φυσικής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F7DB-C908-4307-B036-0469D425885B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714612" y="2500306"/>
            <a:ext cx="2786082" cy="47147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800" dirty="0" smtClean="0"/>
              <a:t>MICROME</a:t>
            </a:r>
            <a:endParaRPr lang="el-GR" sz="4800" dirty="0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Σεμινάριο Φυσικής</a:t>
            </a:r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AB6F7DB-C908-4307-B036-0469D425885B}" type="slidenum">
              <a:rPr lang="el-GR" smtClean="0">
                <a:solidFill>
                  <a:schemeClr val="bg1">
                    <a:lumMod val="50000"/>
                  </a:schemeClr>
                </a:solidFill>
              </a:rPr>
              <a:pPr/>
              <a:t>7</a:t>
            </a:fld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5286380" y="2500306"/>
            <a:ext cx="928694" cy="471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/>
              <a:t>GA</a:t>
            </a:r>
            <a:endParaRPr kumimoji="0" lang="el-GR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6072198" y="2500306"/>
            <a:ext cx="714380" cy="471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endParaRPr kumimoji="0" lang="el-GR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2714612" y="4071942"/>
            <a:ext cx="785818" cy="471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</a:t>
            </a:r>
            <a:endParaRPr kumimoji="0" lang="el-GR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4500562" y="4071942"/>
            <a:ext cx="1643074" cy="471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seous</a:t>
            </a:r>
            <a:endParaRPr kumimoji="0" lang="el-GR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2 - Θέση περιεχομένου"/>
          <p:cNvSpPr txBox="1">
            <a:spLocks/>
          </p:cNvSpPr>
          <p:nvPr/>
        </p:nvSpPr>
        <p:spPr>
          <a:xfrm>
            <a:off x="6715140" y="4071942"/>
            <a:ext cx="2214546" cy="471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err="1" smtClean="0"/>
              <a:t>tracture</a:t>
            </a:r>
            <a:endParaRPr kumimoji="0" lang="el-GR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dirty="0" smtClean="0"/>
              <a:t>Τι σημαίνει </a:t>
            </a:r>
            <a:r>
              <a:rPr lang="en-US" dirty="0" smtClean="0"/>
              <a:t>Micromegas</a:t>
            </a:r>
            <a:r>
              <a:rPr lang="el-GR" dirty="0" smtClean="0"/>
              <a:t>;</a:t>
            </a:r>
            <a:endParaRPr lang="el-GR" dirty="0"/>
          </a:p>
        </p:txBody>
      </p:sp>
      <p:pic>
        <p:nvPicPr>
          <p:cNvPr id="15" name="Picture 50" descr="C:\Users\Gfan\Erga\CAST\CAST_Photos\Sac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643050"/>
            <a:ext cx="333377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8351 0.23102 " pathEditMode="relative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-0.16823 0.2270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" y="11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03704E-6 L 0.03924 0.23102 " pathEditMode="relative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>
            <a:normAutofit fontScale="62500" lnSpcReduction="20000"/>
          </a:bodyPr>
          <a:lstStyle/>
          <a:p>
            <a:pPr marL="361950" indent="-3619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l-GR" dirty="0" smtClean="0"/>
              <a:t>Η τεχνολογία των ανιχνευτών </a:t>
            </a:r>
            <a:r>
              <a:rPr lang="en-US" dirty="0" smtClean="0"/>
              <a:t>Micromegas</a:t>
            </a:r>
            <a:r>
              <a:rPr lang="el-GR" dirty="0" smtClean="0"/>
              <a:t> (</a:t>
            </a:r>
            <a:r>
              <a:rPr lang="en-US" dirty="0" smtClean="0"/>
              <a:t>MICROMesh </a:t>
            </a:r>
            <a:r>
              <a:rPr lang="en-US" dirty="0" err="1" smtClean="0"/>
              <a:t>GAseous</a:t>
            </a:r>
            <a:r>
              <a:rPr lang="en-US" dirty="0" smtClean="0"/>
              <a:t> Structure</a:t>
            </a:r>
            <a:r>
              <a:rPr lang="el-GR" dirty="0" smtClean="0"/>
              <a:t>) αναπτύχθηκε την δεκαετία του ’90 από τον Έλληνα ερευνητή Δρ. Ιωάννη Γιοματάρη (κέντρο ατομικών ερευνών </a:t>
            </a:r>
            <a:r>
              <a:rPr lang="en-US" dirty="0" smtClean="0"/>
              <a:t>Saclay</a:t>
            </a:r>
            <a:r>
              <a:rPr lang="el-GR" dirty="0" smtClean="0"/>
              <a:t>/Γαλλία) και τον νομπελίστα πρωτεργάτη των πολυσύρματων αναλογικών θαλάμων ανίχνευσης σωματιδίων </a:t>
            </a:r>
            <a:r>
              <a:rPr lang="en-US" dirty="0" smtClean="0"/>
              <a:t>Georges Charpak</a:t>
            </a:r>
            <a:r>
              <a:rPr lang="el-GR" dirty="0" smtClean="0"/>
              <a:t>. Η συνεργασία του Ινστιτούτου Πυρηνικής Φυσικής του ΕΚΕΦΕ «Δημόκριτος» με το </a:t>
            </a:r>
            <a:r>
              <a:rPr lang="en-US" dirty="0" smtClean="0"/>
              <a:t>Saclay</a:t>
            </a:r>
            <a:r>
              <a:rPr lang="el-GR" dirty="0" smtClean="0"/>
              <a:t> και το </a:t>
            </a:r>
            <a:r>
              <a:rPr lang="en-US" dirty="0" smtClean="0"/>
              <a:t>CERN</a:t>
            </a:r>
            <a:r>
              <a:rPr lang="el-GR" dirty="0" smtClean="0"/>
              <a:t>, από το 2001, οδήγησε στην ανάπτυξη των καινοτόμων ανιχνευτών </a:t>
            </a:r>
            <a:r>
              <a:rPr lang="en-US" dirty="0" smtClean="0"/>
              <a:t>Micromegas</a:t>
            </a:r>
            <a:r>
              <a:rPr lang="el-GR" dirty="0" smtClean="0"/>
              <a:t> για την ανίχνευση ακτίνων Χ, που χρησιμοποιούνται στο πείραμα </a:t>
            </a:r>
            <a:r>
              <a:rPr lang="en-US" dirty="0" smtClean="0"/>
              <a:t>CAST</a:t>
            </a:r>
            <a:r>
              <a:rPr lang="el-GR" dirty="0" smtClean="0"/>
              <a:t> στο </a:t>
            </a:r>
            <a:r>
              <a:rPr lang="en-US" dirty="0" smtClean="0"/>
              <a:t>CERN</a:t>
            </a:r>
            <a:r>
              <a:rPr lang="el-GR" dirty="0" smtClean="0"/>
              <a:t>, το οποίο ερευνά την ύπαρξη των σωματιδίων </a:t>
            </a:r>
            <a:r>
              <a:rPr lang="en-US" dirty="0" smtClean="0"/>
              <a:t>axions</a:t>
            </a:r>
            <a:r>
              <a:rPr lang="el-GR" dirty="0" smtClean="0"/>
              <a:t>.</a:t>
            </a:r>
            <a:endParaRPr lang="en-US" dirty="0" smtClean="0"/>
          </a:p>
          <a:p>
            <a:pPr marL="361950" indent="-3619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el-GR" dirty="0" smtClean="0"/>
          </a:p>
          <a:p>
            <a:pPr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l-GR" dirty="0" smtClean="0"/>
              <a:t>Ο ανιχνευτής </a:t>
            </a:r>
            <a:r>
              <a:rPr lang="en-US" dirty="0" smtClean="0"/>
              <a:t>Micromegas</a:t>
            </a:r>
            <a:r>
              <a:rPr lang="el-GR" dirty="0" smtClean="0"/>
              <a:t> έχει την ικανότητα να μετρά την θέση, την ροή και την ενέργεια σωματιδίων με μοναδική</a:t>
            </a:r>
            <a:r>
              <a:rPr lang="en-US" dirty="0" smtClean="0"/>
              <a:t>,</a:t>
            </a:r>
            <a:r>
              <a:rPr lang="el-GR" dirty="0" smtClean="0"/>
              <a:t> για αναλογικούς θαλάμους</a:t>
            </a:r>
            <a:r>
              <a:rPr lang="en-US" dirty="0" smtClean="0"/>
              <a:t>,</a:t>
            </a:r>
            <a:r>
              <a:rPr lang="el-GR" dirty="0" smtClean="0"/>
              <a:t> ακρίβεια. Οι δυνατότητες χρήσης των ανιχνευτών </a:t>
            </a:r>
            <a:r>
              <a:rPr lang="en-US" dirty="0" smtClean="0"/>
              <a:t>Micromegas</a:t>
            </a:r>
            <a:r>
              <a:rPr lang="el-GR" dirty="0" smtClean="0"/>
              <a:t> επεκτείνονται στην Πυρηνική Φυσική, στην Αστροφυσική</a:t>
            </a:r>
            <a:r>
              <a:rPr lang="en-US" dirty="0" smtClean="0"/>
              <a:t> </a:t>
            </a:r>
            <a:r>
              <a:rPr lang="el-GR" dirty="0" smtClean="0"/>
              <a:t>και στην Ιατρική Φυσική.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Σεμινάριο Φυσικής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F7DB-C908-4307-B036-0469D425885B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dirty="0" smtClean="0"/>
              <a:t>Ανιχνευτής </a:t>
            </a:r>
            <a:r>
              <a:rPr lang="en-US" dirty="0" smtClean="0"/>
              <a:t>Micromegas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Σεμινάριο Φυσικής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F7DB-C908-4307-B036-0469D425885B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dirty="0" smtClean="0"/>
              <a:t>Ανιχνευτής </a:t>
            </a:r>
            <a:r>
              <a:rPr lang="en-US" dirty="0" smtClean="0"/>
              <a:t>Micromegas</a:t>
            </a:r>
            <a:endParaRPr lang="el-GR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85992"/>
            <a:ext cx="41719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071678"/>
            <a:ext cx="39147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786578" y="2643182"/>
            <a:ext cx="127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Drift plane</a:t>
            </a:r>
            <a:endParaRPr lang="en-US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715140" y="3429000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Micromesh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572396" y="4214818"/>
            <a:ext cx="142876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700" dirty="0"/>
              <a:t>Anode strips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en-US" sz="1700" dirty="0"/>
              <a:t>Or any </a:t>
            </a:r>
            <a:r>
              <a:rPr lang="en-US" sz="1700" dirty="0" smtClean="0"/>
              <a:t>other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en-US" sz="1700" dirty="0" smtClean="0"/>
              <a:t> </a:t>
            </a:r>
            <a:r>
              <a:rPr lang="en-US" sz="1700" dirty="0"/>
              <a:t>readout </a:t>
            </a:r>
            <a:endParaRPr lang="en-US" sz="1700" dirty="0" smtClean="0"/>
          </a:p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en-US" sz="1700" dirty="0" smtClean="0"/>
              <a:t>structure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2855</TotalTime>
  <Words>1859</Words>
  <Application>Microsoft Office PowerPoint</Application>
  <PresentationFormat>Προβολή στην οθόνη (4:3)</PresentationFormat>
  <Paragraphs>249</Paragraphs>
  <Slides>39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39</vt:i4>
      </vt:variant>
    </vt:vector>
  </HeadingPairs>
  <TitlesOfParts>
    <vt:vector size="40" baseType="lpstr">
      <vt:lpstr>Θέμα του Office</vt:lpstr>
      <vt:lpstr>The micropattern detector Micromegas and the RD51 collaboration</vt:lpstr>
      <vt:lpstr>Περιεχόμενα</vt:lpstr>
      <vt:lpstr>Διαφάνεια 3</vt:lpstr>
      <vt:lpstr>Διαφάνεια 4</vt:lpstr>
      <vt:lpstr>The RD51 Collaboration</vt:lpstr>
      <vt:lpstr>Διαφάνεια 6</vt:lpstr>
      <vt:lpstr>Τι σημαίνει Micromegas;</vt:lpstr>
      <vt:lpstr>Ανιχνευτής Micromegas</vt:lpstr>
      <vt:lpstr>Ανιχνευτής Micromegas</vt:lpstr>
      <vt:lpstr>Μηχανισμός λειτουργίας ανιχνευτή Micromegas</vt:lpstr>
      <vt:lpstr>Μηχανισμός λειτουργίας ανιχνευτή Micromegas</vt:lpstr>
      <vt:lpstr>Διαφάνεια 12</vt:lpstr>
      <vt:lpstr>Δομικά μέρη ανιχνευτή Micromegas - Plexiglas</vt:lpstr>
      <vt:lpstr>Δομικά μέρη ανιχνευτή Micromegas - Plexiglas</vt:lpstr>
      <vt:lpstr>Δομικά μέρη του ανιχνευτή Micromegas - Drift</vt:lpstr>
      <vt:lpstr>Δομικά μέρη του ανιχνευτή Micromegas - Drift</vt:lpstr>
      <vt:lpstr>Δομικά μέρη ανιχνευτή Micromegas - Micromesh</vt:lpstr>
      <vt:lpstr>Δομικά μέρη ανιχνευτή Micromegas - Micromesh</vt:lpstr>
      <vt:lpstr>Δομικά μέρη του ανιχνευτή Micromegas - Strips</vt:lpstr>
      <vt:lpstr>Δομικά μέρη του ανιχνευτή Micromegas - Strips</vt:lpstr>
      <vt:lpstr>Δομικά μέρη του ανιχνευτή Micromegas - Strips</vt:lpstr>
      <vt:lpstr>Απεικόνιση θέσης με τη βοήθεια των strips</vt:lpstr>
      <vt:lpstr>Περιοχή μετατροπής/Περιοχή ενίσχυσης</vt:lpstr>
      <vt:lpstr>Διαφάνεια 24</vt:lpstr>
      <vt:lpstr>Διαφάνεια 25</vt:lpstr>
      <vt:lpstr>Πλεονεκτήματα ανιχνευτή Micromegas</vt:lpstr>
      <vt:lpstr>Διαφάνεια 27</vt:lpstr>
      <vt:lpstr>Εφαρμογές ανιχνευτή Micromegas</vt:lpstr>
      <vt:lpstr>Εφαρμογή του ανιχνευτή Micromegas στο πείραμα CAST</vt:lpstr>
      <vt:lpstr>Primakoff Effect</vt:lpstr>
      <vt:lpstr>Ο ανιχνευτής Micromegas του CAST</vt:lpstr>
      <vt:lpstr>Το τηλεσκόπιο του Cast</vt:lpstr>
      <vt:lpstr>Ο ανιχνευτής Micromegas του CAST</vt:lpstr>
      <vt:lpstr>Εφαρμογές του Micromegas στην ιατρική απεικόνιση</vt:lpstr>
      <vt:lpstr>Ακτινογραφία με ανιχνευτή Micromegas</vt:lpstr>
      <vt:lpstr>Ακτινογραφία με ανιχνευτή Micromegas</vt:lpstr>
      <vt:lpstr>Συνοπτικά</vt:lpstr>
      <vt:lpstr>Τέλος Χρόνου</vt:lpstr>
      <vt:lpstr>Βιβλιογραφία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Prodromos</dc:creator>
  <cp:lastModifiedBy>Prodromos</cp:lastModifiedBy>
  <cp:revision>318</cp:revision>
  <dcterms:created xsi:type="dcterms:W3CDTF">2009-05-06T12:08:12Z</dcterms:created>
  <dcterms:modified xsi:type="dcterms:W3CDTF">2009-05-15T06:36:47Z</dcterms:modified>
</cp:coreProperties>
</file>