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284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1" autoAdjust="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95DA-4333-47BF-813F-3AF232545BD2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746F-35B7-4E91-ADEE-27409D6252E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746F-35B7-4E91-ADEE-27409D6252E4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D42420-CAA2-418B-AE70-8C322DE52363}" type="datetimeFigureOut">
              <a:rPr lang="el-GR" smtClean="0"/>
              <a:pPr/>
              <a:t>31/7/2009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7ABC37-A182-42AD-9894-E67F43F1D15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214422"/>
            <a:ext cx="678661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MicroMeGaS</a:t>
            </a:r>
            <a:endParaRPr lang="en-US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571501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Ονοματεπώνυμο: Καυκαρκού Αδάμος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Μάθημα: Σεμινάριο Φυσικής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Υπεύθυνος Καθηγητής: κος. Αλεξόπουλος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291440" cy="32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214290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ΕΘΝΙΚΟ ΜΕΤΣΟΒΙΟ ΠΟΛΥΤΕΧΝΕΙΟ 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Σχολή Εφαρμοσμένων Μαθηματικών 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και Φυσικών Επιστημών.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Τομέας Φυσικής.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14290"/>
            <a:ext cx="5365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Παράγοντας Ενίσχυσης Μ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43042" y="1285860"/>
          <a:ext cx="5005388" cy="873125"/>
        </p:xfrm>
        <a:graphic>
          <a:graphicData uri="http://schemas.openxmlformats.org/presentationml/2006/ole">
            <p:oleObj spid="_x0000_s35842" name="Εξίσωση" r:id="rId4" imgW="1384200" imgH="241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228599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α: Αριθμός ζευγών που παράγονται στη μονάδα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του μήκους που ταξιδεύουν.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85786" y="4000504"/>
          <a:ext cx="1775444" cy="928694"/>
        </p:xfrm>
        <a:graphic>
          <a:graphicData uri="http://schemas.openxmlformats.org/presentationml/2006/ole">
            <p:oleObj spid="_x0000_s35843" name="Εξίσωση" r:id="rId5" imgW="825480" imgH="431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342900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Ομογενές πεδίο.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929322" y="3929066"/>
          <a:ext cx="1638300" cy="901700"/>
        </p:xfrm>
        <a:graphic>
          <a:graphicData uri="http://schemas.openxmlformats.org/presentationml/2006/ole">
            <p:oleObj spid="_x0000_s35844" name="Εξίσωση" r:id="rId6" imgW="761760" imgH="419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3504" y="342900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Ανομοιογενές  πεδίο.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535782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Breakdown</a:t>
            </a:r>
            <a:r>
              <a:rPr lang="el-GR" sz="3200" dirty="0" smtClean="0">
                <a:solidFill>
                  <a:schemeClr val="bg1"/>
                </a:solidFill>
              </a:rPr>
              <a:t> για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           </a:t>
            </a:r>
            <a:r>
              <a:rPr lang="en-US" sz="3200" dirty="0" smtClean="0">
                <a:solidFill>
                  <a:schemeClr val="bg1"/>
                </a:solidFill>
              </a:rPr>
              <a:t> Rather Limit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28992" y="5357826"/>
          <a:ext cx="1312673" cy="500066"/>
        </p:xfrm>
        <a:graphic>
          <a:graphicData uri="http://schemas.openxmlformats.org/presentationml/2006/ole">
            <p:oleObj spid="_x0000_s35845" name="Εξίσωση" r:id="rId7" imgW="533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142852"/>
            <a:ext cx="2410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Ανιχνευτές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Θάλαμοι με αέριο που ιονίζεται με ακτινοβολία.   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Άνοδοι και κάθοδοι για συλλογή του φορτίου.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2071678"/>
            <a:ext cx="76867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MWPC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(MultiWire Proportional Chamber)</a:t>
            </a: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143248"/>
            <a:ext cx="3500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Δυνατότητα για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tracking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8376"/>
            <a:ext cx="4643470" cy="3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70"/>
            <a:ext cx="48577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48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Καλή χωρική διακριτική ικανότητα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 (εκατοντάδες μ)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Καλή ενεργειακή διακριτική ικανότητα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Μέτριο ρυθμό ανίχνευσης.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428604"/>
            <a:ext cx="2752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Περιορισμοί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Καλύτερη χωρική διακριτική ικανότητα αδύνατο να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επιτευχθεί. Τα καλώδια δεν μπορούν να πλησιάσουν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περισσότερο.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Αργά ιόντα – Μεγάλος χρόνος αποκατάστασης –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Όχι τόσο καλοί ρυθμοί ανίχνευσης. 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00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Ακατάλληλοι για πειράματα </a:t>
            </a:r>
            <a:r>
              <a:rPr lang="en-US" sz="3200" dirty="0" smtClean="0">
                <a:solidFill>
                  <a:schemeClr val="bg1"/>
                </a:solidFill>
              </a:rPr>
              <a:t>high luminosity</a:t>
            </a:r>
            <a:r>
              <a:rPr lang="el-GR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142852"/>
            <a:ext cx="5243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Λύση στα Προβλήματα – </a:t>
            </a:r>
          </a:p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Νέα Γενιά Ανιχνευτών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5786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Εξέλιξη </a:t>
            </a:r>
            <a:r>
              <a:rPr lang="en-US" sz="3200" dirty="0" smtClean="0">
                <a:solidFill>
                  <a:schemeClr val="bg1"/>
                </a:solidFill>
              </a:rPr>
              <a:t>microelectronics.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Εξέλιξη </a:t>
            </a:r>
            <a:r>
              <a:rPr lang="en-US" sz="3200" dirty="0" smtClean="0">
                <a:solidFill>
                  <a:schemeClr val="bg1"/>
                </a:solidFill>
              </a:rPr>
              <a:t>photolithography.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2886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Τύπωση λεπτών λωρίδων σε μονωτή. Αποστάσεις  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 πολύ πιο κοντινές από τα καλώδια.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Micro-Strips Gas Chamber (MSGC).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29066"/>
            <a:ext cx="55721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04"/>
            <a:ext cx="3857652" cy="330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143380"/>
            <a:ext cx="885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Γρήγορη απομάκρυνση ιόντων – </a:t>
            </a:r>
            <a:r>
              <a:rPr lang="en-US" sz="3200" dirty="0" smtClean="0">
                <a:solidFill>
                  <a:schemeClr val="bg1"/>
                </a:solidFill>
              </a:rPr>
              <a:t>counting </a:t>
            </a:r>
            <a:endParaRPr lang="el-GR" sz="3200" dirty="0" smtClean="0">
              <a:solidFill>
                <a:schemeClr val="bg1"/>
              </a:solidFill>
            </a:endParaRPr>
          </a:p>
          <a:p>
            <a:r>
              <a:rPr lang="el-GR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capacity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Προβλήματα γήρανσης σε ψηλές ακτινοβολίες.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Λειτουργεί με χαμηλή ενίσχυση.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00232" y="4643446"/>
          <a:ext cx="2687855" cy="500066"/>
        </p:xfrm>
        <a:graphic>
          <a:graphicData uri="http://schemas.openxmlformats.org/presentationml/2006/ole">
            <p:oleObj spid="_x0000_s41986" name="Εξίσωση" r:id="rId5" imgW="1091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26" y="142852"/>
            <a:ext cx="3377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MicroMeGaS</a:t>
            </a: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5786478" cy="380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429132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Ασύμμετρος Διαχωρισμός Ενεργού Όγκου.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Μεγάλη Περιοχή Μετατροπής.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Μικρή Περιοχή Ενίσχυσης.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88" y="142852"/>
            <a:ext cx="3377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MicroMeGaS</a:t>
            </a: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812265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785794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Σήμα από άνοδο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 και πλέγμα.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14356"/>
            <a:ext cx="44958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428992" y="142852"/>
            <a:ext cx="2314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Το Πλέγμα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572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Συνήθως από χαλκό (5μ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l-GR" sz="3200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Ανοίγματα 25μ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l-GR" sz="3200" dirty="0" smtClean="0">
                <a:solidFill>
                  <a:schemeClr val="bg1"/>
                </a:solidFill>
              </a:rPr>
              <a:t> σε απόσταση 50μ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l-GR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photolithography</a:t>
            </a:r>
            <a:r>
              <a:rPr lang="el-GR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Τάση περίπου 500</a:t>
            </a:r>
            <a:r>
              <a:rPr lang="en-US" sz="3200" dirty="0" smtClean="0">
                <a:solidFill>
                  <a:schemeClr val="bg1"/>
                </a:solidFill>
              </a:rPr>
              <a:t>V.</a:t>
            </a:r>
            <a:endParaRPr lang="el-G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Οδηγεί </a:t>
            </a:r>
            <a:r>
              <a:rPr lang="en-US" sz="3200" dirty="0" smtClean="0">
                <a:solidFill>
                  <a:schemeClr val="bg1"/>
                </a:solidFill>
              </a:rPr>
              <a:t>e</a:t>
            </a:r>
            <a:r>
              <a:rPr lang="el-GR" sz="3200" dirty="0" smtClean="0">
                <a:solidFill>
                  <a:schemeClr val="bg1"/>
                </a:solidFill>
              </a:rPr>
              <a:t> στην περιοχή ενίσχυσης.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Συλλέγει ιόντα.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79"/>
            <a:ext cx="7143800" cy="416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428992" y="0"/>
            <a:ext cx="1965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Το Πεδίο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92919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Ομοιογενές.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Π. Εν./Π. Μ.=20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Πλήρης μεταφορά </a:t>
            </a:r>
            <a:r>
              <a:rPr lang="en-US" sz="3200" dirty="0" smtClean="0">
                <a:solidFill>
                  <a:schemeClr val="bg1"/>
                </a:solidFill>
              </a:rPr>
              <a:t>e.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643050"/>
            <a:ext cx="599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2"/>
                </a:solidFill>
              </a:rPr>
              <a:t> Τι είναι οι ανιχνευτές </a:t>
            </a:r>
            <a:r>
              <a:rPr lang="en-US" sz="2800" dirty="0" smtClean="0">
                <a:solidFill>
                  <a:schemeClr val="bg2"/>
                </a:solidFill>
              </a:rPr>
              <a:t>MicroMeGaS</a:t>
            </a:r>
            <a:r>
              <a:rPr lang="el-GR" sz="2800" dirty="0" smtClean="0">
                <a:solidFill>
                  <a:schemeClr val="bg2"/>
                </a:solidFill>
              </a:rPr>
              <a:t>; </a:t>
            </a:r>
            <a:endParaRPr lang="el-GR" sz="2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357166"/>
            <a:ext cx="85969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ΕΠΙΜΕΡΟΥΣ ΘΕΜΑΤΑ 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74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2"/>
                </a:solidFill>
              </a:rPr>
              <a:t> Βασικές φυσικές αρχές για την ανάπτυξη τους. </a:t>
            </a:r>
            <a:endParaRPr lang="el-GR" sz="2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16" y="3071810"/>
            <a:ext cx="89725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2"/>
                </a:solidFill>
              </a:rPr>
              <a:t> Παλαιότερες γενιές ανιχνευτών με τις ίδιες φυσικές αρχές.</a:t>
            </a:r>
          </a:p>
          <a:p>
            <a:r>
              <a:rPr lang="el-GR" sz="2800" dirty="0">
                <a:solidFill>
                  <a:schemeClr val="bg2"/>
                </a:solidFill>
              </a:rPr>
              <a:t> </a:t>
            </a:r>
            <a:r>
              <a:rPr lang="el-GR" sz="2800" dirty="0" smtClean="0">
                <a:solidFill>
                  <a:schemeClr val="bg2"/>
                </a:solidFill>
              </a:rPr>
              <a:t>   Μειονεκτήματα.</a:t>
            </a:r>
          </a:p>
          <a:p>
            <a:r>
              <a:rPr lang="el-GR" sz="2800" dirty="0">
                <a:solidFill>
                  <a:schemeClr val="bg2"/>
                </a:solidFill>
              </a:rPr>
              <a:t> </a:t>
            </a:r>
            <a:r>
              <a:rPr lang="el-GR" sz="2800" dirty="0" smtClean="0">
                <a:solidFill>
                  <a:schemeClr val="bg2"/>
                </a:solidFill>
              </a:rPr>
              <a:t>   Ανάγκη για </a:t>
            </a:r>
            <a:r>
              <a:rPr lang="en-US" sz="2800" dirty="0" smtClean="0">
                <a:solidFill>
                  <a:schemeClr val="bg2"/>
                </a:solidFill>
              </a:rPr>
              <a:t>MicroMeGaS. </a:t>
            </a:r>
            <a:r>
              <a:rPr lang="el-GR" sz="2800" dirty="0" smtClean="0">
                <a:solidFill>
                  <a:schemeClr val="bg2"/>
                </a:solidFill>
              </a:rPr>
              <a:t>  </a:t>
            </a:r>
            <a:endParaRPr lang="el-GR" sz="2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572008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2"/>
                </a:solidFill>
              </a:rPr>
              <a:t> Περιγραφή των νέων ανιχνευτών. </a:t>
            </a:r>
            <a:endParaRPr lang="el-GR" sz="2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429264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2"/>
                </a:solidFill>
              </a:rPr>
              <a:t> Εφαρμογές. </a:t>
            </a:r>
            <a:endParaRPr lang="el-GR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428604"/>
            <a:ext cx="2061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Η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Άνοδος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Χρήση </a:t>
            </a:r>
            <a:r>
              <a:rPr lang="en-US" sz="3200" dirty="0" smtClean="0">
                <a:solidFill>
                  <a:schemeClr val="bg1"/>
                </a:solidFill>
              </a:rPr>
              <a:t>Micro – Strips.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Πολύ καλή χωρική δ. ικανότητα.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Λειτουργία και με ψηλή ενίσχυση. Αποφυγή συνύπαρξης αν. καθ. στο ίδιο μονωτικό στρώμα.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Λωρίδες γειωμένες μέσω προενισχυτών χαμηλού θορύβου.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143380"/>
            <a:ext cx="5072066" cy="23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285728"/>
            <a:ext cx="3164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Τι Κερδίσαμε;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Αποτροπή των </a:t>
            </a:r>
            <a:r>
              <a:rPr lang="en-US" sz="3200" dirty="0" smtClean="0">
                <a:solidFill>
                  <a:schemeClr val="bg1"/>
                </a:solidFill>
              </a:rPr>
              <a:t>Gain Fluctuations </a:t>
            </a:r>
            <a:r>
              <a:rPr lang="el-GR" sz="3200" dirty="0" smtClean="0">
                <a:solidFill>
                  <a:schemeClr val="bg1"/>
                </a:solidFill>
              </a:rPr>
              <a:t>λόγο μεταβολής της περιοχής ενίσχυσης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el-GR" sz="3200" dirty="0" smtClean="0">
                <a:solidFill>
                  <a:schemeClr val="bg1"/>
                </a:solidFill>
              </a:rPr>
              <a:t> Μεγιστοποίηση του Μ.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72970" y="3786190"/>
          <a:ext cx="4471030" cy="858842"/>
        </p:xfrm>
        <a:graphic>
          <a:graphicData uri="http://schemas.openxmlformats.org/presentationml/2006/ole">
            <p:oleObj spid="_x0000_s60418" name="Εξίσωση" r:id="rId4" imgW="2247840" imgH="431640" progId="Equation.3">
              <p:embed/>
            </p:oleObj>
          </a:graphicData>
        </a:graphic>
      </p:graphicFrame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06"/>
            <a:ext cx="464343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4572008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Μέγιστο για 30-100μ</a:t>
            </a:r>
            <a:r>
              <a:rPr lang="en-US" sz="3200" dirty="0" smtClean="0">
                <a:solidFill>
                  <a:schemeClr val="bg1"/>
                </a:solidFill>
              </a:rPr>
              <a:t>m.</a:t>
            </a:r>
            <a:r>
              <a:rPr lang="el-GR" sz="3200" dirty="0" smtClean="0">
                <a:solidFill>
                  <a:schemeClr val="bg1"/>
                </a:solidFill>
              </a:rPr>
              <a:t> Περιοχή λειτουργίας των </a:t>
            </a:r>
            <a:r>
              <a:rPr lang="en-US" sz="3200" dirty="0" smtClean="0">
                <a:solidFill>
                  <a:schemeClr val="bg1"/>
                </a:solidFill>
              </a:rPr>
              <a:t>MicroMeGaS. 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86313" y="1785926"/>
          <a:ext cx="4162065" cy="1928826"/>
        </p:xfrm>
        <a:graphic>
          <a:graphicData uri="http://schemas.openxmlformats.org/presentationml/2006/ole">
            <p:oleObj spid="_x0000_s60420" name="Εξίσωση" r:id="rId6" imgW="154908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Χωρική διακριτική ικανότητα &lt; 100μ</a:t>
            </a:r>
            <a:r>
              <a:rPr lang="en-US" sz="3200" dirty="0" smtClean="0">
                <a:solidFill>
                  <a:schemeClr val="bg1"/>
                </a:solidFill>
              </a:rPr>
              <a:t>m.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8715404" cy="1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107154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Pitch – 100</a:t>
            </a:r>
            <a:r>
              <a:rPr lang="el-GR" sz="3200" dirty="0" smtClean="0">
                <a:solidFill>
                  <a:schemeClr val="bg1"/>
                </a:solidFill>
              </a:rPr>
              <a:t>μ</a:t>
            </a:r>
            <a:r>
              <a:rPr lang="en-US" sz="3200" dirty="0" smtClean="0">
                <a:solidFill>
                  <a:schemeClr val="bg1"/>
                </a:solidFill>
              </a:rPr>
              <a:t>m. 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0037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Άριστη ταχύτητα απαρίθμησης χάρη στη γρήγορη απομάκρυνση των ιόντων -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29388" y="3500438"/>
          <a:ext cx="2571768" cy="500066"/>
        </p:xfrm>
        <a:graphic>
          <a:graphicData uri="http://schemas.openxmlformats.org/presentationml/2006/ole">
            <p:oleObj spid="_x0000_s61443" name="Εξίσωση" r:id="rId5" imgW="109188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471488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Μπορεί να λειτουργεί με ψηλή ενίσχυση Μ. Χρήσιμο στην ανίχνευση </a:t>
            </a:r>
            <a:r>
              <a:rPr lang="en-US" sz="3200" dirty="0" smtClean="0">
                <a:solidFill>
                  <a:schemeClr val="bg1"/>
                </a:solidFill>
              </a:rPr>
              <a:t>MIP.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Ανθεκτικότητα στις αποφορτίσεις.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Ανθεκτικότητα στην γήρανση από ακτινοβολία.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Έλεγχος με ακτίνες Χ. Σταθερό </a:t>
            </a:r>
            <a:r>
              <a:rPr lang="en-US" sz="3200" dirty="0" smtClean="0">
                <a:solidFill>
                  <a:schemeClr val="bg1"/>
                </a:solidFill>
              </a:rPr>
              <a:t>gas gain</a:t>
            </a:r>
            <a:r>
              <a:rPr lang="el-GR" sz="3200" dirty="0" smtClean="0">
                <a:solidFill>
                  <a:schemeClr val="bg1"/>
                </a:solidFill>
              </a:rPr>
              <a:t> – 10 χρόνια στο </a:t>
            </a:r>
            <a:r>
              <a:rPr lang="en-US" sz="3200" dirty="0" smtClean="0">
                <a:solidFill>
                  <a:schemeClr val="bg1"/>
                </a:solidFill>
              </a:rPr>
              <a:t>LHC – 40cm</a:t>
            </a:r>
            <a:r>
              <a:rPr lang="el-GR" sz="3200" dirty="0" smtClean="0">
                <a:solidFill>
                  <a:schemeClr val="bg1"/>
                </a:solidFill>
              </a:rPr>
              <a:t> από το σημείο σύγκρουσης.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Πολύ καλή ενεργειακή διακριτική ικανότητα.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(FWHM) </a:t>
            </a:r>
            <a:r>
              <a:rPr lang="el-GR" sz="3200" dirty="0" smtClean="0">
                <a:solidFill>
                  <a:schemeClr val="bg1"/>
                </a:solidFill>
              </a:rPr>
              <a:t>11%  στα 5.9</a:t>
            </a:r>
            <a:r>
              <a:rPr lang="en-US" sz="3200" dirty="0" smtClean="0">
                <a:solidFill>
                  <a:schemeClr val="bg1"/>
                </a:solidFill>
              </a:rPr>
              <a:t> keV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78619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Γρήγορη απόκριση σήματος: </a:t>
            </a:r>
            <a:r>
              <a:rPr lang="en-US" sz="3200" dirty="0" smtClean="0">
                <a:solidFill>
                  <a:schemeClr val="bg1"/>
                </a:solidFill>
              </a:rPr>
              <a:t>1ns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428604"/>
            <a:ext cx="2273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Πρόβλημα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Ψηλή απόδοση με ψηλής ροής Χ, β, μ, χαμηλής ενέργειας </a:t>
            </a:r>
            <a:r>
              <a:rPr lang="en-US" sz="3200" dirty="0" smtClean="0">
                <a:solidFill>
                  <a:schemeClr val="bg1"/>
                </a:solidFill>
              </a:rPr>
              <a:t>p</a:t>
            </a:r>
            <a:r>
              <a:rPr lang="el-GR" sz="3200" dirty="0" smtClean="0">
                <a:solidFill>
                  <a:schemeClr val="bg1"/>
                </a:solidFill>
              </a:rPr>
              <a:t>. – Συχνές αποφορτίσεις για </a:t>
            </a:r>
            <a:r>
              <a:rPr lang="en-US" sz="3200" dirty="0" smtClean="0">
                <a:solidFill>
                  <a:schemeClr val="bg1"/>
                </a:solidFill>
              </a:rPr>
              <a:t>p</a:t>
            </a:r>
            <a:r>
              <a:rPr lang="el-GR" sz="3200" dirty="0" smtClean="0">
                <a:solidFill>
                  <a:schemeClr val="bg1"/>
                </a:solidFill>
              </a:rPr>
              <a:t> μεγάλης εν. – Λόγος: ελαστικές συγκρούσεις και ο ιονισμός που προκαλεί ο ανακλώμενος πυρήνας.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414338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Π.χ.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Αργό – Πυρηνική αντίδραση – πλήρως ιονισμένος πυρήνας </a:t>
            </a:r>
            <a:r>
              <a:rPr lang="en-US" sz="3200" dirty="0" smtClean="0">
                <a:solidFill>
                  <a:schemeClr val="bg1"/>
                </a:solidFill>
              </a:rPr>
              <a:t>Ar</a:t>
            </a:r>
            <a:r>
              <a:rPr lang="el-GR" sz="3200" dirty="0" smtClean="0">
                <a:solidFill>
                  <a:schemeClr val="bg1"/>
                </a:solidFill>
              </a:rPr>
              <a:t> 1</a:t>
            </a:r>
            <a:r>
              <a:rPr lang="en-US" sz="3200" dirty="0" smtClean="0">
                <a:solidFill>
                  <a:schemeClr val="bg1"/>
                </a:solidFill>
              </a:rPr>
              <a:t>MeV. 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71538" y="3286124"/>
          <a:ext cx="1785950" cy="671402"/>
        </p:xfrm>
        <a:graphic>
          <a:graphicData uri="http://schemas.openxmlformats.org/presentationml/2006/ole">
            <p:oleObj spid="_x0000_s74754" name="Εξίσωση" r:id="rId4" imgW="533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75057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7554" y="357166"/>
            <a:ext cx="3275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 – Read Out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85776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Δύο σετ. λωρίδων κάθετα μεταξύ τους στις δύο όψεις ενός μονωτή.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357166"/>
            <a:ext cx="2387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Εφαρμογές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COMPASS</a:t>
            </a:r>
            <a:r>
              <a:rPr lang="el-GR" sz="3200" dirty="0" smtClean="0">
                <a:solidFill>
                  <a:schemeClr val="bg1"/>
                </a:solidFill>
              </a:rPr>
              <a:t>: Μέτρηση πόλωσης γλουονίου στον πυρήνα. 40</a:t>
            </a:r>
            <a:r>
              <a:rPr lang="en-US" sz="3200" dirty="0" smtClean="0">
                <a:solidFill>
                  <a:schemeClr val="bg1"/>
                </a:solidFill>
              </a:rPr>
              <a:t>x40cm²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TOF</a:t>
            </a:r>
            <a:r>
              <a:rPr lang="el-GR" sz="3200" dirty="0" smtClean="0">
                <a:solidFill>
                  <a:schemeClr val="bg1"/>
                </a:solidFill>
              </a:rPr>
              <a:t>: Μέτρηση ενεργών διατομών νετρονίων.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MicroMeGaS </a:t>
            </a:r>
            <a:r>
              <a:rPr lang="el-GR" sz="3200" dirty="0" smtClean="0">
                <a:solidFill>
                  <a:schemeClr val="bg1"/>
                </a:solidFill>
              </a:rPr>
              <a:t>για: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1. Ανίχνευση νετρονίων από ιονισμό μέσω 3</a:t>
            </a:r>
            <a:r>
              <a:rPr lang="en-US" sz="3200" dirty="0" smtClean="0">
                <a:solidFill>
                  <a:schemeClr val="bg1"/>
                </a:solidFill>
              </a:rPr>
              <a:t>He(</a:t>
            </a:r>
            <a:r>
              <a:rPr lang="en-US" sz="3200" dirty="0" err="1" smtClean="0">
                <a:solidFill>
                  <a:schemeClr val="bg1"/>
                </a:solidFill>
              </a:rPr>
              <a:t>n,p</a:t>
            </a:r>
            <a:r>
              <a:rPr lang="en-US" sz="3200" dirty="0" smtClean="0">
                <a:solidFill>
                  <a:schemeClr val="bg1"/>
                </a:solidFill>
              </a:rPr>
              <a:t>)T</a:t>
            </a:r>
            <a:r>
              <a:rPr lang="el-GR" sz="3200" dirty="0" smtClean="0">
                <a:solidFill>
                  <a:schemeClr val="bg1"/>
                </a:solidFill>
              </a:rPr>
              <a:t> – Χρήση αερίου (3</a:t>
            </a:r>
            <a:r>
              <a:rPr lang="en-US" sz="3200" dirty="0" smtClean="0">
                <a:solidFill>
                  <a:schemeClr val="bg1"/>
                </a:solidFill>
              </a:rPr>
              <a:t>He,CF</a:t>
            </a:r>
            <a:r>
              <a:rPr lang="en-US" sz="1300" dirty="0" smtClean="0">
                <a:solidFill>
                  <a:schemeClr val="bg1"/>
                </a:solidFill>
              </a:rPr>
              <a:t>4</a:t>
            </a:r>
            <a:r>
              <a:rPr lang="el-GR" sz="3200" dirty="0" smtClean="0">
                <a:solidFill>
                  <a:schemeClr val="bg1"/>
                </a:solidFill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2.</a:t>
            </a:r>
            <a:r>
              <a:rPr lang="el-GR" sz="3200" dirty="0" smtClean="0">
                <a:solidFill>
                  <a:schemeClr val="bg1"/>
                </a:solidFill>
              </a:rPr>
              <a:t> Φωτοανιχνευτής.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Ιατρικές Απεικονίσεις: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π.χ. κρυσταλλογραφία πρωτεϊνών – ψηλές απαιτήσεις σε ταχύτητα ανάγνωσης, ακρίβεια, αντοχή ανιχνευτή. 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Χρήση στην ψηφιακή απεικόνιση.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00037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CERN Axion Solar Telescope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4633" y="2894401"/>
            <a:ext cx="2928958" cy="41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3571876"/>
            <a:ext cx="3857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Axions</a:t>
            </a:r>
            <a:r>
              <a:rPr lang="el-GR" sz="3200" dirty="0" smtClean="0">
                <a:solidFill>
                  <a:schemeClr val="bg1"/>
                </a:solidFill>
              </a:rPr>
              <a:t> – Μ. Πεδίο – Διάσπαση σε </a:t>
            </a:r>
            <a:r>
              <a:rPr lang="en-US" sz="3200" dirty="0" smtClean="0">
                <a:solidFill>
                  <a:schemeClr val="bg1"/>
                </a:solidFill>
              </a:rPr>
              <a:t>X</a:t>
            </a:r>
            <a:r>
              <a:rPr lang="el-GR" sz="32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Άριστη λειτουργία των </a:t>
            </a:r>
            <a:r>
              <a:rPr lang="en-US" sz="3200" dirty="0" smtClean="0">
                <a:solidFill>
                  <a:schemeClr val="bg1"/>
                </a:solidFill>
              </a:rPr>
              <a:t>MicroMeGaS </a:t>
            </a:r>
            <a:r>
              <a:rPr lang="el-GR" sz="3200" dirty="0" smtClean="0">
                <a:solidFill>
                  <a:schemeClr val="bg1"/>
                </a:solidFill>
              </a:rPr>
              <a:t>στην περιοχή αυτή.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l-G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64" y="0"/>
            <a:ext cx="2888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Βιβλιογραφία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87025"/>
            <a:ext cx="85011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Claus Grupen and Boris Swartz: “Particle Detectors”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Giomataris: “MICROMEGAS: results and prospects”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large size MICROMEGAS detector for the COMPASS experiment at CERN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Neutron imaging with a MICROMEGAS detector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Low Background MICROMEGAS Detector for Axion Searches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CERN – LHC – 98 – 005 – EET Development of a fast gaseous detector: MICROMEGAS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Archana Sharma: Gaseous Micropattern Detectors: High – Energy Physics and Beyond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Green, The Physics of Particle Detectors, Cambridge University Press 2001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MICROMEGAS detector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Φωτογραφικό υλικό από διαδίκτυο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Mermiga Kalliopi: Simulation Studies at the MICROMEGAS Detector and Micropattern Applications in Medicine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771530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MicroMeGaS</a:t>
            </a:r>
            <a:endParaRPr lang="el-GR" sz="6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(Micro-Mesh Gaseous Structures) 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2285992"/>
            <a:ext cx="821537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Α</a:t>
            </a:r>
            <a:r>
              <a:rPr lang="el-GR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νιχνευτές Ακτινοβολίας – Αλληλεπίδραση    </a:t>
            </a:r>
          </a:p>
          <a:p>
            <a:r>
              <a:rPr lang="el-GR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r>
              <a:rPr lang="el-GR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Ακτινοβολίας με Αέριο. 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357562"/>
            <a:ext cx="821537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Ανακαλύφθηκε από τους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I. Giomatris </a:t>
            </a: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και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G.   </a:t>
            </a:r>
          </a:p>
          <a:p>
            <a:r>
              <a:rPr 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Charpak</a:t>
            </a: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το 1995.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572008"/>
            <a:ext cx="821537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Κύριο Χαρακτηριστικό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 Micro-Mesh 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Ιονισμός  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1</a:t>
            </a:r>
            <a:r>
              <a:rPr lang="el-GR" sz="3200" baseline="30000" dirty="0" smtClean="0">
                <a:solidFill>
                  <a:schemeClr val="bg1"/>
                </a:solidFill>
              </a:rPr>
              <a:t>ος</a:t>
            </a:r>
            <a:r>
              <a:rPr lang="el-GR" sz="3200" dirty="0" smtClean="0">
                <a:solidFill>
                  <a:schemeClr val="bg1"/>
                </a:solidFill>
              </a:rPr>
              <a:t> Ιονισμός (Απαραίτητο να ξεπεραστεί το κατώφλι ενέργειας) 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Αν τα παραγόμενα </a:t>
            </a:r>
            <a:r>
              <a:rPr lang="en-US" sz="3200" dirty="0" smtClean="0">
                <a:solidFill>
                  <a:schemeClr val="bg1"/>
                </a:solidFill>
              </a:rPr>
              <a:t>e </a:t>
            </a:r>
            <a:r>
              <a:rPr lang="el-GR" sz="3200" dirty="0" smtClean="0">
                <a:solidFill>
                  <a:schemeClr val="bg1"/>
                </a:solidFill>
              </a:rPr>
              <a:t>έχουν αρκετή εν., επιπλέον ιονισμός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4290"/>
            <a:ext cx="92204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Δύο Τρόποι Μεταφοράς Ενέργειας στο Αέριο </a:t>
            </a:r>
            <a:r>
              <a:rPr lang="el-G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861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Διέγερση  </a:t>
            </a:r>
            <a:endParaRPr lang="el-GR" sz="3200" dirty="0">
              <a:solidFill>
                <a:schemeClr val="bg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214546" y="3714752"/>
          <a:ext cx="3722687" cy="744538"/>
        </p:xfrm>
        <a:graphic>
          <a:graphicData uri="http://schemas.openxmlformats.org/presentationml/2006/ole">
            <p:oleObj spid="_x0000_s22532" name="Εξίσωση" r:id="rId4" imgW="101592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4303455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Δεν παράγονται φορτία. </a:t>
            </a:r>
          </a:p>
          <a:p>
            <a:endParaRPr lang="el-GR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solidFill>
                  <a:schemeClr val="bg1"/>
                </a:solidFill>
              </a:rPr>
              <a:t> Δεν μπορεί να γίνει ανίχνευση.</a:t>
            </a:r>
          </a:p>
          <a:p>
            <a:endParaRPr lang="el-G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3200" dirty="0" smtClean="0">
                <a:solidFill>
                  <a:schemeClr val="bg1"/>
                </a:solidFill>
              </a:rPr>
              <a:t> Λύση: Μίγμα αερίων.  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285728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Απουσία Πεδίου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Επανασύνδεση </a:t>
            </a:r>
            <a:r>
              <a:rPr lang="en-US" sz="3200" dirty="0" smtClean="0">
                <a:solidFill>
                  <a:schemeClr val="bg1"/>
                </a:solidFill>
              </a:rPr>
              <a:t>e-</a:t>
            </a:r>
            <a:r>
              <a:rPr lang="el-GR" sz="3200" dirty="0" smtClean="0">
                <a:solidFill>
                  <a:schemeClr val="bg1"/>
                </a:solidFill>
              </a:rPr>
              <a:t>ιόντων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Σύλληψη </a:t>
            </a:r>
            <a:r>
              <a:rPr lang="en-US" sz="3200" dirty="0" smtClean="0">
                <a:solidFill>
                  <a:schemeClr val="bg1"/>
                </a:solidFill>
              </a:rPr>
              <a:t>e</a:t>
            </a:r>
            <a:r>
              <a:rPr lang="el-GR" sz="3200" dirty="0" smtClean="0">
                <a:solidFill>
                  <a:schemeClr val="bg1"/>
                </a:solidFill>
              </a:rPr>
              <a:t> από ηλεκτροαρνητικά άτομα αερίου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 (Ευγενή αέρια για αποφυγή της σύλληψης)   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3071810"/>
            <a:ext cx="5625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Απουσία Πεδίου – Διάχυση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Κίνηση </a:t>
            </a:r>
            <a:r>
              <a:rPr lang="en-US" sz="3200" dirty="0" smtClean="0">
                <a:solidFill>
                  <a:schemeClr val="bg1"/>
                </a:solidFill>
              </a:rPr>
              <a:t>e-</a:t>
            </a:r>
            <a:r>
              <a:rPr lang="el-GR" sz="3200" dirty="0" smtClean="0">
                <a:solidFill>
                  <a:schemeClr val="bg1"/>
                </a:solidFill>
              </a:rPr>
              <a:t>ιόντων, συγκρούσεις, απώλεια ενέργειας, θερμική ισορροπία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4678" y="5286388"/>
          <a:ext cx="2292548" cy="857256"/>
        </p:xfrm>
        <a:graphic>
          <a:graphicData uri="http://schemas.openxmlformats.org/presentationml/2006/ole">
            <p:oleObj spid="_x0000_s23554" name="Εξίσωση" r:id="rId4" imgW="660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  <a:p>
            <a:endParaRPr lang="el-G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71538" y="428604"/>
          <a:ext cx="2513844" cy="1000132"/>
        </p:xfrm>
        <a:graphic>
          <a:graphicData uri="http://schemas.openxmlformats.org/presentationml/2006/ole">
            <p:oleObj spid="_x0000_s24578" name="Εξίσωση" r:id="rId4" imgW="1180800" imgH="4698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100" y="1714488"/>
          <a:ext cx="2928958" cy="1019904"/>
        </p:xfrm>
        <a:graphic>
          <a:graphicData uri="http://schemas.openxmlformats.org/presentationml/2006/ole">
            <p:oleObj spid="_x0000_s24579" name="Εξίσωση" r:id="rId5" imgW="1422360" imgH="4950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643174" y="3214686"/>
            <a:ext cx="3895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Εφαρμογή Πεδίου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00504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050" y="214290"/>
            <a:ext cx="3895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Εφαρμογή Πεδίου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Επιτάχυνση φορτίου από το πεδίο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Ανάπτυξη σταθερής ταχύτητας λόγο συγκρούσεων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(</a:t>
            </a:r>
            <a:r>
              <a:rPr lang="en-US" sz="3200" dirty="0" smtClean="0">
                <a:solidFill>
                  <a:schemeClr val="bg1"/>
                </a:solidFill>
              </a:rPr>
              <a:t>Drift Velocity u</a:t>
            </a:r>
            <a:r>
              <a:rPr lang="el-GR" sz="3200" dirty="0" smtClean="0">
                <a:solidFill>
                  <a:schemeClr val="bg1"/>
                </a:solidFill>
              </a:rPr>
              <a:t>)  </a:t>
            </a:r>
          </a:p>
          <a:p>
            <a:endParaRPr lang="el-GR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Ορισμός ευκινησίας: </a:t>
            </a:r>
            <a:endParaRPr lang="el-GR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86248" y="3071810"/>
          <a:ext cx="857256" cy="781616"/>
        </p:xfrm>
        <a:graphic>
          <a:graphicData uri="http://schemas.openxmlformats.org/presentationml/2006/ole">
            <p:oleObj spid="_x0000_s25602" name="Εξίσωση" r:id="rId4" imgW="43164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43570" y="3143248"/>
          <a:ext cx="1000132" cy="767543"/>
        </p:xfrm>
        <a:graphic>
          <a:graphicData uri="http://schemas.openxmlformats.org/presentationml/2006/ole">
            <p:oleObj spid="_x0000_s25603" name="Εξίσωση" r:id="rId5" imgW="545760" imgH="4190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414338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Ηλεκτρόνια: Μικρή μάζα – Μεγάλη ταχύτητα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521495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Ιόντα: Μεγάλη μάζα – Μικρή ταχύτητα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14290"/>
            <a:ext cx="5388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Ενίσχυση – Χιονοστιβάδα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Πεδίο     Επιτάχυνση </a:t>
            </a:r>
            <a:r>
              <a:rPr lang="en-US" sz="3200" dirty="0" smtClean="0">
                <a:solidFill>
                  <a:schemeClr val="bg1"/>
                </a:solidFill>
              </a:rPr>
              <a:t>e     </a:t>
            </a:r>
            <a:r>
              <a:rPr lang="el-GR" sz="3200" dirty="0" smtClean="0">
                <a:solidFill>
                  <a:schemeClr val="bg1"/>
                </a:solidFill>
              </a:rPr>
              <a:t>Σταθερή ταχύτητα λόγο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συγκρούσεων.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43042" y="1000108"/>
          <a:ext cx="571504" cy="285752"/>
        </p:xfrm>
        <a:graphic>
          <a:graphicData uri="http://schemas.openxmlformats.org/presentationml/2006/ole">
            <p:oleObj spid="_x0000_s26626" name="Εξίσωση" r:id="rId4" imgW="190440" imgH="13968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429124" y="1000108"/>
          <a:ext cx="571500" cy="285750"/>
        </p:xfrm>
        <a:graphic>
          <a:graphicData uri="http://schemas.openxmlformats.org/presentationml/2006/ole">
            <p:oleObj spid="_x0000_s26627" name="Εξίσωση" r:id="rId5" imgW="190440" imgH="1396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228599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Ανάπτυξη μεγάλης ταχύτητας μεταξύ δύο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συγκρούσεων.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78619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Περεταίρω ιονισμός     Χιονοστιβάδα φορτίου.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485776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solidFill>
                  <a:schemeClr val="bg1"/>
                </a:solidFill>
              </a:rPr>
              <a:t> Ταχύτερα Ηλεκτρόνια      Μπροστινό μέρος στη 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χιονοστιβάδα. 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929058" y="4000504"/>
          <a:ext cx="571500" cy="285750"/>
        </p:xfrm>
        <a:graphic>
          <a:graphicData uri="http://schemas.openxmlformats.org/presentationml/2006/ole">
            <p:oleObj spid="_x0000_s26628" name="Εξίσωση" r:id="rId6" imgW="190440" imgH="13968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357686" y="5072074"/>
          <a:ext cx="571500" cy="285750"/>
        </p:xfrm>
        <a:graphic>
          <a:graphicData uri="http://schemas.openxmlformats.org/presentationml/2006/ole">
            <p:oleObj spid="_x0000_s26629" name="Εξίσωση" r:id="rId7" imgW="19044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853876" cy="4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643182"/>
            <a:ext cx="40481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2353</TotalTime>
  <Words>1010</Words>
  <Application>Microsoft Office PowerPoint</Application>
  <PresentationFormat>Προβολή στην οθόνη (4:3)</PresentationFormat>
  <Paragraphs>193</Paragraphs>
  <Slides>28</Slides>
  <Notes>28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Apex</vt:lpstr>
      <vt:lpstr>Εξίσωση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Adamos</dc:creator>
  <cp:lastModifiedBy>Manolis</cp:lastModifiedBy>
  <cp:revision>188</cp:revision>
  <dcterms:created xsi:type="dcterms:W3CDTF">2009-03-29T22:57:26Z</dcterms:created>
  <dcterms:modified xsi:type="dcterms:W3CDTF">2009-07-31T12:43:29Z</dcterms:modified>
</cp:coreProperties>
</file>