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2" r:id="rId26"/>
    <p:sldId id="281"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autoAdjust="0"/>
    <p:restoredTop sz="94667" autoAdjust="0"/>
  </p:normalViewPr>
  <p:slideViewPr>
    <p:cSldViewPr>
      <p:cViewPr varScale="1">
        <p:scale>
          <a:sx n="107" d="100"/>
          <a:sy n="107" d="100"/>
        </p:scale>
        <p:origin x="-1098" y="-96"/>
      </p:cViewPr>
      <p:guideLst>
        <p:guide orient="horz" pos="2160"/>
        <p:guide pos="2880"/>
      </p:guideLst>
    </p:cSldViewPr>
  </p:slideViewPr>
  <p:outlineViewPr>
    <p:cViewPr>
      <p:scale>
        <a:sx n="33" d="100"/>
        <a:sy n="33" d="100"/>
      </p:scale>
      <p:origin x="48" y="799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9FDD47-2993-4118-9381-86C0816B17EB}" type="datetimeFigureOut">
              <a:rPr lang="el-GR" smtClean="0"/>
              <a:pPr/>
              <a:t>26/5/2009</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4847F1-10DD-447D-A13B-EE80DEB25FD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6420103-DED5-4BC8-BC12-374B35762CC4}" type="datetime1">
              <a:rPr lang="el-GR" smtClean="0"/>
              <a:pPr/>
              <a:t>26/5/2009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274DE9-EB4E-48D3-8EF8-6BA1E1A617BB}" type="slidenum">
              <a:rPr lang="el-GR" smtClean="0"/>
              <a:pPr/>
              <a:t>‹#›</a:t>
            </a:fld>
            <a:endParaRPr lang="el-G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12E71F-6598-44B0-A93C-740B3C8D5ED2}" type="datetime1">
              <a:rPr lang="el-GR" smtClean="0"/>
              <a:pPr/>
              <a:t>26/5/2009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274DE9-EB4E-48D3-8EF8-6BA1E1A617B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56E33A-CED9-4542-A4A8-0F18EBAB68F0}" type="datetime1">
              <a:rPr lang="el-GR" smtClean="0"/>
              <a:pPr/>
              <a:t>26/5/2009</a:t>
            </a:fld>
            <a:endParaRPr lang="el-GR"/>
          </a:p>
        </p:txBody>
      </p:sp>
      <p:sp>
        <p:nvSpPr>
          <p:cNvPr id="5" name="Footer Placeholder 4"/>
          <p:cNvSpPr>
            <a:spLocks noGrp="1"/>
          </p:cNvSpPr>
          <p:nvPr>
            <p:ph type="ftr" sz="quarter" idx="11"/>
          </p:nvPr>
        </p:nvSpPr>
        <p:spPr>
          <a:xfrm>
            <a:off x="2640597" y="6377459"/>
            <a:ext cx="3836404" cy="365125"/>
          </a:xfrm>
        </p:spPr>
        <p:txBody>
          <a:bodyPr/>
          <a:lstStyle/>
          <a:p>
            <a:endParaRPr lang="el-GR"/>
          </a:p>
        </p:txBody>
      </p:sp>
      <p:sp>
        <p:nvSpPr>
          <p:cNvPr id="6" name="Slide Number Placeholder 5"/>
          <p:cNvSpPr>
            <a:spLocks noGrp="1"/>
          </p:cNvSpPr>
          <p:nvPr>
            <p:ph type="sldNum" sz="quarter" idx="12"/>
          </p:nvPr>
        </p:nvSpPr>
        <p:spPr/>
        <p:txBody>
          <a:bodyPr/>
          <a:lstStyle/>
          <a:p>
            <a:fld id="{49274DE9-EB4E-48D3-8EF8-6BA1E1A617B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49F0C0-38C8-4C77-A057-48B15C340516}" type="datetime1">
              <a:rPr lang="el-GR" smtClean="0"/>
              <a:pPr/>
              <a:t>26/5/2009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274DE9-EB4E-48D3-8EF8-6BA1E1A617B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496A56E-2699-4F3B-9737-EC50E4555092}" type="datetime1">
              <a:rPr lang="el-GR" smtClean="0"/>
              <a:pPr/>
              <a:t>26/5/2009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274DE9-EB4E-48D3-8EF8-6BA1E1A617B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CBDFA2-6647-4B42-85B6-1124CD36F4FC}" type="datetime1">
              <a:rPr lang="el-GR" smtClean="0"/>
              <a:pPr/>
              <a:t>26/5/2009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9274DE9-EB4E-48D3-8EF8-6BA1E1A617B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3AB9EB5-44C2-460E-825E-DC017E80F68E}" type="datetime1">
              <a:rPr lang="el-GR" smtClean="0"/>
              <a:pPr/>
              <a:t>26/5/2009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9274DE9-EB4E-48D3-8EF8-6BA1E1A617B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B1651F5-1F67-4F2D-A133-F5710DCC9846}" type="datetime1">
              <a:rPr lang="el-GR" smtClean="0"/>
              <a:pPr/>
              <a:t>26/5/2009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9274DE9-EB4E-48D3-8EF8-6BA1E1A617B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3801F-7E27-4995-8627-BCF7E5E3BAE0}" type="datetime1">
              <a:rPr lang="el-GR" smtClean="0"/>
              <a:pPr/>
              <a:t>26/5/2009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9274DE9-EB4E-48D3-8EF8-6BA1E1A617B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3F2766-B413-4FEF-ABBC-89A6A3752908}" type="datetime1">
              <a:rPr lang="el-GR" smtClean="0"/>
              <a:pPr/>
              <a:t>26/5/2009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9274DE9-EB4E-48D3-8EF8-6BA1E1A617BB}" type="slidenum">
              <a:rPr lang="el-GR" smtClean="0"/>
              <a:pPr/>
              <a:t>‹#›</a:t>
            </a:fld>
            <a:endParaRPr lang="el-G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CF48232-556D-4061-92D6-20D421C226FE}" type="datetime1">
              <a:rPr lang="el-GR" smtClean="0"/>
              <a:pPr/>
              <a:t>26/5/2009</a:t>
            </a:fld>
            <a:endParaRPr lang="el-G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l-GR"/>
          </a:p>
        </p:txBody>
      </p:sp>
      <p:sp>
        <p:nvSpPr>
          <p:cNvPr id="7" name="Slide Number Placeholder 6"/>
          <p:cNvSpPr>
            <a:spLocks noGrp="1"/>
          </p:cNvSpPr>
          <p:nvPr>
            <p:ph type="sldNum" sz="quarter" idx="12"/>
          </p:nvPr>
        </p:nvSpPr>
        <p:spPr>
          <a:xfrm>
            <a:off x="8339328" y="1170432"/>
            <a:ext cx="733864" cy="201168"/>
          </a:xfrm>
        </p:spPr>
        <p:txBody>
          <a:bodyPr/>
          <a:lstStyle/>
          <a:p>
            <a:fld id="{49274DE9-EB4E-48D3-8EF8-6BA1E1A617BB}"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AB075E0-6C75-458F-B0C6-30A045333EB2}" type="datetime1">
              <a:rPr lang="el-GR" smtClean="0"/>
              <a:pPr/>
              <a:t>26/5/2009</a:t>
            </a:fld>
            <a:endParaRPr lang="el-GR"/>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l-GR"/>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9274DE9-EB4E-48D3-8EF8-6BA1E1A617B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2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22.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 Id="rId5" Type="http://schemas.openxmlformats.org/officeDocument/2006/relationships/image" Target="../media/image40.png"/><Relationship Id="rId4" Type="http://schemas.openxmlformats.org/officeDocument/2006/relationships/image" Target="../media/image39.png"/></Relationships>
</file>

<file path=ppt/slides/_rels/slide24.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dirty="0" smtClean="0"/>
              <a:t>Ολοκληρώματα διαδρομών στην κβαντική φυσική</a:t>
            </a:r>
            <a:endParaRPr lang="el-GR" dirty="0"/>
          </a:p>
        </p:txBody>
      </p:sp>
      <p:sp>
        <p:nvSpPr>
          <p:cNvPr id="3" name="Subtitle 2"/>
          <p:cNvSpPr>
            <a:spLocks noGrp="1"/>
          </p:cNvSpPr>
          <p:nvPr>
            <p:ph type="subTitle" idx="1"/>
          </p:nvPr>
        </p:nvSpPr>
        <p:spPr/>
        <p:txBody>
          <a:bodyPr/>
          <a:lstStyle/>
          <a:p>
            <a:r>
              <a:rPr lang="el-GR" dirty="0" smtClean="0"/>
              <a:t>Ελεύθερα σωματίδια, αρμονικός ταλαντωτής</a:t>
            </a:r>
          </a:p>
          <a:p>
            <a:endParaRPr lang="el-GR" dirty="0"/>
          </a:p>
        </p:txBody>
      </p:sp>
      <p:sp>
        <p:nvSpPr>
          <p:cNvPr id="4" name="Slide Number Placeholder 3"/>
          <p:cNvSpPr>
            <a:spLocks noGrp="1"/>
          </p:cNvSpPr>
          <p:nvPr>
            <p:ph type="sldNum" sz="quarter" idx="12"/>
          </p:nvPr>
        </p:nvSpPr>
        <p:spPr/>
        <p:txBody>
          <a:bodyPr/>
          <a:lstStyle/>
          <a:p>
            <a:fld id="{49274DE9-EB4E-48D3-8EF8-6BA1E1A617BB}" type="slidenum">
              <a:rPr lang="el-GR" smtClean="0"/>
              <a:pPr/>
              <a:t>1</a:t>
            </a:fld>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Συνέχεια-</a:t>
            </a:r>
            <a:r>
              <a:rPr lang="en-US" dirty="0" smtClean="0"/>
              <a:t>Path Integrals</a:t>
            </a:r>
            <a:endParaRPr lang="el-GR" dirty="0"/>
          </a:p>
        </p:txBody>
      </p:sp>
      <p:sp>
        <p:nvSpPr>
          <p:cNvPr id="3" name="Content Placeholder 2"/>
          <p:cNvSpPr>
            <a:spLocks noGrp="1"/>
          </p:cNvSpPr>
          <p:nvPr>
            <p:ph idx="1"/>
          </p:nvPr>
        </p:nvSpPr>
        <p:spPr/>
        <p:txBody>
          <a:bodyPr>
            <a:normAutofit/>
          </a:bodyPr>
          <a:lstStyle/>
          <a:p>
            <a:endParaRPr lang="el-GR" sz="1800" dirty="0" smtClean="0"/>
          </a:p>
          <a:p>
            <a:endParaRPr lang="el-GR" sz="1800" dirty="0" smtClean="0"/>
          </a:p>
          <a:p>
            <a:endParaRPr lang="el-GR" sz="1800" dirty="0" smtClean="0"/>
          </a:p>
          <a:p>
            <a:endParaRPr lang="el-GR" sz="1800" dirty="0" smtClean="0"/>
          </a:p>
          <a:p>
            <a:endParaRPr lang="el-GR" sz="1800" dirty="0" smtClean="0"/>
          </a:p>
          <a:p>
            <a:endParaRPr lang="el-GR" sz="1800" dirty="0" smtClean="0"/>
          </a:p>
          <a:p>
            <a:endParaRPr lang="el-GR" sz="1800" dirty="0" smtClean="0"/>
          </a:p>
          <a:p>
            <a:endParaRPr lang="el-GR" sz="1800" dirty="0" smtClean="0"/>
          </a:p>
          <a:p>
            <a:r>
              <a:rPr lang="el-GR" sz="1800" dirty="0" smtClean="0"/>
              <a:t>Μπορούμε να φανταστούμε ότι ανοίγουμε </a:t>
            </a:r>
            <a:r>
              <a:rPr lang="en-US" sz="1800" dirty="0" smtClean="0"/>
              <a:t>N </a:t>
            </a:r>
            <a:r>
              <a:rPr lang="el-GR" sz="1800" dirty="0" smtClean="0"/>
              <a:t>τρύπες στο εμπόδιο. Το συνολικό πλάτος τότε θα είναι</a:t>
            </a:r>
            <a:endParaRPr lang="en-US" sz="1800" dirty="0" smtClean="0"/>
          </a:p>
          <a:p>
            <a:pPr>
              <a:buNone/>
            </a:pPr>
            <a:r>
              <a:rPr lang="el-GR" sz="1800" dirty="0" smtClean="0"/>
              <a:t>	Α(</a:t>
            </a:r>
            <a:r>
              <a:rPr lang="en-US" sz="1800" dirty="0" smtClean="0"/>
              <a:t>S-&gt;x)= </a:t>
            </a:r>
            <a:r>
              <a:rPr lang="el-GR" sz="2000" dirty="0" smtClean="0"/>
              <a:t>Σ</a:t>
            </a:r>
            <a:r>
              <a:rPr lang="en-US" sz="2000" baseline="-25000" dirty="0" err="1" smtClean="0"/>
              <a:t>i</a:t>
            </a:r>
            <a:r>
              <a:rPr lang="en-US" sz="1800" dirty="0" err="1" smtClean="0"/>
              <a:t>A</a:t>
            </a:r>
            <a:r>
              <a:rPr lang="en-US" sz="1800" dirty="0" smtClean="0"/>
              <a:t>(S-&gt;</a:t>
            </a:r>
            <a:r>
              <a:rPr lang="en-US" sz="1800" dirty="0" err="1" smtClean="0"/>
              <a:t>i</a:t>
            </a:r>
            <a:r>
              <a:rPr lang="en-US" sz="1800" dirty="0" smtClean="0"/>
              <a:t>-&gt;x)</a:t>
            </a:r>
          </a:p>
          <a:p>
            <a:r>
              <a:rPr lang="el-GR" sz="1800" dirty="0" smtClean="0"/>
              <a:t>Επιπλέον, μπορούμε να τοποθετήσουμε  περισσότερα εμπόδια </a:t>
            </a:r>
            <a:r>
              <a:rPr lang="en-US" sz="1800" dirty="0" err="1" smtClean="0"/>
              <a:t>D</a:t>
            </a:r>
            <a:r>
              <a:rPr lang="en-US" sz="1800" baseline="-25000" dirty="0" err="1" smtClean="0"/>
              <a:t>j</a:t>
            </a:r>
            <a:r>
              <a:rPr lang="en-US" sz="1800" dirty="0" smtClean="0"/>
              <a:t> </a:t>
            </a:r>
            <a:r>
              <a:rPr lang="el-GR" sz="1800" dirty="0" smtClean="0"/>
              <a:t>και να ανοίξουμε τρύπες στο καθένα ένα από αυτά. Τότε</a:t>
            </a:r>
          </a:p>
          <a:p>
            <a:pPr>
              <a:buNone/>
            </a:pPr>
            <a:r>
              <a:rPr lang="el-GR" sz="1800" dirty="0" smtClean="0"/>
              <a:t>	Α(</a:t>
            </a:r>
            <a:r>
              <a:rPr lang="en-US" sz="1800" dirty="0" smtClean="0"/>
              <a:t>S-&gt;x)= </a:t>
            </a:r>
            <a:r>
              <a:rPr lang="el-GR" sz="2000" dirty="0" smtClean="0"/>
              <a:t>Σ</a:t>
            </a:r>
            <a:r>
              <a:rPr lang="en-US" sz="2000" baseline="-25000" dirty="0" smtClean="0"/>
              <a:t>i</a:t>
            </a:r>
            <a:r>
              <a:rPr lang="en-US" sz="2000" baseline="-50000" dirty="0" smtClean="0"/>
              <a:t>1</a:t>
            </a:r>
            <a:r>
              <a:rPr lang="en-US" sz="2000" baseline="-25000" dirty="0" smtClean="0"/>
              <a:t>,…,</a:t>
            </a:r>
            <a:r>
              <a:rPr lang="en-US" sz="2000" baseline="-25000" dirty="0" err="1" smtClean="0"/>
              <a:t>i</a:t>
            </a:r>
            <a:r>
              <a:rPr lang="en-US" sz="2000" baseline="-50000" dirty="0" err="1" smtClean="0"/>
              <a:t>N</a:t>
            </a:r>
            <a:r>
              <a:rPr lang="en-US" sz="2000" baseline="-25000" dirty="0" smtClean="0"/>
              <a:t> </a:t>
            </a:r>
            <a:r>
              <a:rPr lang="en-US" sz="1800" dirty="0" smtClean="0"/>
              <a:t>A(S-&gt; D</a:t>
            </a:r>
            <a:r>
              <a:rPr lang="en-US" sz="1800" baseline="-25000" dirty="0" smtClean="0"/>
              <a:t>1i</a:t>
            </a:r>
            <a:r>
              <a:rPr lang="en-US" sz="1800" baseline="-50000" dirty="0" smtClean="0"/>
              <a:t>1</a:t>
            </a:r>
            <a:r>
              <a:rPr lang="en-US" sz="1800" dirty="0" smtClean="0"/>
              <a:t> -&gt; D</a:t>
            </a:r>
            <a:r>
              <a:rPr lang="en-US" sz="1800" baseline="-25000" dirty="0" smtClean="0"/>
              <a:t>2i</a:t>
            </a:r>
            <a:r>
              <a:rPr lang="en-US" sz="1800" baseline="-50000" dirty="0" smtClean="0"/>
              <a:t>2</a:t>
            </a:r>
            <a:r>
              <a:rPr lang="en-US" sz="1800" dirty="0" smtClean="0"/>
              <a:t> -&gt;…-&gt;</a:t>
            </a:r>
            <a:r>
              <a:rPr lang="en-US" sz="1800" dirty="0" err="1" smtClean="0"/>
              <a:t>D</a:t>
            </a:r>
            <a:r>
              <a:rPr lang="en-US" sz="1800" baseline="-25000" dirty="0" err="1" smtClean="0"/>
              <a:t>Ni</a:t>
            </a:r>
            <a:r>
              <a:rPr lang="en-US" sz="1800" baseline="-50000" dirty="0" err="1" smtClean="0"/>
              <a:t>N</a:t>
            </a:r>
            <a:r>
              <a:rPr lang="en-US" sz="1800" dirty="0" smtClean="0"/>
              <a:t> -&gt;x)</a:t>
            </a:r>
          </a:p>
          <a:p>
            <a:endParaRPr lang="el-GR" sz="1800" dirty="0" smtClean="0"/>
          </a:p>
          <a:p>
            <a:endParaRPr lang="el-GR" sz="1800" dirty="0" smtClean="0"/>
          </a:p>
        </p:txBody>
      </p:sp>
      <p:sp>
        <p:nvSpPr>
          <p:cNvPr id="5" name="Slide Number Placeholder 4"/>
          <p:cNvSpPr>
            <a:spLocks noGrp="1"/>
          </p:cNvSpPr>
          <p:nvPr>
            <p:ph type="sldNum" sz="quarter" idx="12"/>
          </p:nvPr>
        </p:nvSpPr>
        <p:spPr/>
        <p:txBody>
          <a:bodyPr/>
          <a:lstStyle/>
          <a:p>
            <a:fld id="{49274DE9-EB4E-48D3-8EF8-6BA1E1A617BB}" type="slidenum">
              <a:rPr lang="el-GR" smtClean="0"/>
              <a:pPr/>
              <a:t>10</a:t>
            </a:fld>
            <a:endParaRPr lang="el-GR"/>
          </a:p>
        </p:txBody>
      </p:sp>
      <p:pic>
        <p:nvPicPr>
          <p:cNvPr id="8" name="Picture 3"/>
          <p:cNvPicPr>
            <a:picLocks noChangeAspect="1" noChangeArrowheads="1"/>
          </p:cNvPicPr>
          <p:nvPr/>
        </p:nvPicPr>
        <p:blipFill>
          <a:blip r:embed="rId2"/>
          <a:srcRect/>
          <a:stretch>
            <a:fillRect/>
          </a:stretch>
        </p:blipFill>
        <p:spPr bwMode="auto">
          <a:xfrm>
            <a:off x="1357290" y="1785926"/>
            <a:ext cx="4000528" cy="220454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Συνέχεια-</a:t>
            </a:r>
            <a:r>
              <a:rPr lang="en-US" dirty="0" smtClean="0"/>
              <a:t>Path Integrals</a:t>
            </a:r>
            <a:endParaRPr lang="el-GR" dirty="0"/>
          </a:p>
        </p:txBody>
      </p:sp>
      <p:sp>
        <p:nvSpPr>
          <p:cNvPr id="3" name="Content Placeholder 2"/>
          <p:cNvSpPr>
            <a:spLocks noGrp="1"/>
          </p:cNvSpPr>
          <p:nvPr>
            <p:ph idx="1"/>
          </p:nvPr>
        </p:nvSpPr>
        <p:spPr>
          <a:xfrm>
            <a:off x="457200" y="1714489"/>
            <a:ext cx="8229600" cy="1428760"/>
          </a:xfrm>
        </p:spPr>
        <p:txBody>
          <a:bodyPr>
            <a:normAutofit/>
          </a:bodyPr>
          <a:lstStyle/>
          <a:p>
            <a:r>
              <a:rPr lang="el-GR" sz="1800" dirty="0" smtClean="0"/>
              <a:t>Στο όριο όπου ο αριθμός των εμποδίων και των σχισμών σε κάθε εμπόδιο είναι πολύ μεγάλος, έχουμε πρακτικά τη περίπτωση όπου ο χώρος μεταξύ των σημείων </a:t>
            </a:r>
            <a:r>
              <a:rPr lang="en-US" sz="1800" dirty="0" smtClean="0"/>
              <a:t>S </a:t>
            </a:r>
            <a:r>
              <a:rPr lang="el-GR" sz="1800" dirty="0" smtClean="0"/>
              <a:t>και </a:t>
            </a:r>
            <a:r>
              <a:rPr lang="en-US" sz="1800" dirty="0" smtClean="0"/>
              <a:t>x</a:t>
            </a:r>
            <a:r>
              <a:rPr lang="el-GR" sz="1800" dirty="0" smtClean="0"/>
              <a:t> είναι κενός. Το πλάτος διάδοσης του σωματιδίου θα είναι το άθροισμα των πλατών κάθε δυνατής διαδρομής μεταξύ των δύο σημείων.</a:t>
            </a:r>
          </a:p>
        </p:txBody>
      </p:sp>
      <p:sp>
        <p:nvSpPr>
          <p:cNvPr id="4" name="Slide Number Placeholder 3"/>
          <p:cNvSpPr>
            <a:spLocks noGrp="1"/>
          </p:cNvSpPr>
          <p:nvPr>
            <p:ph type="sldNum" sz="quarter" idx="12"/>
          </p:nvPr>
        </p:nvSpPr>
        <p:spPr/>
        <p:txBody>
          <a:bodyPr/>
          <a:lstStyle/>
          <a:p>
            <a:fld id="{49274DE9-EB4E-48D3-8EF8-6BA1E1A617BB}" type="slidenum">
              <a:rPr lang="el-GR" smtClean="0"/>
              <a:pPr/>
              <a:t>11</a:t>
            </a:fld>
            <a:endParaRPr lang="el-GR"/>
          </a:p>
        </p:txBody>
      </p:sp>
      <p:pic>
        <p:nvPicPr>
          <p:cNvPr id="2050" name="Picture 2"/>
          <p:cNvPicPr>
            <a:picLocks noChangeAspect="1" noChangeArrowheads="1"/>
          </p:cNvPicPr>
          <p:nvPr/>
        </p:nvPicPr>
        <p:blipFill>
          <a:blip r:embed="rId2"/>
          <a:srcRect/>
          <a:stretch>
            <a:fillRect/>
          </a:stretch>
        </p:blipFill>
        <p:spPr bwMode="auto">
          <a:xfrm>
            <a:off x="928662" y="2928934"/>
            <a:ext cx="3445723" cy="3357586"/>
          </a:xfrm>
          <a:prstGeom prst="rect">
            <a:avLst/>
          </a:prstGeom>
          <a:noFill/>
          <a:ln w="9525">
            <a:noFill/>
            <a:miter lim="800000"/>
            <a:headEnd/>
            <a:tailEnd/>
          </a:ln>
        </p:spPr>
      </p:pic>
      <p:sp>
        <p:nvSpPr>
          <p:cNvPr id="8" name="TextBox 7"/>
          <p:cNvSpPr txBox="1"/>
          <p:nvPr/>
        </p:nvSpPr>
        <p:spPr>
          <a:xfrm>
            <a:off x="4572000" y="3357562"/>
            <a:ext cx="3786214" cy="1477328"/>
          </a:xfrm>
          <a:prstGeom prst="rect">
            <a:avLst/>
          </a:prstGeom>
          <a:noFill/>
        </p:spPr>
        <p:txBody>
          <a:bodyPr wrap="square" rtlCol="0">
            <a:spAutoFit/>
          </a:bodyPr>
          <a:lstStyle/>
          <a:p>
            <a:r>
              <a:rPr lang="el-GR" dirty="0" smtClean="0"/>
              <a:t>Με τα παραπάνω δε μπορούμε να εξάγουμε κάποιο ακριβές αποτέλεσμα.</a:t>
            </a:r>
          </a:p>
          <a:p>
            <a:r>
              <a:rPr lang="el-GR" dirty="0" smtClean="0"/>
              <a:t>Πως υπολογίζουμε αυτό το πλάτος της διάδοσης?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Συνέχεια-</a:t>
            </a:r>
            <a:r>
              <a:rPr lang="en-US" dirty="0" smtClean="0"/>
              <a:t>Path Integrals</a:t>
            </a:r>
            <a:endParaRPr lang="el-GR" dirty="0"/>
          </a:p>
        </p:txBody>
      </p:sp>
      <p:sp>
        <p:nvSpPr>
          <p:cNvPr id="3" name="Content Placeholder 2"/>
          <p:cNvSpPr>
            <a:spLocks noGrp="1"/>
          </p:cNvSpPr>
          <p:nvPr>
            <p:ph idx="1"/>
          </p:nvPr>
        </p:nvSpPr>
        <p:spPr/>
        <p:txBody>
          <a:bodyPr>
            <a:normAutofit/>
          </a:bodyPr>
          <a:lstStyle/>
          <a:p>
            <a:r>
              <a:rPr lang="el-GR" sz="1800" dirty="0" smtClean="0"/>
              <a:t>Ας επιστρέψουμε στο αρχικό πρόβλημα. Δεν μπορούμε να διακρίνουμε μεταξύ των διαδρομών. Όσο και να αποκλίνουν από τη κλασσική διαδρομή, θα συνεισφέρουν το ίδιο. </a:t>
            </a:r>
          </a:p>
          <a:p>
            <a:r>
              <a:rPr lang="el-GR" sz="1800" dirty="0" smtClean="0"/>
              <a:t>Θεωρούμε αξιωματικά ότι κάθε διαδρομή αντιστοιχεί σε ένα πλάτος πιθανότας ανάλογο της ποσότητας </a:t>
            </a:r>
            <a:r>
              <a:rPr lang="en-US" sz="1800" dirty="0" smtClean="0"/>
              <a:t>exp{</a:t>
            </a:r>
            <a:r>
              <a:rPr lang="en-US" sz="1800" dirty="0" err="1" smtClean="0"/>
              <a:t>iS</a:t>
            </a:r>
            <a:r>
              <a:rPr lang="en-US" sz="1800" dirty="0" smtClean="0"/>
              <a:t>[q(t)]/h}</a:t>
            </a:r>
            <a:r>
              <a:rPr lang="el-GR" sz="1800" dirty="0" smtClean="0"/>
              <a:t>.</a:t>
            </a:r>
            <a:r>
              <a:rPr lang="en-US" sz="1800" dirty="0" smtClean="0"/>
              <a:t> </a:t>
            </a:r>
            <a:r>
              <a:rPr lang="el-GR" sz="1800" dirty="0" smtClean="0"/>
              <a:t>Ισχύει ,λοίπον, ότι το συνολικό πλάτος πιθανότητας θα είναι</a:t>
            </a:r>
          </a:p>
          <a:p>
            <a:endParaRPr lang="el-GR" sz="1800" dirty="0" smtClean="0"/>
          </a:p>
          <a:p>
            <a:endParaRPr lang="el-GR" sz="1800" dirty="0" smtClean="0"/>
          </a:p>
          <a:p>
            <a:endParaRPr lang="el-GR" sz="1800" dirty="0" smtClean="0"/>
          </a:p>
          <a:p>
            <a:endParaRPr lang="el-GR" sz="1800" dirty="0" smtClean="0"/>
          </a:p>
          <a:p>
            <a:endParaRPr lang="el-GR" sz="1800" dirty="0" smtClean="0"/>
          </a:p>
          <a:p>
            <a:pPr>
              <a:buNone/>
            </a:pPr>
            <a:r>
              <a:rPr lang="el-GR" sz="1800" dirty="0" smtClean="0"/>
              <a:t>	όπου </a:t>
            </a:r>
            <a:r>
              <a:rPr lang="en-US" sz="1800" dirty="0" smtClean="0"/>
              <a:t>S </a:t>
            </a:r>
            <a:r>
              <a:rPr lang="el-GR" sz="1800" dirty="0" smtClean="0"/>
              <a:t>η δράση της διαδρομής </a:t>
            </a:r>
            <a:r>
              <a:rPr lang="en-US" sz="1800" dirty="0" smtClean="0"/>
              <a:t>q(t)</a:t>
            </a:r>
            <a:r>
              <a:rPr lang="el-GR" sz="1800" dirty="0" smtClean="0"/>
              <a:t>. </a:t>
            </a:r>
          </a:p>
        </p:txBody>
      </p:sp>
      <p:sp>
        <p:nvSpPr>
          <p:cNvPr id="2355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3557" name="Rectangle 5"/>
          <p:cNvSpPr>
            <a:spLocks noChangeArrowheads="1"/>
          </p:cNvSpPr>
          <p:nvPr/>
        </p:nvSpPr>
        <p:spPr bwMode="auto">
          <a:xfrm>
            <a:off x="0" y="990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235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3558" name="Picture 6"/>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85852" y="3786190"/>
            <a:ext cx="2786082" cy="857256"/>
          </a:xfrm>
          <a:prstGeom prst="rect">
            <a:avLst/>
          </a:prstGeom>
          <a:noFill/>
        </p:spPr>
      </p:pic>
      <p:sp>
        <p:nvSpPr>
          <p:cNvPr id="23560" name="Rectangle 8"/>
          <p:cNvSpPr>
            <a:spLocks noChangeArrowheads="1"/>
          </p:cNvSpPr>
          <p:nvPr/>
        </p:nvSpPr>
        <p:spPr bwMode="auto">
          <a:xfrm>
            <a:off x="0" y="990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49274DE9-EB4E-48D3-8EF8-6BA1E1A617BB}" type="slidenum">
              <a:rPr lang="el-GR" smtClean="0"/>
              <a:pPr/>
              <a:t>12</a:t>
            </a:fld>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Συνέχεια-</a:t>
            </a:r>
            <a:r>
              <a:rPr lang="en-US" dirty="0" smtClean="0"/>
              <a:t>Path Integrals</a:t>
            </a:r>
            <a:endParaRPr lang="el-GR" dirty="0"/>
          </a:p>
        </p:txBody>
      </p:sp>
      <p:sp>
        <p:nvSpPr>
          <p:cNvPr id="3" name="Content Placeholder 2"/>
          <p:cNvSpPr>
            <a:spLocks noGrp="1"/>
          </p:cNvSpPr>
          <p:nvPr>
            <p:ph idx="1"/>
          </p:nvPr>
        </p:nvSpPr>
        <p:spPr/>
        <p:txBody>
          <a:bodyPr>
            <a:normAutofit/>
          </a:bodyPr>
          <a:lstStyle/>
          <a:p>
            <a:r>
              <a:rPr lang="el-GR" sz="1800" dirty="0" smtClean="0"/>
              <a:t>Χωρίζουμε το χρονικό διάστημα μεταξύ των στιγμών </a:t>
            </a:r>
            <a:r>
              <a:rPr lang="en-US" sz="1800" dirty="0" err="1" smtClean="0"/>
              <a:t>t</a:t>
            </a:r>
            <a:r>
              <a:rPr lang="en-US" sz="1800" baseline="-25000" dirty="0" err="1" smtClean="0"/>
              <a:t>a</a:t>
            </a:r>
            <a:r>
              <a:rPr lang="en-US" sz="1800" dirty="0" smtClean="0"/>
              <a:t> </a:t>
            </a:r>
            <a:r>
              <a:rPr lang="el-GR" sz="1800" dirty="0" smtClean="0"/>
              <a:t>και </a:t>
            </a:r>
            <a:r>
              <a:rPr lang="en-US" sz="1800" dirty="0" err="1" smtClean="0"/>
              <a:t>t</a:t>
            </a:r>
            <a:r>
              <a:rPr lang="en-US" sz="1800" baseline="-25000" dirty="0" err="1" smtClean="0"/>
              <a:t>b</a:t>
            </a:r>
            <a:r>
              <a:rPr lang="el-GR" sz="1800" dirty="0" smtClean="0"/>
              <a:t> σε Ν ίσα διαστήματα πλάτους ε. Σε κάθε χρονική στιγμή </a:t>
            </a:r>
            <a:r>
              <a:rPr lang="en-US" sz="1800" dirty="0" err="1" smtClean="0"/>
              <a:t>t</a:t>
            </a:r>
            <a:r>
              <a:rPr lang="en-US" sz="1800" baseline="-25000" dirty="0" err="1" smtClean="0"/>
              <a:t>i</a:t>
            </a:r>
            <a:r>
              <a:rPr lang="en-US" sz="1800" dirty="0" smtClean="0"/>
              <a:t> (t</a:t>
            </a:r>
            <a:r>
              <a:rPr lang="en-US" sz="1800" baseline="-25000" dirty="0" smtClean="0"/>
              <a:t>0</a:t>
            </a:r>
            <a:r>
              <a:rPr lang="en-US" sz="1800" dirty="0" smtClean="0"/>
              <a:t>=</a:t>
            </a:r>
            <a:r>
              <a:rPr lang="en-US" sz="1800" dirty="0" err="1" smtClean="0"/>
              <a:t>t</a:t>
            </a:r>
            <a:r>
              <a:rPr lang="en-US" sz="1800" baseline="-25000" dirty="0" err="1" smtClean="0"/>
              <a:t>a</a:t>
            </a:r>
            <a:r>
              <a:rPr lang="en-US" sz="1800" dirty="0" smtClean="0"/>
              <a:t>, </a:t>
            </a:r>
            <a:r>
              <a:rPr lang="en-US" sz="1800" dirty="0" err="1" smtClean="0"/>
              <a:t>t</a:t>
            </a:r>
            <a:r>
              <a:rPr lang="en-US" sz="1800" baseline="-25000" dirty="0" err="1" smtClean="0"/>
              <a:t>N</a:t>
            </a:r>
            <a:r>
              <a:rPr lang="en-US" sz="1800" dirty="0" smtClean="0"/>
              <a:t>=</a:t>
            </a:r>
            <a:r>
              <a:rPr lang="en-US" sz="1800" dirty="0" err="1" smtClean="0"/>
              <a:t>t</a:t>
            </a:r>
            <a:r>
              <a:rPr lang="en-US" sz="1800" baseline="-25000" dirty="0" err="1" smtClean="0"/>
              <a:t>b</a:t>
            </a:r>
            <a:r>
              <a:rPr lang="en-US" sz="1800" dirty="0" smtClean="0"/>
              <a:t>) </a:t>
            </a:r>
            <a:r>
              <a:rPr lang="el-GR" sz="1800" dirty="0" smtClean="0"/>
              <a:t>αντιστοιχούμε μια θέση </a:t>
            </a:r>
            <a:r>
              <a:rPr lang="en-US" sz="1800" dirty="0" smtClean="0"/>
              <a:t>xi </a:t>
            </a:r>
            <a:r>
              <a:rPr lang="el-GR" sz="1800" dirty="0" smtClean="0"/>
              <a:t>(</a:t>
            </a:r>
            <a:r>
              <a:rPr lang="en-US" sz="1800" dirty="0" smtClean="0"/>
              <a:t>x</a:t>
            </a:r>
            <a:r>
              <a:rPr lang="en-US" sz="1800" baseline="-25000" dirty="0" smtClean="0"/>
              <a:t>0</a:t>
            </a:r>
            <a:r>
              <a:rPr lang="en-US" sz="1800" dirty="0" smtClean="0"/>
              <a:t>=</a:t>
            </a:r>
            <a:r>
              <a:rPr lang="en-US" sz="1800" dirty="0" err="1" smtClean="0"/>
              <a:t>x</a:t>
            </a:r>
            <a:r>
              <a:rPr lang="en-US" sz="1800" baseline="-25000" dirty="0" err="1" smtClean="0"/>
              <a:t>a</a:t>
            </a:r>
            <a:r>
              <a:rPr lang="en-US" sz="1800" dirty="0" smtClean="0"/>
              <a:t>, </a:t>
            </a:r>
            <a:r>
              <a:rPr lang="en-US" sz="1800" dirty="0" err="1" smtClean="0"/>
              <a:t>x</a:t>
            </a:r>
            <a:r>
              <a:rPr lang="en-US" sz="1800" baseline="-25000" dirty="0" err="1" smtClean="0"/>
              <a:t>N</a:t>
            </a:r>
            <a:r>
              <a:rPr lang="en-US" sz="1800" dirty="0" smtClean="0"/>
              <a:t>=</a:t>
            </a:r>
            <a:r>
              <a:rPr lang="en-US" sz="1800" dirty="0" err="1" smtClean="0"/>
              <a:t>x</a:t>
            </a:r>
            <a:r>
              <a:rPr lang="en-US" sz="1800" baseline="-25000" dirty="0" err="1" smtClean="0"/>
              <a:t>b</a:t>
            </a:r>
            <a:r>
              <a:rPr lang="en-US" sz="1800" dirty="0" smtClean="0"/>
              <a:t>)</a:t>
            </a:r>
            <a:r>
              <a:rPr lang="el-GR" sz="1800" dirty="0" smtClean="0"/>
              <a:t>. Αποδίδοντας σε κάθε </a:t>
            </a:r>
            <a:r>
              <a:rPr lang="en-US" sz="1800" dirty="0" smtClean="0"/>
              <a:t>x</a:t>
            </a:r>
            <a:r>
              <a:rPr lang="en-US" sz="1800" baseline="-25000" dirty="0" smtClean="0"/>
              <a:t>i</a:t>
            </a:r>
            <a:r>
              <a:rPr lang="el-GR" sz="1800" dirty="0" smtClean="0"/>
              <a:t> μια οποιαδήποτε τιμή, κατασκευάζουμε ένα μονοπάτι. Μια συλλογή σημείων {</a:t>
            </a:r>
            <a:r>
              <a:rPr lang="en-US" sz="1800" dirty="0" smtClean="0"/>
              <a:t>x</a:t>
            </a:r>
            <a:r>
              <a:rPr lang="en-US" sz="1800" baseline="-25000" dirty="0" smtClean="0"/>
              <a:t>o</a:t>
            </a:r>
            <a:r>
              <a:rPr lang="en-US" sz="1800" dirty="0" smtClean="0"/>
              <a:t>,x</a:t>
            </a:r>
            <a:r>
              <a:rPr lang="en-US" sz="1800" baseline="-25000" dirty="0" smtClean="0"/>
              <a:t>1</a:t>
            </a:r>
            <a:r>
              <a:rPr lang="en-US" sz="1800" dirty="0" smtClean="0"/>
              <a:t>,…,</a:t>
            </a:r>
            <a:r>
              <a:rPr lang="en-US" sz="1800" dirty="0" err="1" smtClean="0"/>
              <a:t>x</a:t>
            </a:r>
            <a:r>
              <a:rPr lang="en-US" sz="1800" baseline="-25000" dirty="0" err="1" smtClean="0"/>
              <a:t>N</a:t>
            </a:r>
            <a:r>
              <a:rPr lang="en-US" sz="1800" dirty="0" smtClean="0"/>
              <a:t>}</a:t>
            </a:r>
            <a:r>
              <a:rPr lang="el-GR" sz="1800" dirty="0" smtClean="0"/>
              <a:t> μας δίνει ένα δυνατό μονοπάτι, που γραφικά αναπαρίσταται έτσι</a:t>
            </a:r>
            <a:endParaRPr lang="el-GR" sz="1800" dirty="0"/>
          </a:p>
        </p:txBody>
      </p:sp>
      <p:pic>
        <p:nvPicPr>
          <p:cNvPr id="38915" name="Picture 3"/>
          <p:cNvPicPr>
            <a:picLocks noChangeAspect="1" noChangeArrowheads="1"/>
          </p:cNvPicPr>
          <p:nvPr/>
        </p:nvPicPr>
        <p:blipFill>
          <a:blip r:embed="rId2"/>
          <a:srcRect/>
          <a:stretch>
            <a:fillRect/>
          </a:stretch>
        </p:blipFill>
        <p:spPr bwMode="auto">
          <a:xfrm>
            <a:off x="1714480" y="3500438"/>
            <a:ext cx="4929222" cy="2966455"/>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49274DE9-EB4E-48D3-8EF8-6BA1E1A617BB}" type="slidenum">
              <a:rPr lang="el-GR" smtClean="0"/>
              <a:pPr/>
              <a:t>13</a:t>
            </a:fld>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Συνέχεια-</a:t>
            </a:r>
            <a:r>
              <a:rPr lang="en-US" dirty="0" smtClean="0"/>
              <a:t>Path Integrals</a:t>
            </a:r>
            <a:endParaRPr lang="el-GR" dirty="0"/>
          </a:p>
        </p:txBody>
      </p:sp>
      <p:sp>
        <p:nvSpPr>
          <p:cNvPr id="3" name="Content Placeholder 2"/>
          <p:cNvSpPr>
            <a:spLocks noGrp="1"/>
          </p:cNvSpPr>
          <p:nvPr>
            <p:ph idx="1"/>
          </p:nvPr>
        </p:nvSpPr>
        <p:spPr/>
        <p:txBody>
          <a:bodyPr>
            <a:normAutofit/>
          </a:bodyPr>
          <a:lstStyle/>
          <a:p>
            <a:r>
              <a:rPr lang="el-GR" sz="1800" dirty="0" smtClean="0"/>
              <a:t>Κάθε τέτοια συλλόγη σημείων αντιστόιχει σε μια δράση </a:t>
            </a:r>
            <a:r>
              <a:rPr lang="en-US" sz="1800" dirty="0" smtClean="0"/>
              <a:t>S</a:t>
            </a:r>
            <a:r>
              <a:rPr lang="el-GR" sz="1800" dirty="0" smtClean="0"/>
              <a:t> </a:t>
            </a:r>
            <a:r>
              <a:rPr lang="en-US" sz="1800" dirty="0" smtClean="0"/>
              <a:t> </a:t>
            </a:r>
            <a:r>
              <a:rPr lang="el-GR" sz="1800" dirty="0" smtClean="0"/>
              <a:t>και σε ένα πλάτος πιθανότητας. Η δράση </a:t>
            </a:r>
            <a:r>
              <a:rPr lang="en-US" sz="1800" dirty="0" smtClean="0"/>
              <a:t>S </a:t>
            </a:r>
            <a:r>
              <a:rPr lang="el-GR" sz="1800" dirty="0" smtClean="0"/>
              <a:t>είναι του μονοπατιού που αποτελείται από ευθύγραμμα τμήματα με άκρα τα σημεία </a:t>
            </a:r>
            <a:r>
              <a:rPr lang="en-US" sz="1800" dirty="0" smtClean="0"/>
              <a:t>xi </a:t>
            </a:r>
            <a:endParaRPr lang="el-GR" sz="1800" dirty="0" smtClean="0"/>
          </a:p>
          <a:p>
            <a:endParaRPr lang="el-GR" sz="1800" dirty="0" smtClean="0"/>
          </a:p>
          <a:p>
            <a:endParaRPr lang="el-GR" sz="1800" dirty="0" smtClean="0"/>
          </a:p>
          <a:p>
            <a:endParaRPr lang="el-GR" sz="1800" dirty="0" smtClean="0"/>
          </a:p>
          <a:p>
            <a:endParaRPr lang="el-GR" sz="1800" dirty="0" smtClean="0"/>
          </a:p>
          <a:p>
            <a:endParaRPr lang="el-GR" sz="1800" dirty="0" smtClean="0"/>
          </a:p>
          <a:p>
            <a:endParaRPr lang="el-GR" sz="1800" dirty="0" smtClean="0"/>
          </a:p>
          <a:p>
            <a:endParaRPr lang="el-GR" sz="1800" dirty="0" smtClean="0"/>
          </a:p>
          <a:p>
            <a:endParaRPr lang="el-GR" sz="1800" dirty="0" smtClean="0"/>
          </a:p>
          <a:p>
            <a:endParaRPr lang="el-GR" sz="1800" dirty="0" smtClean="0"/>
          </a:p>
          <a:p>
            <a:endParaRPr lang="el-GR" sz="1800" dirty="0" smtClean="0"/>
          </a:p>
          <a:p>
            <a:r>
              <a:rPr lang="el-GR" sz="1800" dirty="0" smtClean="0"/>
              <a:t>Το πλάτος πιθανότητας για αυτό το μονοπάτι είναι</a:t>
            </a:r>
          </a:p>
          <a:p>
            <a:endParaRPr lang="el-GR" sz="1800" dirty="0"/>
          </a:p>
        </p:txBody>
      </p:sp>
      <p:pic>
        <p:nvPicPr>
          <p:cNvPr id="39939" name="Picture 3"/>
          <p:cNvPicPr>
            <a:picLocks noChangeAspect="1" noChangeArrowheads="1"/>
          </p:cNvPicPr>
          <p:nvPr/>
        </p:nvPicPr>
        <p:blipFill>
          <a:blip r:embed="rId2"/>
          <a:srcRect/>
          <a:stretch>
            <a:fillRect/>
          </a:stretch>
        </p:blipFill>
        <p:spPr bwMode="auto">
          <a:xfrm>
            <a:off x="1000100" y="2786058"/>
            <a:ext cx="3429024" cy="2580748"/>
          </a:xfrm>
          <a:prstGeom prst="rect">
            <a:avLst/>
          </a:prstGeom>
          <a:noFill/>
          <a:ln w="9525">
            <a:noFill/>
            <a:miter lim="800000"/>
            <a:headEnd/>
            <a:tailEnd/>
          </a:ln>
          <a:effectLst/>
        </p:spPr>
      </p:pic>
      <p:sp>
        <p:nvSpPr>
          <p:cNvPr id="3994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9940"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428728" y="5715016"/>
            <a:ext cx="2156878" cy="714380"/>
          </a:xfrm>
          <a:prstGeom prst="rect">
            <a:avLst/>
          </a:prstGeom>
          <a:noFill/>
        </p:spPr>
      </p:pic>
      <p:sp>
        <p:nvSpPr>
          <p:cNvPr id="39942" name="Rectangle 6"/>
          <p:cNvSpPr>
            <a:spLocks noChangeArrowheads="1"/>
          </p:cNvSpPr>
          <p:nvPr/>
        </p:nvSpPr>
        <p:spPr bwMode="auto">
          <a:xfrm>
            <a:off x="0" y="952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Slide Number Placeholder 7"/>
          <p:cNvSpPr>
            <a:spLocks noGrp="1"/>
          </p:cNvSpPr>
          <p:nvPr>
            <p:ph type="sldNum" sz="quarter" idx="12"/>
          </p:nvPr>
        </p:nvSpPr>
        <p:spPr/>
        <p:txBody>
          <a:bodyPr/>
          <a:lstStyle/>
          <a:p>
            <a:fld id="{49274DE9-EB4E-48D3-8EF8-6BA1E1A617BB}" type="slidenum">
              <a:rPr lang="el-GR" smtClean="0"/>
              <a:pPr/>
              <a:t>14</a:t>
            </a:fld>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Συνέχεια-</a:t>
            </a:r>
            <a:r>
              <a:rPr lang="en-US" dirty="0" smtClean="0"/>
              <a:t>Path Integrals</a:t>
            </a:r>
            <a:endParaRPr lang="el-GR" dirty="0"/>
          </a:p>
        </p:txBody>
      </p:sp>
      <p:sp>
        <p:nvSpPr>
          <p:cNvPr id="3" name="Content Placeholder 2"/>
          <p:cNvSpPr>
            <a:spLocks noGrp="1"/>
          </p:cNvSpPr>
          <p:nvPr>
            <p:ph idx="1"/>
          </p:nvPr>
        </p:nvSpPr>
        <p:spPr/>
        <p:txBody>
          <a:bodyPr>
            <a:normAutofit/>
          </a:bodyPr>
          <a:lstStyle/>
          <a:p>
            <a:r>
              <a:rPr lang="el-GR" sz="1800" dirty="0" smtClean="0"/>
              <a:t>Για το συνολικό πλάτος αθροίζουμε τις συνεισφορές όλων των διαδρομών. Η άθροιση πάνω σε όλα τα δυνατά μονοπάτια , που μας επιτρέπει αυτή η διαμέριση, ισοδυνάμει με την ολοκλήρωση πάνω σε όλα τα </a:t>
            </a:r>
            <a:r>
              <a:rPr lang="en-US" sz="1800" dirty="0" smtClean="0"/>
              <a:t>xi</a:t>
            </a:r>
            <a:r>
              <a:rPr lang="el-GR" sz="1800" dirty="0" smtClean="0"/>
              <a:t>. Κάνοντας τη διαμέριση όλο και λεπτότερη, έχουμε θεωρήσει κάθε δυνατό μονοπάτι.</a:t>
            </a:r>
          </a:p>
          <a:p>
            <a:pPr>
              <a:buNone/>
            </a:pPr>
            <a:r>
              <a:rPr lang="el-GR" sz="1800" dirty="0" smtClean="0"/>
              <a:t>	Η σταθερά Α είναι μια στάθερα κανονικοποίησης ,έτσι ώστε το ολοκλήρωμα να συγκλίνει καθώς το ε τείνει στο μηδέν.</a:t>
            </a:r>
          </a:p>
          <a:p>
            <a:endParaRPr lang="el-GR" sz="1800" dirty="0" smtClean="0"/>
          </a:p>
          <a:p>
            <a:endParaRPr lang="el-GR" sz="1800" dirty="0" smtClean="0"/>
          </a:p>
          <a:p>
            <a:endParaRPr lang="el-GR" sz="1800" dirty="0" smtClean="0"/>
          </a:p>
          <a:p>
            <a:r>
              <a:rPr lang="el-GR" sz="1800" dirty="0" smtClean="0"/>
              <a:t>Το τελικό αποτέλεσμα το συμβολίζουμε για λόγους ευκολίας</a:t>
            </a:r>
          </a:p>
          <a:p>
            <a:endParaRPr lang="el-GR" sz="1400" dirty="0" smtClean="0"/>
          </a:p>
          <a:p>
            <a:pPr>
              <a:buNone/>
            </a:pPr>
            <a:r>
              <a:rPr lang="el-GR" sz="1400" dirty="0" smtClean="0"/>
              <a:t>					(1)</a:t>
            </a:r>
          </a:p>
          <a:p>
            <a:endParaRPr lang="el-GR" sz="1800" dirty="0" smtClean="0"/>
          </a:p>
          <a:p>
            <a:endParaRPr lang="el-GR" sz="1800" dirty="0" smtClean="0"/>
          </a:p>
          <a:p>
            <a:pPr>
              <a:buNone/>
            </a:pPr>
            <a:r>
              <a:rPr lang="el-GR" sz="1800" dirty="0" smtClean="0"/>
              <a:t>	όπου το </a:t>
            </a:r>
            <a:r>
              <a:rPr lang="en-US" sz="1800" dirty="0" err="1" smtClean="0"/>
              <a:t>Dx</a:t>
            </a:r>
            <a:r>
              <a:rPr lang="en-US" sz="1800" dirty="0" smtClean="0"/>
              <a:t> </a:t>
            </a:r>
            <a:r>
              <a:rPr lang="el-GR" sz="1800" dirty="0" smtClean="0"/>
              <a:t>συμβολίζει την ολοκλήρωση πάνω σε όλα τα δυνατά μονοπάτια.</a:t>
            </a:r>
          </a:p>
        </p:txBody>
      </p:sp>
      <p:pic>
        <p:nvPicPr>
          <p:cNvPr id="40963" name="Picture 3"/>
          <p:cNvPicPr>
            <a:picLocks noChangeAspect="1" noChangeArrowheads="1"/>
          </p:cNvPicPr>
          <p:nvPr/>
        </p:nvPicPr>
        <p:blipFill>
          <a:blip r:embed="rId2"/>
          <a:srcRect/>
          <a:stretch>
            <a:fillRect/>
          </a:stretch>
        </p:blipFill>
        <p:spPr bwMode="auto">
          <a:xfrm>
            <a:off x="1142976" y="3643314"/>
            <a:ext cx="5927121" cy="642942"/>
          </a:xfrm>
          <a:prstGeom prst="rect">
            <a:avLst/>
          </a:prstGeom>
          <a:noFill/>
          <a:ln w="9525">
            <a:noFill/>
            <a:miter lim="800000"/>
            <a:headEnd/>
            <a:tailEnd/>
          </a:ln>
          <a:effectLst/>
        </p:spPr>
      </p:pic>
      <p:pic>
        <p:nvPicPr>
          <p:cNvPr id="40964" name="Picture 4"/>
          <p:cNvPicPr>
            <a:picLocks noChangeAspect="1" noChangeArrowheads="1"/>
          </p:cNvPicPr>
          <p:nvPr/>
        </p:nvPicPr>
        <p:blipFill>
          <a:blip r:embed="rId3"/>
          <a:srcRect/>
          <a:stretch>
            <a:fillRect/>
          </a:stretch>
        </p:blipFill>
        <p:spPr bwMode="auto">
          <a:xfrm>
            <a:off x="1142976" y="4643446"/>
            <a:ext cx="2845919" cy="571504"/>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49274DE9-EB4E-48D3-8EF8-6BA1E1A617BB}" type="slidenum">
              <a:rPr lang="el-GR" smtClean="0"/>
              <a:pPr/>
              <a:t>15</a:t>
            </a:fld>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Integrals-</a:t>
            </a:r>
            <a:r>
              <a:rPr lang="el-GR" dirty="0" smtClean="0"/>
              <a:t>Κλασσικό Όριο</a:t>
            </a:r>
            <a:endParaRPr lang="el-GR" dirty="0"/>
          </a:p>
        </p:txBody>
      </p:sp>
      <p:sp>
        <p:nvSpPr>
          <p:cNvPr id="3" name="Content Placeholder 2"/>
          <p:cNvSpPr>
            <a:spLocks noGrp="1"/>
          </p:cNvSpPr>
          <p:nvPr>
            <p:ph idx="1"/>
          </p:nvPr>
        </p:nvSpPr>
        <p:spPr/>
        <p:txBody>
          <a:bodyPr>
            <a:normAutofit/>
          </a:bodyPr>
          <a:lstStyle/>
          <a:p>
            <a:r>
              <a:rPr lang="el-GR" sz="1800" dirty="0" smtClean="0"/>
              <a:t>Είναι σημαντικό να παρατηρήσουμε ότι σύμφωνα με την (1), κάθε μονοπάτι είναι εξίσου πιθανό με τα υπόλοιπα, όσο παράλογο και να το σχεδιάσουμε, αρκεί να αρχίζει και να τελειώνει στα ίδια σημεία με τα υπόλοιπα μονοπάτια. Πως όμως γίνεται</a:t>
            </a:r>
            <a:r>
              <a:rPr lang="en-US" sz="1800" dirty="0" smtClean="0"/>
              <a:t> </a:t>
            </a:r>
            <a:r>
              <a:rPr lang="el-GR" sz="1800" dirty="0" smtClean="0"/>
              <a:t>να προκύψει από κάτι τέτοιο ως οριακή περίπτωση η κλασσική κίνηση?</a:t>
            </a:r>
          </a:p>
          <a:p>
            <a:r>
              <a:rPr lang="el-GR" sz="1800" dirty="0" smtClean="0"/>
              <a:t>Οι διαδρομές συμβάλλουν με διαφορετική φάση. Για μακροσκοπικά μονοπάτια </a:t>
            </a:r>
            <a:r>
              <a:rPr lang="en-US" sz="1800" dirty="0" smtClean="0"/>
              <a:t>S&gt;&gt;h</a:t>
            </a:r>
            <a:r>
              <a:rPr lang="el-GR" sz="1800" dirty="0" smtClean="0"/>
              <a:t>.</a:t>
            </a:r>
            <a:r>
              <a:rPr lang="en-US" sz="1800" dirty="0" smtClean="0"/>
              <a:t> </a:t>
            </a:r>
            <a:r>
              <a:rPr lang="el-GR" sz="1800" dirty="0" smtClean="0"/>
              <a:t>Μικρές μεταβολές στη διαδρομή του σωματιδίου αντιστοιχούν σε απότομες μεταβολές φάσης. Τα γειτονικά μονοπάτια συμβάλλουν καταστροφικά. Ενισχυτική συμβολή θα έχουμε μόνο στη «γειτονία» ενός μονοπατιού οπού η δράση παραμένει περίπου σταθερή , όποτε και τα πλάτη θα είναι σε φάση. Αυτό το μονοπάτι δεν είναι άλλο από το κλασσικό, όπου δ</a:t>
            </a:r>
            <a:r>
              <a:rPr lang="en-US" sz="1800" dirty="0" smtClean="0"/>
              <a:t>S</a:t>
            </a:r>
            <a:r>
              <a:rPr lang="el-GR" sz="1800" dirty="0" smtClean="0"/>
              <a:t>=Ο. Έτσι προκύπτει ότι κυρίως το κλασσικό μονοπάτι συνεισφέρει στη διάδοση του σώματος από το ένα σημείο στο άλλο.</a:t>
            </a:r>
            <a:endParaRPr lang="el-GR" sz="1800" dirty="0"/>
          </a:p>
        </p:txBody>
      </p:sp>
      <p:sp>
        <p:nvSpPr>
          <p:cNvPr id="4" name="Slide Number Placeholder 3"/>
          <p:cNvSpPr>
            <a:spLocks noGrp="1"/>
          </p:cNvSpPr>
          <p:nvPr>
            <p:ph type="sldNum" sz="quarter" idx="12"/>
          </p:nvPr>
        </p:nvSpPr>
        <p:spPr/>
        <p:txBody>
          <a:bodyPr/>
          <a:lstStyle/>
          <a:p>
            <a:fld id="{49274DE9-EB4E-48D3-8EF8-6BA1E1A617BB}" type="slidenum">
              <a:rPr lang="el-GR" smtClean="0"/>
              <a:pPr/>
              <a:t>16</a:t>
            </a:fld>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Κλασσικό Όριο</a:t>
            </a:r>
            <a:endParaRPr lang="el-GR" dirty="0"/>
          </a:p>
        </p:txBody>
      </p:sp>
      <p:sp>
        <p:nvSpPr>
          <p:cNvPr id="3" name="Content Placeholder 2"/>
          <p:cNvSpPr>
            <a:spLocks noGrp="1"/>
          </p:cNvSpPr>
          <p:nvPr>
            <p:ph idx="1"/>
          </p:nvPr>
        </p:nvSpPr>
        <p:spPr/>
        <p:txBody>
          <a:bodyPr>
            <a:normAutofit/>
          </a:bodyPr>
          <a:lstStyle/>
          <a:p>
            <a:r>
              <a:rPr lang="el-GR" sz="1800" dirty="0" smtClean="0"/>
              <a:t>Έτσι φτάνουμε στο κλασσικό όριο με έναν άμεσο τρόπο . Αντίστροφα, μπορούμε να δούμε το γεγονός αυτό ως απόδειξη της αρχής ελαχίστης δράσης στη κλασσική φυσική.</a:t>
            </a:r>
            <a:endParaRPr lang="el-GR" sz="1800" dirty="0"/>
          </a:p>
        </p:txBody>
      </p:sp>
      <p:pic>
        <p:nvPicPr>
          <p:cNvPr id="1026" name="Picture 2"/>
          <p:cNvPicPr>
            <a:picLocks noChangeAspect="1" noChangeArrowheads="1"/>
          </p:cNvPicPr>
          <p:nvPr/>
        </p:nvPicPr>
        <p:blipFill>
          <a:blip r:embed="rId2"/>
          <a:srcRect/>
          <a:stretch>
            <a:fillRect/>
          </a:stretch>
        </p:blipFill>
        <p:spPr bwMode="auto">
          <a:xfrm>
            <a:off x="1214414" y="2786058"/>
            <a:ext cx="6496050" cy="30480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49274DE9-EB4E-48D3-8EF8-6BA1E1A617BB}" type="slidenum">
              <a:rPr lang="el-GR" smtClean="0"/>
              <a:pPr/>
              <a:t>17</a:t>
            </a:fld>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Integrals-</a:t>
            </a:r>
            <a:r>
              <a:rPr lang="el-GR" dirty="0" err="1" smtClean="0"/>
              <a:t>Διαδότης</a:t>
            </a:r>
            <a:endParaRPr lang="el-GR" dirty="0"/>
          </a:p>
        </p:txBody>
      </p:sp>
      <p:sp>
        <p:nvSpPr>
          <p:cNvPr id="3" name="Content Placeholder 2"/>
          <p:cNvSpPr>
            <a:spLocks noGrp="1"/>
          </p:cNvSpPr>
          <p:nvPr>
            <p:ph idx="1"/>
          </p:nvPr>
        </p:nvSpPr>
        <p:spPr/>
        <p:txBody>
          <a:bodyPr>
            <a:normAutofit fontScale="85000" lnSpcReduction="10000"/>
          </a:bodyPr>
          <a:lstStyle/>
          <a:p>
            <a:r>
              <a:rPr lang="en-US" sz="1800" dirty="0" smtClean="0"/>
              <a:t>To </a:t>
            </a:r>
            <a:r>
              <a:rPr lang="el-GR" sz="1800" dirty="0" smtClean="0"/>
              <a:t>πλάτος πιθανότητας Κ ονομάζεται και </a:t>
            </a:r>
            <a:r>
              <a:rPr lang="el-GR" sz="1800" dirty="0" err="1" smtClean="0"/>
              <a:t>διαδότης</a:t>
            </a:r>
            <a:r>
              <a:rPr lang="el-GR" sz="1800" dirty="0" smtClean="0"/>
              <a:t>(</a:t>
            </a:r>
            <a:r>
              <a:rPr lang="en-US" sz="1800" dirty="0" smtClean="0"/>
              <a:t>propagator)</a:t>
            </a:r>
            <a:r>
              <a:rPr lang="el-GR" sz="1800" dirty="0" smtClean="0"/>
              <a:t> του σωματιδίου από το σημείο </a:t>
            </a:r>
            <a:r>
              <a:rPr lang="en-US" sz="1800" dirty="0" smtClean="0"/>
              <a:t>a </a:t>
            </a:r>
            <a:r>
              <a:rPr lang="el-GR" sz="1800" dirty="0" smtClean="0"/>
              <a:t>στο σημείο </a:t>
            </a:r>
            <a:r>
              <a:rPr lang="en-US" sz="1800" dirty="0" smtClean="0"/>
              <a:t>b. </a:t>
            </a:r>
            <a:r>
              <a:rPr lang="el-GR" sz="1800" dirty="0" smtClean="0"/>
              <a:t>Ποια είναι η σχέση του με τη </a:t>
            </a:r>
            <a:r>
              <a:rPr lang="el-GR" sz="1800" dirty="0" err="1" smtClean="0"/>
              <a:t>κυματοσυνάρτηση</a:t>
            </a:r>
            <a:r>
              <a:rPr lang="el-GR" sz="1800" dirty="0" smtClean="0"/>
              <a:t>? Αν το σωματίδιο ήταν στη θέση </a:t>
            </a:r>
            <a:r>
              <a:rPr lang="en-US" sz="1800" dirty="0" smtClean="0"/>
              <a:t>a</a:t>
            </a:r>
            <a:r>
              <a:rPr lang="el-GR" sz="1800" dirty="0" smtClean="0"/>
              <a:t> τη στιγμή, τότε βρισκόταν στην </a:t>
            </a:r>
            <a:r>
              <a:rPr lang="el-GR" sz="1800" dirty="0" err="1" smtClean="0"/>
              <a:t>ιδιοκατάσταση</a:t>
            </a:r>
            <a:r>
              <a:rPr lang="el-GR" sz="1800" dirty="0" smtClean="0"/>
              <a:t> του τελεστή της θέσης. Μέτα από χρόνο </a:t>
            </a:r>
            <a:r>
              <a:rPr lang="en-US" sz="1800" dirty="0" err="1" smtClean="0"/>
              <a:t>t</a:t>
            </a:r>
            <a:r>
              <a:rPr lang="en-US" sz="1800" baseline="-25000" dirty="0" err="1" smtClean="0"/>
              <a:t>b</a:t>
            </a:r>
            <a:r>
              <a:rPr lang="en-US" sz="1800" dirty="0" err="1" smtClean="0"/>
              <a:t>-t</a:t>
            </a:r>
            <a:r>
              <a:rPr lang="en-US" sz="1800" baseline="-25000" dirty="0" err="1" smtClean="0"/>
              <a:t>a</a:t>
            </a:r>
            <a:r>
              <a:rPr lang="en-US" sz="1800" dirty="0" smtClean="0"/>
              <a:t> </a:t>
            </a:r>
            <a:r>
              <a:rPr lang="el-GR" sz="1800" dirty="0" smtClean="0"/>
              <a:t>η νέα </a:t>
            </a:r>
            <a:r>
              <a:rPr lang="el-GR" sz="1800" dirty="0" err="1" smtClean="0"/>
              <a:t>κυματοσυνάρτηση</a:t>
            </a:r>
            <a:r>
              <a:rPr lang="el-GR" sz="1800" dirty="0" smtClean="0"/>
              <a:t> είναι</a:t>
            </a:r>
            <a:r>
              <a:rPr lang="en-US" sz="1800" dirty="0" smtClean="0"/>
              <a:t> </a:t>
            </a:r>
            <a:endParaRPr lang="el-GR" sz="1800" dirty="0" smtClean="0"/>
          </a:p>
          <a:p>
            <a:endParaRPr lang="el-GR" sz="1800" dirty="0" smtClean="0"/>
          </a:p>
          <a:p>
            <a:pPr>
              <a:buNone/>
            </a:pPr>
            <a:endParaRPr lang="el-GR" sz="1800" dirty="0" smtClean="0"/>
          </a:p>
          <a:p>
            <a:pPr>
              <a:buNone/>
            </a:pPr>
            <a:r>
              <a:rPr lang="el-GR" sz="1800" dirty="0" smtClean="0"/>
              <a:t>	και η πιθανότητα να βρεθεί στη θέση </a:t>
            </a:r>
            <a:r>
              <a:rPr lang="en-US" sz="1800" dirty="0" smtClean="0"/>
              <a:t>b </a:t>
            </a:r>
            <a:r>
              <a:rPr lang="el-GR" sz="1800" dirty="0" smtClean="0"/>
              <a:t>θα είναι η προβολή πάνω στην </a:t>
            </a:r>
            <a:r>
              <a:rPr lang="el-GR" sz="1800" dirty="0" err="1" smtClean="0"/>
              <a:t>ιδιοκάτασταση</a:t>
            </a:r>
            <a:r>
              <a:rPr lang="el-GR" sz="1800" dirty="0" smtClean="0"/>
              <a:t> </a:t>
            </a:r>
            <a:r>
              <a:rPr lang="en-US" sz="1800" dirty="0" err="1" smtClean="0"/>
              <a:t>q</a:t>
            </a:r>
            <a:r>
              <a:rPr lang="en-US" sz="1800" baseline="-25000" dirty="0" err="1" smtClean="0"/>
              <a:t>b</a:t>
            </a:r>
            <a:endParaRPr lang="el-GR" sz="1800" baseline="-25000" dirty="0" smtClean="0"/>
          </a:p>
          <a:p>
            <a:pPr>
              <a:buNone/>
            </a:pPr>
            <a:endParaRPr lang="el-GR" sz="1800" dirty="0" smtClean="0"/>
          </a:p>
          <a:p>
            <a:pPr>
              <a:buNone/>
            </a:pPr>
            <a:endParaRPr lang="el-GR" sz="1800" dirty="0" smtClean="0"/>
          </a:p>
          <a:p>
            <a:pPr>
              <a:buNone/>
            </a:pPr>
            <a:r>
              <a:rPr lang="el-GR" sz="1800" dirty="0" smtClean="0"/>
              <a:t>	το οποίο είναι ακριβώς το πλάτος πιθανότητας Κ. </a:t>
            </a:r>
          </a:p>
          <a:p>
            <a:pPr>
              <a:buNone/>
            </a:pPr>
            <a:r>
              <a:rPr lang="el-GR" sz="1800" dirty="0" smtClean="0"/>
              <a:t>	Αν το σωματίδιο περιγράφεται  από τη </a:t>
            </a:r>
            <a:r>
              <a:rPr lang="el-GR" sz="1800" dirty="0" err="1" smtClean="0"/>
              <a:t>κυματοσυνάρτηση</a:t>
            </a:r>
            <a:r>
              <a:rPr lang="el-GR" sz="1800" dirty="0" smtClean="0"/>
              <a:t> ψ</a:t>
            </a:r>
            <a:r>
              <a:rPr lang="en-US" sz="1800" dirty="0" smtClean="0"/>
              <a:t> </a:t>
            </a:r>
            <a:r>
              <a:rPr lang="en-US" sz="1800" baseline="-25000" dirty="0" smtClean="0"/>
              <a:t>a</a:t>
            </a:r>
            <a:r>
              <a:rPr lang="el-GR" sz="1800" dirty="0" smtClean="0"/>
              <a:t>(</a:t>
            </a:r>
            <a:r>
              <a:rPr lang="en-US" sz="1800" dirty="0" smtClean="0"/>
              <a:t>q) </a:t>
            </a:r>
            <a:r>
              <a:rPr lang="el-GR" sz="1800" dirty="0" smtClean="0"/>
              <a:t>τη στιγμή </a:t>
            </a:r>
            <a:r>
              <a:rPr lang="en-US" sz="1800" dirty="0" err="1" smtClean="0"/>
              <a:t>t</a:t>
            </a:r>
            <a:r>
              <a:rPr lang="en-US" sz="1800" baseline="-25000" dirty="0" err="1" smtClean="0"/>
              <a:t>a</a:t>
            </a:r>
            <a:r>
              <a:rPr lang="en-US" sz="1800" dirty="0" smtClean="0"/>
              <a:t>, </a:t>
            </a:r>
            <a:r>
              <a:rPr lang="el-GR" sz="1800" dirty="0" smtClean="0"/>
              <a:t>τότε  το πλάτος πιθανότητας να βρεθεί στη θέση </a:t>
            </a:r>
            <a:r>
              <a:rPr lang="en-US" sz="1800" dirty="0" smtClean="0"/>
              <a:t>q</a:t>
            </a:r>
            <a:r>
              <a:rPr lang="el-GR" sz="1800" dirty="0" smtClean="0"/>
              <a:t> τη στιγμή </a:t>
            </a:r>
            <a:r>
              <a:rPr lang="en-US" sz="1800" dirty="0" err="1" smtClean="0"/>
              <a:t>t</a:t>
            </a:r>
            <a:r>
              <a:rPr lang="en-US" sz="1800" baseline="-25000" dirty="0" err="1" smtClean="0"/>
              <a:t>b</a:t>
            </a:r>
            <a:r>
              <a:rPr lang="en-US" sz="1800" dirty="0" smtClean="0"/>
              <a:t> </a:t>
            </a:r>
            <a:r>
              <a:rPr lang="el-GR" sz="1800" dirty="0" smtClean="0"/>
              <a:t> από τη θέση </a:t>
            </a:r>
            <a:r>
              <a:rPr lang="en-US" sz="1800" dirty="0" smtClean="0"/>
              <a:t>q</a:t>
            </a:r>
            <a:r>
              <a:rPr lang="el-GR" sz="1800" dirty="0" smtClean="0"/>
              <a:t> της στιγμή </a:t>
            </a:r>
            <a:r>
              <a:rPr lang="en-US" sz="1800" dirty="0" err="1" smtClean="0"/>
              <a:t>t</a:t>
            </a:r>
            <a:r>
              <a:rPr lang="en-US" sz="1800" baseline="-25000" dirty="0" err="1" smtClean="0"/>
              <a:t>a</a:t>
            </a:r>
            <a:r>
              <a:rPr lang="en-US" sz="1800" dirty="0" smtClean="0"/>
              <a:t> </a:t>
            </a:r>
            <a:r>
              <a:rPr lang="el-GR" sz="1800" dirty="0" smtClean="0"/>
              <a:t>είναι</a:t>
            </a:r>
            <a:endParaRPr lang="en-US" sz="1800" dirty="0" smtClean="0"/>
          </a:p>
          <a:p>
            <a:pPr>
              <a:buNone/>
            </a:pPr>
            <a:endParaRPr lang="el-GR" sz="1800" dirty="0" smtClean="0"/>
          </a:p>
          <a:p>
            <a:pPr>
              <a:buNone/>
            </a:pPr>
            <a:r>
              <a:rPr lang="el-GR" sz="1800" dirty="0" smtClean="0"/>
              <a:t>		Κ(</a:t>
            </a:r>
            <a:r>
              <a:rPr lang="en-US" sz="1800" dirty="0" err="1" smtClean="0"/>
              <a:t>q’,t</a:t>
            </a:r>
            <a:r>
              <a:rPr lang="en-US" sz="1800" baseline="-25000" dirty="0" err="1" smtClean="0"/>
              <a:t>a</a:t>
            </a:r>
            <a:r>
              <a:rPr lang="en-US" sz="1800" dirty="0" err="1" smtClean="0"/>
              <a:t>;q,t</a:t>
            </a:r>
            <a:r>
              <a:rPr lang="en-US" sz="1800" baseline="-25000" dirty="0" err="1" smtClean="0"/>
              <a:t>b</a:t>
            </a:r>
            <a:r>
              <a:rPr lang="en-US" sz="1800" dirty="0" smtClean="0"/>
              <a:t>)*</a:t>
            </a:r>
            <a:r>
              <a:rPr lang="el-GR" sz="1800" dirty="0" smtClean="0"/>
              <a:t>ψ</a:t>
            </a:r>
            <a:r>
              <a:rPr lang="en-US" sz="1800" baseline="-25000" dirty="0" smtClean="0"/>
              <a:t>a</a:t>
            </a:r>
            <a:r>
              <a:rPr lang="el-GR" sz="1800" dirty="0" smtClean="0"/>
              <a:t>(</a:t>
            </a:r>
            <a:r>
              <a:rPr lang="en-US" sz="1800" dirty="0" smtClean="0"/>
              <a:t>q’)</a:t>
            </a:r>
            <a:r>
              <a:rPr lang="en-US" sz="1800" dirty="0" err="1" smtClean="0"/>
              <a:t>dq</a:t>
            </a:r>
            <a:r>
              <a:rPr lang="en-US" sz="1800" dirty="0" smtClean="0"/>
              <a:t>’</a:t>
            </a:r>
          </a:p>
          <a:p>
            <a:pPr>
              <a:buNone/>
            </a:pPr>
            <a:endParaRPr lang="en-US" sz="1800" dirty="0" smtClean="0"/>
          </a:p>
          <a:p>
            <a:pPr>
              <a:buNone/>
            </a:pPr>
            <a:r>
              <a:rPr lang="en-US" sz="1800" dirty="0" smtClean="0"/>
              <a:t>	</a:t>
            </a:r>
            <a:r>
              <a:rPr lang="el-GR" sz="1800" dirty="0" smtClean="0"/>
              <a:t>όποτε το πλάτος πιθανότητας να βρεθεί το σωματίδιο στη θέση </a:t>
            </a:r>
            <a:r>
              <a:rPr lang="en-US" sz="1800" dirty="0" smtClean="0"/>
              <a:t>q </a:t>
            </a:r>
            <a:r>
              <a:rPr lang="el-GR" sz="1800" dirty="0" smtClean="0"/>
              <a:t>τη στιγμή </a:t>
            </a:r>
            <a:r>
              <a:rPr lang="en-US" sz="1800" dirty="0" err="1" smtClean="0"/>
              <a:t>t</a:t>
            </a:r>
            <a:r>
              <a:rPr lang="en-US" sz="1800" baseline="-25000" dirty="0" err="1" smtClean="0"/>
              <a:t>b</a:t>
            </a:r>
            <a:r>
              <a:rPr lang="el-GR" sz="1800" dirty="0" smtClean="0"/>
              <a:t> γενικά είναι</a:t>
            </a:r>
            <a:r>
              <a:rPr lang="en-US" sz="1800" dirty="0" smtClean="0"/>
              <a:t> </a:t>
            </a:r>
            <a:r>
              <a:rPr lang="el-GR" sz="1800" dirty="0" smtClean="0"/>
              <a:t>το άθροισμα όλων των δυνατών περιπτώσεων</a:t>
            </a:r>
          </a:p>
          <a:p>
            <a:pPr>
              <a:buNone/>
            </a:pPr>
            <a:endParaRPr lang="el-GR" sz="1800" dirty="0" smtClean="0"/>
          </a:p>
          <a:p>
            <a:pPr>
              <a:buNone/>
            </a:pPr>
            <a:endParaRPr lang="el-GR" sz="1800" dirty="0" smtClean="0"/>
          </a:p>
          <a:p>
            <a:pPr>
              <a:buNone/>
            </a:pPr>
            <a:r>
              <a:rPr lang="el-GR" sz="1800" dirty="0" smtClean="0"/>
              <a:t>	Το όποιο είναι η </a:t>
            </a:r>
            <a:r>
              <a:rPr lang="el-GR" sz="1800" dirty="0" err="1" smtClean="0"/>
              <a:t>κυματοσυνάρτηση</a:t>
            </a:r>
            <a:r>
              <a:rPr lang="el-GR" sz="1800" dirty="0" smtClean="0"/>
              <a:t> τη στιγμή </a:t>
            </a:r>
            <a:r>
              <a:rPr lang="en-US" sz="1800" dirty="0" err="1" smtClean="0"/>
              <a:t>t</a:t>
            </a:r>
            <a:r>
              <a:rPr lang="en-US" sz="1800" baseline="-25000" dirty="0" err="1" smtClean="0"/>
              <a:t>b</a:t>
            </a:r>
            <a:r>
              <a:rPr lang="el-GR" sz="1800" dirty="0" smtClean="0"/>
              <a:t> </a:t>
            </a:r>
          </a:p>
          <a:p>
            <a:pPr>
              <a:buNone/>
            </a:pPr>
            <a:r>
              <a:rPr lang="el-GR" sz="1800" dirty="0" smtClean="0"/>
              <a:t>	</a:t>
            </a: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04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85852" y="2786059"/>
            <a:ext cx="1500198" cy="305866"/>
          </a:xfrm>
          <a:prstGeom prst="rect">
            <a:avLst/>
          </a:prstGeom>
          <a:noFill/>
        </p:spPr>
      </p:pic>
      <p:sp>
        <p:nvSpPr>
          <p:cNvPr id="2051"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20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052"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142976" y="3357562"/>
            <a:ext cx="2000264" cy="304388"/>
          </a:xfrm>
          <a:prstGeom prst="rect">
            <a:avLst/>
          </a:prstGeom>
          <a:noFill/>
        </p:spPr>
      </p:pic>
      <p:sp>
        <p:nvSpPr>
          <p:cNvPr id="2054"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Slide Number Placeholder 9"/>
          <p:cNvSpPr>
            <a:spLocks noGrp="1"/>
          </p:cNvSpPr>
          <p:nvPr>
            <p:ph type="sldNum" sz="quarter" idx="12"/>
          </p:nvPr>
        </p:nvSpPr>
        <p:spPr/>
        <p:txBody>
          <a:bodyPr/>
          <a:lstStyle/>
          <a:p>
            <a:fld id="{49274DE9-EB4E-48D3-8EF8-6BA1E1A617BB}" type="slidenum">
              <a:rPr lang="el-GR" smtClean="0"/>
              <a:pPr/>
              <a:t>18</a:t>
            </a:fld>
            <a:endParaRPr lang="el-GR"/>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097"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571604" y="5357826"/>
            <a:ext cx="2571768" cy="493216"/>
          </a:xfrm>
          <a:prstGeom prst="rect">
            <a:avLst/>
          </a:prstGeom>
          <a:noFill/>
        </p:spPr>
      </p:pic>
      <p:sp>
        <p:nvSpPr>
          <p:cNvPr id="4099" name="Rectangle 3"/>
          <p:cNvSpPr>
            <a:spLocks noChangeArrowheads="1"/>
          </p:cNvSpPr>
          <p:nvPr/>
        </p:nvSpPr>
        <p:spPr bwMode="auto">
          <a:xfrm>
            <a:off x="0" y="8572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Παράδειγμα-Ελεύθερο σωματίδιο</a:t>
            </a:r>
            <a:endParaRPr lang="el-GR" dirty="0"/>
          </a:p>
        </p:txBody>
      </p:sp>
      <p:sp>
        <p:nvSpPr>
          <p:cNvPr id="3" name="Content Placeholder 2"/>
          <p:cNvSpPr>
            <a:spLocks noGrp="1"/>
          </p:cNvSpPr>
          <p:nvPr>
            <p:ph idx="1"/>
          </p:nvPr>
        </p:nvSpPr>
        <p:spPr/>
        <p:txBody>
          <a:bodyPr>
            <a:normAutofit/>
          </a:bodyPr>
          <a:lstStyle/>
          <a:p>
            <a:r>
              <a:rPr lang="el-GR" sz="1800" dirty="0" smtClean="0"/>
              <a:t>Θα υπολογίσουμε το πλάτος διάδοσης για ένα ελεύθερο σωματίδιο. Ξεκινάμε από τον τύπο</a:t>
            </a:r>
          </a:p>
          <a:p>
            <a:endParaRPr lang="el-GR" sz="1800" dirty="0" smtClean="0"/>
          </a:p>
          <a:p>
            <a:endParaRPr lang="el-GR" sz="1800" dirty="0" smtClean="0"/>
          </a:p>
          <a:p>
            <a:endParaRPr lang="el-GR" sz="1800" dirty="0" smtClean="0"/>
          </a:p>
          <a:p>
            <a:r>
              <a:rPr lang="el-GR" sz="1800" dirty="0" smtClean="0"/>
              <a:t>Αν η </a:t>
            </a:r>
            <a:r>
              <a:rPr lang="el-GR" sz="1800" dirty="0" err="1" smtClean="0"/>
              <a:t>διαμέριση</a:t>
            </a:r>
            <a:r>
              <a:rPr lang="el-GR" sz="1800" dirty="0" smtClean="0"/>
              <a:t> είναι αρκετά λεπτή, η δράση μπορεί να γραφτεί</a:t>
            </a:r>
          </a:p>
          <a:p>
            <a:endParaRPr lang="el-GR" sz="1800" dirty="0" smtClean="0"/>
          </a:p>
          <a:p>
            <a:endParaRPr lang="el-GR" sz="1800" dirty="0" smtClean="0"/>
          </a:p>
          <a:p>
            <a:r>
              <a:rPr lang="el-GR" sz="1800" dirty="0" smtClean="0"/>
              <a:t>Για ελεύθερο σωματίδιο η </a:t>
            </a:r>
            <a:r>
              <a:rPr lang="en-US" sz="1800" dirty="0" err="1" smtClean="0"/>
              <a:t>Lagrangian</a:t>
            </a:r>
            <a:r>
              <a:rPr lang="en-US" sz="1800" dirty="0" smtClean="0"/>
              <a:t> </a:t>
            </a:r>
            <a:r>
              <a:rPr lang="el-GR" sz="1800" dirty="0" smtClean="0"/>
              <a:t>είναι</a:t>
            </a:r>
          </a:p>
          <a:p>
            <a:endParaRPr lang="el-GR" sz="1800" dirty="0" smtClean="0"/>
          </a:p>
          <a:p>
            <a:endParaRPr lang="el-GR" sz="1800" dirty="0" smtClean="0"/>
          </a:p>
          <a:p>
            <a:r>
              <a:rPr lang="el-GR" sz="1800" dirty="0" smtClean="0"/>
              <a:t>Μπορούμε έτσι να απομονώσουμε τους όρους που εξαρτώνται από το </a:t>
            </a:r>
            <a:r>
              <a:rPr lang="en-US" sz="1800" dirty="0" smtClean="0"/>
              <a:t>x1 </a:t>
            </a:r>
            <a:r>
              <a:rPr lang="el-GR" sz="1800" dirty="0" smtClean="0"/>
              <a:t>σε ένα ολοκλήρωμα</a:t>
            </a:r>
          </a:p>
        </p:txBody>
      </p:sp>
      <p:sp>
        <p:nvSpPr>
          <p:cNvPr id="4" name="Slide Number Placeholder 3"/>
          <p:cNvSpPr>
            <a:spLocks noGrp="1"/>
          </p:cNvSpPr>
          <p:nvPr>
            <p:ph type="sldNum" sz="quarter" idx="12"/>
          </p:nvPr>
        </p:nvSpPr>
        <p:spPr/>
        <p:txBody>
          <a:bodyPr/>
          <a:lstStyle/>
          <a:p>
            <a:fld id="{49274DE9-EB4E-48D3-8EF8-6BA1E1A617BB}" type="slidenum">
              <a:rPr lang="el-GR" smtClean="0"/>
              <a:pPr/>
              <a:t>19</a:t>
            </a:fld>
            <a:endParaRPr lang="el-GR"/>
          </a:p>
        </p:txBody>
      </p:sp>
      <p:pic>
        <p:nvPicPr>
          <p:cNvPr id="5" name="Picture 3"/>
          <p:cNvPicPr>
            <a:picLocks noChangeAspect="1" noChangeArrowheads="1"/>
          </p:cNvPicPr>
          <p:nvPr/>
        </p:nvPicPr>
        <p:blipFill>
          <a:blip r:embed="rId2"/>
          <a:srcRect/>
          <a:stretch>
            <a:fillRect/>
          </a:stretch>
        </p:blipFill>
        <p:spPr bwMode="auto">
          <a:xfrm>
            <a:off x="1071538" y="2500306"/>
            <a:ext cx="5927121" cy="642942"/>
          </a:xfrm>
          <a:prstGeom prst="rect">
            <a:avLst/>
          </a:prstGeom>
          <a:noFill/>
          <a:ln w="9525">
            <a:noFill/>
            <a:miter lim="800000"/>
            <a:headEnd/>
            <a:tailEnd/>
          </a:ln>
          <a:effectLst/>
        </p:spPr>
      </p:pic>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14414" y="3643314"/>
            <a:ext cx="2898342" cy="357190"/>
          </a:xfrm>
          <a:prstGeom prst="rect">
            <a:avLst/>
          </a:prstGeom>
          <a:noFill/>
        </p:spPr>
      </p:pic>
      <p:sp>
        <p:nvSpPr>
          <p:cNvPr id="3075" name="Rectangle 3"/>
          <p:cNvSpPr>
            <a:spLocks noChangeArrowheads="1"/>
          </p:cNvSpPr>
          <p:nvPr/>
        </p:nvSpPr>
        <p:spPr bwMode="auto">
          <a:xfrm>
            <a:off x="0" y="7905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07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6"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357289" y="4429132"/>
            <a:ext cx="2391293" cy="428628"/>
          </a:xfrm>
          <a:prstGeom prst="rect">
            <a:avLst/>
          </a:prstGeom>
          <a:noFill/>
        </p:spPr>
      </p:pic>
      <p:sp>
        <p:nvSpPr>
          <p:cNvPr id="3078" name="Rectangle 6"/>
          <p:cNvSpPr>
            <a:spLocks noChangeArrowheads="1"/>
          </p:cNvSpPr>
          <p:nvPr/>
        </p:nvSpPr>
        <p:spPr bwMode="auto">
          <a:xfrm>
            <a:off x="0" y="8191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0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9"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357289" y="5572140"/>
            <a:ext cx="2906307" cy="42862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Σύνοψη</a:t>
            </a:r>
            <a:endParaRPr lang="el-GR" dirty="0"/>
          </a:p>
        </p:txBody>
      </p:sp>
      <p:sp>
        <p:nvSpPr>
          <p:cNvPr id="3" name="Content Placeholder 2"/>
          <p:cNvSpPr>
            <a:spLocks noGrp="1"/>
          </p:cNvSpPr>
          <p:nvPr>
            <p:ph idx="1"/>
          </p:nvPr>
        </p:nvSpPr>
        <p:spPr/>
        <p:txBody>
          <a:bodyPr>
            <a:normAutofit/>
          </a:bodyPr>
          <a:lstStyle/>
          <a:p>
            <a:r>
              <a:rPr lang="el-GR" sz="2800" dirty="0" smtClean="0"/>
              <a:t>Κβαντομηχανική-εξίσωση </a:t>
            </a:r>
            <a:r>
              <a:rPr lang="en-US" sz="2800" dirty="0" smtClean="0"/>
              <a:t>Schrodinger</a:t>
            </a:r>
          </a:p>
          <a:p>
            <a:r>
              <a:rPr lang="el-GR" sz="2800" dirty="0" smtClean="0"/>
              <a:t>Κλασσική μηχανική-Συνάρτηση </a:t>
            </a:r>
            <a:r>
              <a:rPr lang="en-US" sz="2800" dirty="0" smtClean="0"/>
              <a:t>Lagrange</a:t>
            </a:r>
            <a:r>
              <a:rPr lang="el-GR" sz="2800" dirty="0" smtClean="0"/>
              <a:t>-Δράση</a:t>
            </a:r>
          </a:p>
          <a:p>
            <a:r>
              <a:rPr lang="el-GR" sz="2800" dirty="0" smtClean="0"/>
              <a:t>Ολοκληρώματα πάνω σε όλες τις δυνατές διαδρομές</a:t>
            </a:r>
            <a:endParaRPr lang="el-GR" sz="2800" dirty="0"/>
          </a:p>
          <a:p>
            <a:r>
              <a:rPr lang="el-GR" sz="2800" dirty="0" smtClean="0"/>
              <a:t>Ελεύθερο σωματίδιο</a:t>
            </a:r>
          </a:p>
          <a:p>
            <a:r>
              <a:rPr lang="el-GR" sz="2800" dirty="0" smtClean="0"/>
              <a:t>Φαινόμενο </a:t>
            </a:r>
            <a:r>
              <a:rPr lang="en-US" sz="2800" dirty="0" err="1" smtClean="0"/>
              <a:t>Aharonov-Bohm</a:t>
            </a:r>
            <a:endParaRPr lang="el-GR" sz="2800" dirty="0"/>
          </a:p>
        </p:txBody>
      </p:sp>
      <p:sp>
        <p:nvSpPr>
          <p:cNvPr id="4" name="Slide Number Placeholder 3"/>
          <p:cNvSpPr>
            <a:spLocks noGrp="1"/>
          </p:cNvSpPr>
          <p:nvPr>
            <p:ph type="sldNum" sz="quarter" idx="12"/>
          </p:nvPr>
        </p:nvSpPr>
        <p:spPr/>
        <p:txBody>
          <a:bodyPr/>
          <a:lstStyle/>
          <a:p>
            <a:fld id="{49274DE9-EB4E-48D3-8EF8-6BA1E1A617BB}" type="slidenum">
              <a:rPr lang="el-GR" smtClean="0"/>
              <a:pPr/>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Ελεύθερο σωματίδιο</a:t>
            </a:r>
            <a:endParaRPr lang="el-GR" dirty="0"/>
          </a:p>
        </p:txBody>
      </p:sp>
      <p:sp>
        <p:nvSpPr>
          <p:cNvPr id="3" name="Content Placeholder 2"/>
          <p:cNvSpPr>
            <a:spLocks noGrp="1"/>
          </p:cNvSpPr>
          <p:nvPr>
            <p:ph idx="1"/>
          </p:nvPr>
        </p:nvSpPr>
        <p:spPr/>
        <p:txBody>
          <a:bodyPr>
            <a:normAutofit/>
          </a:bodyPr>
          <a:lstStyle/>
          <a:p>
            <a:r>
              <a:rPr lang="el-GR" sz="1800" dirty="0" smtClean="0"/>
              <a:t>Πρόκειται για ένα </a:t>
            </a:r>
            <a:r>
              <a:rPr lang="el-GR" sz="1800" dirty="0" err="1" smtClean="0"/>
              <a:t>γκαουσσιανό</a:t>
            </a:r>
            <a:r>
              <a:rPr lang="el-GR" sz="1800" dirty="0" smtClean="0"/>
              <a:t> ολοκλήρωμα. Γενικά ισχύει </a:t>
            </a:r>
          </a:p>
          <a:p>
            <a:endParaRPr lang="el-GR" sz="1800" dirty="0" smtClean="0"/>
          </a:p>
          <a:p>
            <a:endParaRPr lang="el-GR" sz="1800" dirty="0" smtClean="0"/>
          </a:p>
          <a:p>
            <a:endParaRPr lang="el-GR" sz="1800" dirty="0" smtClean="0"/>
          </a:p>
          <a:p>
            <a:r>
              <a:rPr lang="el-GR" sz="1800" dirty="0" smtClean="0"/>
              <a:t>Όποτε γράφοντας το προηγούμενο ολοκλήρωμα στη </a:t>
            </a:r>
            <a:r>
              <a:rPr lang="el-GR" sz="1800" dirty="0" err="1" smtClean="0"/>
              <a:t>γκαουσσιανή</a:t>
            </a:r>
            <a:r>
              <a:rPr lang="el-GR" sz="1800" dirty="0" smtClean="0"/>
              <a:t> μορφή, προκύπτει ότι</a:t>
            </a:r>
          </a:p>
          <a:p>
            <a:endParaRPr lang="el-GR" sz="1800" dirty="0" smtClean="0"/>
          </a:p>
          <a:p>
            <a:endParaRPr lang="el-GR" sz="1800" dirty="0" smtClean="0"/>
          </a:p>
          <a:p>
            <a:r>
              <a:rPr lang="el-GR" sz="1800" dirty="0" smtClean="0"/>
              <a:t>Αν θέσουμε τη σταθερά Α=           και διαιρέσουμε με Α</a:t>
            </a:r>
            <a:r>
              <a:rPr lang="el-GR" sz="1800" baseline="30000" dirty="0" smtClean="0"/>
              <a:t>2</a:t>
            </a:r>
          </a:p>
          <a:p>
            <a:endParaRPr lang="el-GR" sz="1800" dirty="0" smtClean="0"/>
          </a:p>
          <a:p>
            <a:endParaRPr lang="el-GR" sz="1800" dirty="0" smtClean="0"/>
          </a:p>
          <a:p>
            <a:r>
              <a:rPr lang="el-GR" sz="1800" dirty="0" smtClean="0"/>
              <a:t>Απομονώνουμε τους επόμενους όρους που περιέχουν το </a:t>
            </a:r>
            <a:r>
              <a:rPr lang="en-US" sz="1800" dirty="0" smtClean="0"/>
              <a:t>x2</a:t>
            </a:r>
            <a:r>
              <a:rPr lang="el-GR" sz="1800" dirty="0" smtClean="0"/>
              <a:t> και επαναλαμβάνουμε</a:t>
            </a:r>
            <a:r>
              <a:rPr lang="en-US" sz="1800" dirty="0" smtClean="0"/>
              <a:t>.</a:t>
            </a:r>
            <a:r>
              <a:rPr lang="el-GR" sz="1800" dirty="0" smtClean="0"/>
              <a:t> Επαγωγικά, για Ν-1 τέτοιες ολοκληρώσεις</a:t>
            </a:r>
          </a:p>
          <a:p>
            <a:endParaRPr lang="el-GR" sz="1800" dirty="0" smtClean="0"/>
          </a:p>
          <a:p>
            <a:endParaRPr lang="el-GR" sz="1800" dirty="0" smtClean="0"/>
          </a:p>
          <a:p>
            <a:r>
              <a:rPr lang="el-GR" sz="1800" dirty="0" smtClean="0"/>
              <a:t>Όμως Νε=</a:t>
            </a:r>
            <a:r>
              <a:rPr lang="en-US" sz="1800" dirty="0" err="1" smtClean="0"/>
              <a:t>t</a:t>
            </a:r>
            <a:r>
              <a:rPr lang="en-US" sz="1800" baseline="-25000" dirty="0" err="1" smtClean="0"/>
              <a:t>b</a:t>
            </a:r>
            <a:r>
              <a:rPr lang="en-US" sz="1800" dirty="0" err="1" smtClean="0"/>
              <a:t>-t</a:t>
            </a:r>
            <a:r>
              <a:rPr lang="en-US" sz="1800" baseline="-25000" dirty="0" err="1" smtClean="0"/>
              <a:t>a</a:t>
            </a:r>
            <a:r>
              <a:rPr lang="en-US" sz="1800" dirty="0" smtClean="0"/>
              <a:t> </a:t>
            </a:r>
            <a:r>
              <a:rPr lang="el-GR" sz="1800" dirty="0" smtClean="0"/>
              <a:t>και </a:t>
            </a:r>
            <a:r>
              <a:rPr lang="en-US" sz="1800" dirty="0" err="1" smtClean="0"/>
              <a:t>x</a:t>
            </a:r>
            <a:r>
              <a:rPr lang="en-US" sz="1800" baseline="-25000" dirty="0" err="1" smtClean="0"/>
              <a:t>N</a:t>
            </a:r>
            <a:r>
              <a:rPr lang="en-US" sz="1800" dirty="0" smtClean="0"/>
              <a:t>=</a:t>
            </a:r>
            <a:r>
              <a:rPr lang="en-US" sz="1800" dirty="0" err="1" smtClean="0"/>
              <a:t>x</a:t>
            </a:r>
            <a:r>
              <a:rPr lang="en-US" sz="1800" baseline="-25000" dirty="0" err="1" smtClean="0"/>
              <a:t>b</a:t>
            </a:r>
            <a:r>
              <a:rPr lang="en-US" sz="1800" dirty="0" smtClean="0"/>
              <a:t> x</a:t>
            </a:r>
            <a:r>
              <a:rPr lang="en-US" sz="1800" baseline="-25000" dirty="0" smtClean="0"/>
              <a:t>0</a:t>
            </a:r>
            <a:r>
              <a:rPr lang="en-US" sz="1800" dirty="0" smtClean="0"/>
              <a:t>=</a:t>
            </a:r>
            <a:r>
              <a:rPr lang="en-US" sz="1800" dirty="0" err="1" smtClean="0"/>
              <a:t>x</a:t>
            </a:r>
            <a:r>
              <a:rPr lang="en-US" sz="1800" baseline="-25000" dirty="0" err="1" smtClean="0"/>
              <a:t>a</a:t>
            </a:r>
            <a:endParaRPr lang="el-GR" sz="1800" baseline="-25000" dirty="0"/>
          </a:p>
        </p:txBody>
      </p:sp>
      <p:sp>
        <p:nvSpPr>
          <p:cNvPr id="4" name="Slide Number Placeholder 3"/>
          <p:cNvSpPr>
            <a:spLocks noGrp="1"/>
          </p:cNvSpPr>
          <p:nvPr>
            <p:ph type="sldNum" sz="quarter" idx="12"/>
          </p:nvPr>
        </p:nvSpPr>
        <p:spPr/>
        <p:txBody>
          <a:bodyPr/>
          <a:lstStyle/>
          <a:p>
            <a:fld id="{49274DE9-EB4E-48D3-8EF8-6BA1E1A617BB}" type="slidenum">
              <a:rPr lang="el-GR" smtClean="0"/>
              <a:pPr/>
              <a:t>20</a:t>
            </a:fld>
            <a:endParaRPr lang="el-GR"/>
          </a:p>
        </p:txBody>
      </p:sp>
      <p:sp>
        <p:nvSpPr>
          <p:cNvPr id="337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79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4414" y="2357430"/>
            <a:ext cx="3571900" cy="434840"/>
          </a:xfrm>
          <a:prstGeom prst="rect">
            <a:avLst/>
          </a:prstGeom>
          <a:noFill/>
        </p:spPr>
      </p:pic>
      <p:sp>
        <p:nvSpPr>
          <p:cNvPr id="33795" name="Rectangle 3"/>
          <p:cNvSpPr>
            <a:spLocks noChangeArrowheads="1"/>
          </p:cNvSpPr>
          <p:nvPr/>
        </p:nvSpPr>
        <p:spPr bwMode="auto">
          <a:xfrm>
            <a:off x="0" y="8572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379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796"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14414" y="3500438"/>
            <a:ext cx="2286016" cy="549043"/>
          </a:xfrm>
          <a:prstGeom prst="rect">
            <a:avLst/>
          </a:prstGeom>
          <a:noFill/>
        </p:spPr>
      </p:pic>
      <p:sp>
        <p:nvSpPr>
          <p:cNvPr id="3379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798"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500430" y="3929066"/>
            <a:ext cx="457200" cy="523875"/>
          </a:xfrm>
          <a:prstGeom prst="rect">
            <a:avLst/>
          </a:prstGeom>
          <a:noFill/>
        </p:spPr>
      </p:pic>
      <p:sp>
        <p:nvSpPr>
          <p:cNvPr id="33801"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800" name="Picture 8"/>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214414" y="4402082"/>
            <a:ext cx="2457450" cy="361950"/>
          </a:xfrm>
          <a:prstGeom prst="rect">
            <a:avLst/>
          </a:prstGeom>
          <a:noFill/>
        </p:spPr>
      </p:pic>
      <p:sp>
        <p:nvSpPr>
          <p:cNvPr id="33802" name="Rectangle 10"/>
          <p:cNvSpPr>
            <a:spLocks noChangeArrowheads="1"/>
          </p:cNvSpPr>
          <p:nvPr/>
        </p:nvSpPr>
        <p:spPr bwMode="auto">
          <a:xfrm>
            <a:off x="0" y="8191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380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803" name="Picture 1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142976" y="5572139"/>
            <a:ext cx="2857520" cy="369339"/>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Ελεύθερο σωματίδιο</a:t>
            </a:r>
            <a:endParaRPr lang="el-GR" dirty="0"/>
          </a:p>
        </p:txBody>
      </p:sp>
      <p:sp>
        <p:nvSpPr>
          <p:cNvPr id="3" name="Content Placeholder 2"/>
          <p:cNvSpPr>
            <a:spLocks noGrp="1"/>
          </p:cNvSpPr>
          <p:nvPr>
            <p:ph idx="1"/>
          </p:nvPr>
        </p:nvSpPr>
        <p:spPr/>
        <p:txBody>
          <a:bodyPr>
            <a:normAutofit lnSpcReduction="10000"/>
          </a:bodyPr>
          <a:lstStyle/>
          <a:p>
            <a:r>
              <a:rPr lang="el-GR" sz="1800" dirty="0" smtClean="0"/>
              <a:t>Έτσι τελικά</a:t>
            </a:r>
          </a:p>
          <a:p>
            <a:endParaRPr lang="el-GR" sz="1800" dirty="0" smtClean="0"/>
          </a:p>
          <a:p>
            <a:endParaRPr lang="el-GR" sz="1800" dirty="0" smtClean="0"/>
          </a:p>
          <a:p>
            <a:endParaRPr lang="el-GR" sz="1800" dirty="0" smtClean="0"/>
          </a:p>
          <a:p>
            <a:r>
              <a:rPr lang="el-GR" sz="1800" dirty="0" smtClean="0"/>
              <a:t>Αυτό είναι το τελικό αποτέλεσμα. Η επιλογή του Α έγινε έτσι ώστε το ολοκλήρωμα να συγκλίνει. Δεν υπάρχει γενική μέθοδος επιλογής του.</a:t>
            </a:r>
          </a:p>
          <a:p>
            <a:r>
              <a:rPr lang="el-GR" sz="1800" dirty="0" smtClean="0"/>
              <a:t>Αν πάρουμε το τετράγωνο αυτού</a:t>
            </a:r>
          </a:p>
          <a:p>
            <a:endParaRPr lang="el-GR" sz="1800" dirty="0" smtClean="0"/>
          </a:p>
          <a:p>
            <a:endParaRPr lang="el-GR" sz="1800" dirty="0" smtClean="0"/>
          </a:p>
          <a:p>
            <a:r>
              <a:rPr lang="el-GR" sz="1800" dirty="0" smtClean="0"/>
              <a:t>Δεν εξαρτάται από την τελική θέση του σωματιδίου, σταθερό σε όλο το χώρο. Ελεύθερο κύμα άρα πλήρης απροσδιοριστία στη θέση. Αναλογεί σε ένα σωματίδιο που ξεκινά από την αρχή των αξόνων με όλες τις τιμές της ταχύτητας </a:t>
            </a:r>
            <a:r>
              <a:rPr lang="el-GR" sz="1800" dirty="0" err="1" smtClean="0"/>
              <a:t>ισοπίθανες</a:t>
            </a:r>
            <a:endParaRPr lang="el-GR" sz="1800" dirty="0" smtClean="0"/>
          </a:p>
          <a:p>
            <a:endParaRPr lang="el-GR" sz="1800" dirty="0" smtClean="0"/>
          </a:p>
          <a:p>
            <a:endParaRPr lang="el-GR" sz="1800" dirty="0" smtClean="0"/>
          </a:p>
          <a:p>
            <a:r>
              <a:rPr lang="el-GR" sz="1800" dirty="0" smtClean="0"/>
              <a:t>Συνέπεια της αρχής της απροσδιοριστίας. Το αποτέλεσμα μας συμφωνεί με τα ήδη γνωστά.</a:t>
            </a:r>
            <a:endParaRPr lang="el-GR" sz="1800" dirty="0"/>
          </a:p>
        </p:txBody>
      </p:sp>
      <p:sp>
        <p:nvSpPr>
          <p:cNvPr id="4" name="Slide Number Placeholder 3"/>
          <p:cNvSpPr>
            <a:spLocks noGrp="1"/>
          </p:cNvSpPr>
          <p:nvPr>
            <p:ph type="sldNum" sz="quarter" idx="12"/>
          </p:nvPr>
        </p:nvSpPr>
        <p:spPr/>
        <p:txBody>
          <a:bodyPr/>
          <a:lstStyle/>
          <a:p>
            <a:fld id="{49274DE9-EB4E-48D3-8EF8-6BA1E1A617BB}" type="slidenum">
              <a:rPr lang="el-GR" smtClean="0"/>
              <a:pPr/>
              <a:t>21</a:t>
            </a:fld>
            <a:endParaRPr lang="el-GR"/>
          </a:p>
        </p:txBody>
      </p:sp>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481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000100" y="2214554"/>
            <a:ext cx="3228975" cy="523875"/>
          </a:xfrm>
          <a:prstGeom prst="rect">
            <a:avLst/>
          </a:prstGeom>
          <a:noFill/>
        </p:spPr>
      </p:pic>
      <p:sp>
        <p:nvSpPr>
          <p:cNvPr id="3482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481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85852" y="3714752"/>
            <a:ext cx="1714512" cy="365221"/>
          </a:xfrm>
          <a:prstGeom prst="rect">
            <a:avLst/>
          </a:prstGeom>
          <a:noFill/>
        </p:spPr>
      </p:pic>
      <p:sp>
        <p:nvSpPr>
          <p:cNvPr id="34821" name="Rectangle 5"/>
          <p:cNvSpPr>
            <a:spLocks noChangeArrowheads="1"/>
          </p:cNvSpPr>
          <p:nvPr/>
        </p:nvSpPr>
        <p:spPr bwMode="auto">
          <a:xfrm>
            <a:off x="0" y="8001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3"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4822"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071538" y="5143512"/>
            <a:ext cx="5824945" cy="428628"/>
          </a:xfrm>
          <a:prstGeom prst="rect">
            <a:avLst/>
          </a:prstGeom>
          <a:noFill/>
        </p:spPr>
      </p:pic>
      <p:sp>
        <p:nvSpPr>
          <p:cNvPr id="34824" name="Rectangle 8"/>
          <p:cNvSpPr>
            <a:spLocks noChangeArrowheads="1"/>
          </p:cNvSpPr>
          <p:nvPr/>
        </p:nvSpPr>
        <p:spPr bwMode="auto">
          <a:xfrm>
            <a:off x="0" y="828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Παράδειγμα-Φαινόμενο Α</a:t>
            </a:r>
            <a:r>
              <a:rPr lang="en-US" dirty="0" err="1" smtClean="0"/>
              <a:t>haronov-Bohm</a:t>
            </a:r>
            <a:endParaRPr lang="el-GR" dirty="0"/>
          </a:p>
        </p:txBody>
      </p:sp>
      <p:sp>
        <p:nvSpPr>
          <p:cNvPr id="3" name="Content Placeholder 2"/>
          <p:cNvSpPr>
            <a:spLocks noGrp="1"/>
          </p:cNvSpPr>
          <p:nvPr>
            <p:ph idx="1"/>
          </p:nvPr>
        </p:nvSpPr>
        <p:spPr/>
        <p:txBody>
          <a:bodyPr>
            <a:normAutofit/>
          </a:bodyPr>
          <a:lstStyle/>
          <a:p>
            <a:r>
              <a:rPr lang="el-GR" sz="1800" dirty="0" smtClean="0"/>
              <a:t>Έχουμε πάλι το πείραμα των δύο σχισμών. Ανάμεσα τους υπάρχει ένα μαγνητικό  πεδίο, το οποίο δε φτάνει το χώρο των σχισμών. Υπάρχει όμως διανυσματικό δυναμικό Α σε όλο το χώρο.</a:t>
            </a:r>
            <a:endParaRPr lang="el-GR" sz="1800" dirty="0"/>
          </a:p>
        </p:txBody>
      </p:sp>
      <p:sp>
        <p:nvSpPr>
          <p:cNvPr id="4" name="Slide Number Placeholder 3"/>
          <p:cNvSpPr>
            <a:spLocks noGrp="1"/>
          </p:cNvSpPr>
          <p:nvPr>
            <p:ph type="sldNum" sz="quarter" idx="12"/>
          </p:nvPr>
        </p:nvSpPr>
        <p:spPr/>
        <p:txBody>
          <a:bodyPr/>
          <a:lstStyle/>
          <a:p>
            <a:fld id="{49274DE9-EB4E-48D3-8EF8-6BA1E1A617BB}" type="slidenum">
              <a:rPr lang="el-GR" smtClean="0"/>
              <a:pPr/>
              <a:t>22</a:t>
            </a:fld>
            <a:endParaRPr lang="el-GR"/>
          </a:p>
        </p:txBody>
      </p:sp>
      <p:pic>
        <p:nvPicPr>
          <p:cNvPr id="35843" name="Picture 3"/>
          <p:cNvPicPr>
            <a:picLocks noChangeAspect="1" noChangeArrowheads="1"/>
          </p:cNvPicPr>
          <p:nvPr/>
        </p:nvPicPr>
        <p:blipFill>
          <a:blip r:embed="rId2"/>
          <a:srcRect/>
          <a:stretch>
            <a:fillRect/>
          </a:stretch>
        </p:blipFill>
        <p:spPr bwMode="auto">
          <a:xfrm>
            <a:off x="1214414" y="2928934"/>
            <a:ext cx="3810000" cy="27051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Φαινόμενο Α</a:t>
            </a:r>
            <a:r>
              <a:rPr lang="en-US" dirty="0" err="1" smtClean="0"/>
              <a:t>haronov-Bohm</a:t>
            </a:r>
            <a:endParaRPr lang="el-GR" dirty="0"/>
          </a:p>
        </p:txBody>
      </p:sp>
      <p:sp>
        <p:nvSpPr>
          <p:cNvPr id="3" name="Content Placeholder 2"/>
          <p:cNvSpPr>
            <a:spLocks noGrp="1"/>
          </p:cNvSpPr>
          <p:nvPr>
            <p:ph idx="1"/>
          </p:nvPr>
        </p:nvSpPr>
        <p:spPr/>
        <p:txBody>
          <a:bodyPr>
            <a:normAutofit/>
          </a:bodyPr>
          <a:lstStyle/>
          <a:p>
            <a:r>
              <a:rPr lang="el-GR" sz="1800" dirty="0" smtClean="0"/>
              <a:t>Η </a:t>
            </a:r>
            <a:r>
              <a:rPr lang="en-US" sz="1800" dirty="0" err="1" smtClean="0"/>
              <a:t>Lagrangian</a:t>
            </a:r>
            <a:r>
              <a:rPr lang="en-US" sz="1800" dirty="0" smtClean="0"/>
              <a:t> </a:t>
            </a:r>
            <a:r>
              <a:rPr lang="el-GR" sz="1800" dirty="0" smtClean="0"/>
              <a:t>μεταβάλλεται από τη παρουσία του διανυσματικού πεδίου</a:t>
            </a:r>
          </a:p>
          <a:p>
            <a:endParaRPr lang="el-GR" sz="1800" dirty="0" smtClean="0"/>
          </a:p>
          <a:p>
            <a:endParaRPr lang="el-GR" sz="1800" dirty="0" smtClean="0"/>
          </a:p>
          <a:p>
            <a:pPr>
              <a:buNone/>
            </a:pPr>
            <a:r>
              <a:rPr lang="el-GR" sz="1800" dirty="0" smtClean="0"/>
              <a:t>	αντίστοιχα μεταβάλλεται και η δράση κατά</a:t>
            </a:r>
          </a:p>
          <a:p>
            <a:pPr>
              <a:buNone/>
            </a:pPr>
            <a:endParaRPr lang="el-GR" sz="1800" dirty="0" smtClean="0"/>
          </a:p>
          <a:p>
            <a:pPr>
              <a:buNone/>
            </a:pPr>
            <a:endParaRPr lang="el-GR" sz="1800" dirty="0" smtClean="0"/>
          </a:p>
          <a:p>
            <a:pPr>
              <a:buNone/>
            </a:pPr>
            <a:endParaRPr lang="el-GR" sz="1800" dirty="0" smtClean="0"/>
          </a:p>
          <a:p>
            <a:r>
              <a:rPr lang="el-GR" sz="1800" dirty="0" smtClean="0"/>
              <a:t>Αρά το πλάτος μετάβασης από τη σχισμή (1) είναι</a:t>
            </a:r>
          </a:p>
          <a:p>
            <a:endParaRPr lang="el-GR" sz="1800" dirty="0" smtClean="0"/>
          </a:p>
          <a:p>
            <a:endParaRPr lang="el-GR" sz="1800" dirty="0" smtClean="0"/>
          </a:p>
          <a:p>
            <a:r>
              <a:rPr lang="el-GR" sz="1800" dirty="0" smtClean="0"/>
              <a:t>Όπου Α1 το πλάτος χωρίς το μαγνητικό πεδίο. Το                          εξαρτάται προφανώς μόνο από τις τελικές τιμές του </a:t>
            </a:r>
            <a:r>
              <a:rPr lang="en-US" sz="1800" dirty="0" smtClean="0"/>
              <a:t>q </a:t>
            </a:r>
            <a:r>
              <a:rPr lang="el-GR" sz="1800" dirty="0" smtClean="0"/>
              <a:t>,όποτε και είναι κοινό για όλες τις διαδρομές μέσα από τη σχισμή (1). Αντίστοιχα έχουμε και για τη σχισμή (2).</a:t>
            </a:r>
            <a:endParaRPr lang="el-GR" sz="1800" dirty="0"/>
          </a:p>
        </p:txBody>
      </p:sp>
      <p:sp>
        <p:nvSpPr>
          <p:cNvPr id="4" name="Slide Number Placeholder 3"/>
          <p:cNvSpPr>
            <a:spLocks noGrp="1"/>
          </p:cNvSpPr>
          <p:nvPr>
            <p:ph type="sldNum" sz="quarter" idx="12"/>
          </p:nvPr>
        </p:nvSpPr>
        <p:spPr/>
        <p:txBody>
          <a:bodyPr/>
          <a:lstStyle/>
          <a:p>
            <a:fld id="{49274DE9-EB4E-48D3-8EF8-6BA1E1A617BB}" type="slidenum">
              <a:rPr lang="el-GR" smtClean="0"/>
              <a:pPr/>
              <a:t>23</a:t>
            </a:fld>
            <a:endParaRPr lang="el-GR"/>
          </a:p>
        </p:txBody>
      </p:sp>
      <p:pic>
        <p:nvPicPr>
          <p:cNvPr id="36866" name="Picture 2"/>
          <p:cNvPicPr>
            <a:picLocks noChangeAspect="1" noChangeArrowheads="1"/>
          </p:cNvPicPr>
          <p:nvPr/>
        </p:nvPicPr>
        <p:blipFill>
          <a:blip r:embed="rId2"/>
          <a:srcRect/>
          <a:stretch>
            <a:fillRect/>
          </a:stretch>
        </p:blipFill>
        <p:spPr bwMode="auto">
          <a:xfrm>
            <a:off x="1071538" y="2214554"/>
            <a:ext cx="4257675" cy="495300"/>
          </a:xfrm>
          <a:prstGeom prst="rect">
            <a:avLst/>
          </a:prstGeom>
          <a:noFill/>
          <a:ln w="9525">
            <a:noFill/>
            <a:miter lim="800000"/>
            <a:headEnd/>
            <a:tailEnd/>
          </a:ln>
        </p:spPr>
      </p:pic>
      <p:pic>
        <p:nvPicPr>
          <p:cNvPr id="36867" name="Picture 3"/>
          <p:cNvPicPr>
            <a:picLocks noChangeAspect="1" noChangeArrowheads="1"/>
          </p:cNvPicPr>
          <p:nvPr/>
        </p:nvPicPr>
        <p:blipFill>
          <a:blip r:embed="rId3"/>
          <a:srcRect/>
          <a:stretch>
            <a:fillRect/>
          </a:stretch>
        </p:blipFill>
        <p:spPr bwMode="auto">
          <a:xfrm>
            <a:off x="928662" y="2928934"/>
            <a:ext cx="4143404" cy="702899"/>
          </a:xfrm>
          <a:prstGeom prst="rect">
            <a:avLst/>
          </a:prstGeom>
          <a:noFill/>
          <a:ln w="9525">
            <a:noFill/>
            <a:miter lim="800000"/>
            <a:headEnd/>
            <a:tailEnd/>
          </a:ln>
        </p:spPr>
      </p:pic>
      <p:pic>
        <p:nvPicPr>
          <p:cNvPr id="36868" name="Picture 4"/>
          <p:cNvPicPr>
            <a:picLocks noChangeAspect="1" noChangeArrowheads="1"/>
          </p:cNvPicPr>
          <p:nvPr/>
        </p:nvPicPr>
        <p:blipFill>
          <a:blip r:embed="rId4"/>
          <a:srcRect/>
          <a:stretch>
            <a:fillRect/>
          </a:stretch>
        </p:blipFill>
        <p:spPr bwMode="auto">
          <a:xfrm>
            <a:off x="1142976" y="4143380"/>
            <a:ext cx="4895850" cy="504825"/>
          </a:xfrm>
          <a:prstGeom prst="rect">
            <a:avLst/>
          </a:prstGeom>
          <a:noFill/>
          <a:ln w="9525">
            <a:noFill/>
            <a:miter lim="800000"/>
            <a:headEnd/>
            <a:tailEnd/>
          </a:ln>
        </p:spPr>
      </p:pic>
      <p:pic>
        <p:nvPicPr>
          <p:cNvPr id="36869" name="Picture 5"/>
          <p:cNvPicPr>
            <a:picLocks noChangeAspect="1" noChangeArrowheads="1"/>
          </p:cNvPicPr>
          <p:nvPr/>
        </p:nvPicPr>
        <p:blipFill>
          <a:blip r:embed="rId5"/>
          <a:srcRect/>
          <a:stretch>
            <a:fillRect/>
          </a:stretch>
        </p:blipFill>
        <p:spPr bwMode="auto">
          <a:xfrm>
            <a:off x="5715008" y="4572008"/>
            <a:ext cx="1019175" cy="32385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Φαινόμενο Α</a:t>
            </a:r>
            <a:r>
              <a:rPr lang="en-US" dirty="0" err="1" smtClean="0"/>
              <a:t>haronov-Bohm</a:t>
            </a:r>
            <a:endParaRPr lang="el-GR" dirty="0"/>
          </a:p>
        </p:txBody>
      </p:sp>
      <p:sp>
        <p:nvSpPr>
          <p:cNvPr id="3" name="Content Placeholder 2"/>
          <p:cNvSpPr>
            <a:spLocks noGrp="1"/>
          </p:cNvSpPr>
          <p:nvPr>
            <p:ph idx="1"/>
          </p:nvPr>
        </p:nvSpPr>
        <p:spPr/>
        <p:txBody>
          <a:bodyPr>
            <a:normAutofit/>
          </a:bodyPr>
          <a:lstStyle/>
          <a:p>
            <a:r>
              <a:rPr lang="el-GR" sz="1800" dirty="0" smtClean="0"/>
              <a:t>Το συνολικό πλάτος θα είναι</a:t>
            </a:r>
          </a:p>
          <a:p>
            <a:endParaRPr lang="el-GR" sz="1800" dirty="0" smtClean="0"/>
          </a:p>
          <a:p>
            <a:endParaRPr lang="el-GR" sz="1800" dirty="0" smtClean="0"/>
          </a:p>
          <a:p>
            <a:endParaRPr lang="el-GR" sz="1800" dirty="0" smtClean="0"/>
          </a:p>
          <a:p>
            <a:endParaRPr lang="el-GR" sz="1800" dirty="0" smtClean="0"/>
          </a:p>
          <a:p>
            <a:endParaRPr lang="el-GR" sz="1800" dirty="0" smtClean="0"/>
          </a:p>
          <a:p>
            <a:r>
              <a:rPr lang="el-GR" sz="1800" dirty="0" smtClean="0"/>
              <a:t>Γιατί </a:t>
            </a:r>
          </a:p>
          <a:p>
            <a:endParaRPr lang="el-GR" sz="1800" dirty="0" smtClean="0"/>
          </a:p>
          <a:p>
            <a:r>
              <a:rPr lang="el-GR" sz="1800" dirty="0" smtClean="0"/>
              <a:t>Δηλαδή μπορούμε να μεταβάλλουμε τη συμβολή των δυο πλατών αλλάζοντας το μαγνητικό πεδίο. Έτσι μεταβάλλουμε τη πιθανότητα να ανιχνεύσουμε το ηλεκτρόνιο πάνω στην οθόνη. Κλασσικά όμως καμιά δύναμη δεν ασκείται πάνω στο σωματίδιο, άρα η κατανομή τους στην οθόνη δεν θα έπρεπε να επηρεαστεί. </a:t>
            </a:r>
            <a:endParaRPr lang="el-GR" sz="1800" dirty="0"/>
          </a:p>
        </p:txBody>
      </p:sp>
      <p:sp>
        <p:nvSpPr>
          <p:cNvPr id="4" name="Slide Number Placeholder 3"/>
          <p:cNvSpPr>
            <a:spLocks noGrp="1"/>
          </p:cNvSpPr>
          <p:nvPr>
            <p:ph type="sldNum" sz="quarter" idx="12"/>
          </p:nvPr>
        </p:nvSpPr>
        <p:spPr/>
        <p:txBody>
          <a:bodyPr/>
          <a:lstStyle/>
          <a:p>
            <a:fld id="{49274DE9-EB4E-48D3-8EF8-6BA1E1A617BB}" type="slidenum">
              <a:rPr lang="el-GR" smtClean="0"/>
              <a:pPr/>
              <a:t>24</a:t>
            </a:fld>
            <a:endParaRPr lang="el-GR"/>
          </a:p>
        </p:txBody>
      </p:sp>
      <p:pic>
        <p:nvPicPr>
          <p:cNvPr id="37890" name="Picture 2"/>
          <p:cNvPicPr>
            <a:picLocks noChangeAspect="1" noChangeArrowheads="1"/>
          </p:cNvPicPr>
          <p:nvPr/>
        </p:nvPicPr>
        <p:blipFill>
          <a:blip r:embed="rId2"/>
          <a:srcRect/>
          <a:stretch>
            <a:fillRect/>
          </a:stretch>
        </p:blipFill>
        <p:spPr bwMode="auto">
          <a:xfrm>
            <a:off x="1071538" y="2143116"/>
            <a:ext cx="4010025" cy="1343025"/>
          </a:xfrm>
          <a:prstGeom prst="rect">
            <a:avLst/>
          </a:prstGeom>
          <a:noFill/>
          <a:ln w="9525">
            <a:noFill/>
            <a:miter lim="800000"/>
            <a:headEnd/>
            <a:tailEnd/>
          </a:ln>
        </p:spPr>
      </p:pic>
      <p:pic>
        <p:nvPicPr>
          <p:cNvPr id="37891" name="Picture 3"/>
          <p:cNvPicPr>
            <a:picLocks noChangeAspect="1" noChangeArrowheads="1"/>
          </p:cNvPicPr>
          <p:nvPr/>
        </p:nvPicPr>
        <p:blipFill>
          <a:blip r:embed="rId3"/>
          <a:srcRect/>
          <a:stretch>
            <a:fillRect/>
          </a:stretch>
        </p:blipFill>
        <p:spPr bwMode="auto">
          <a:xfrm>
            <a:off x="1714480" y="3357562"/>
            <a:ext cx="5019675" cy="67627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Εφαρμογές του φορμαλισμού</a:t>
            </a:r>
            <a:endParaRPr lang="el-GR" dirty="0"/>
          </a:p>
        </p:txBody>
      </p:sp>
      <p:sp>
        <p:nvSpPr>
          <p:cNvPr id="3" name="Content Placeholder 2"/>
          <p:cNvSpPr>
            <a:spLocks noGrp="1"/>
          </p:cNvSpPr>
          <p:nvPr>
            <p:ph idx="1"/>
          </p:nvPr>
        </p:nvSpPr>
        <p:spPr/>
        <p:txBody>
          <a:bodyPr>
            <a:normAutofit/>
          </a:bodyPr>
          <a:lstStyle/>
          <a:p>
            <a:r>
              <a:rPr lang="el-GR" sz="1800" dirty="0" smtClean="0"/>
              <a:t>Ο φορμαλισμός των ολοκληρωμάτων διαδρομής είναι απαραίτητο εργαλείο σε πολλούς τομείς της σύγχρονης φυσικής.</a:t>
            </a:r>
          </a:p>
          <a:p>
            <a:r>
              <a:rPr lang="el-GR" sz="1800" dirty="0" smtClean="0"/>
              <a:t>Στην απλή κβαντομηχανική, όπου προσφέρει μια εναλλακτική προσέγγιση των γνωστών προβλημάτων.</a:t>
            </a:r>
          </a:p>
          <a:p>
            <a:r>
              <a:rPr lang="el-GR" sz="1800" dirty="0" smtClean="0"/>
              <a:t>Στη στατιστική φυσική και τη φυσική στερεάς κατάστασης, όπου η συνάρτηση επιμερισμού ενός συστήματος μπορεί να γραφτεί ως ένα </a:t>
            </a:r>
            <a:r>
              <a:rPr lang="en-US" sz="1800" dirty="0" smtClean="0"/>
              <a:t>Path Integral</a:t>
            </a:r>
          </a:p>
          <a:p>
            <a:r>
              <a:rPr lang="el-GR" sz="1800" dirty="0" smtClean="0"/>
              <a:t>Στη κβαντική θεωρία πεδίου, όπου οδηγεί στη θεωρία διαταραχών, αλλά και στον αριθμητική επίλυση προβλημάτων.</a:t>
            </a:r>
          </a:p>
          <a:p>
            <a:endParaRPr lang="el-GR" sz="1800" dirty="0"/>
          </a:p>
        </p:txBody>
      </p:sp>
      <p:sp>
        <p:nvSpPr>
          <p:cNvPr id="4" name="Slide Number Placeholder 3"/>
          <p:cNvSpPr>
            <a:spLocks noGrp="1"/>
          </p:cNvSpPr>
          <p:nvPr>
            <p:ph type="sldNum" sz="quarter" idx="12"/>
          </p:nvPr>
        </p:nvSpPr>
        <p:spPr/>
        <p:txBody>
          <a:bodyPr/>
          <a:lstStyle/>
          <a:p>
            <a:fld id="{49274DE9-EB4E-48D3-8EF8-6BA1E1A617BB}" type="slidenum">
              <a:rPr lang="el-GR" smtClean="0"/>
              <a:pPr/>
              <a:t>25</a:t>
            </a:fld>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Βιβλιογραφία</a:t>
            </a:r>
            <a:endParaRPr lang="el-GR" dirty="0"/>
          </a:p>
        </p:txBody>
      </p:sp>
      <p:sp>
        <p:nvSpPr>
          <p:cNvPr id="3" name="Content Placeholder 2"/>
          <p:cNvSpPr>
            <a:spLocks noGrp="1"/>
          </p:cNvSpPr>
          <p:nvPr>
            <p:ph idx="1"/>
          </p:nvPr>
        </p:nvSpPr>
        <p:spPr/>
        <p:txBody>
          <a:bodyPr>
            <a:normAutofit/>
          </a:bodyPr>
          <a:lstStyle/>
          <a:p>
            <a:r>
              <a:rPr lang="el-GR" sz="1800" dirty="0" smtClean="0"/>
              <a:t>1.</a:t>
            </a:r>
            <a:r>
              <a:rPr lang="en-US" sz="1800" dirty="0" smtClean="0"/>
              <a:t>R.P. Feynman, </a:t>
            </a:r>
            <a:r>
              <a:rPr lang="en-US" sz="1800" dirty="0" err="1" smtClean="0"/>
              <a:t>A.R.Hibbs</a:t>
            </a:r>
            <a:r>
              <a:rPr lang="en-US" sz="1800" dirty="0" smtClean="0"/>
              <a:t>-Quantum mechanics and Path Integrals</a:t>
            </a:r>
          </a:p>
          <a:p>
            <a:r>
              <a:rPr lang="en-US" sz="1800" dirty="0" smtClean="0"/>
              <a:t>2.Feynman’s Thesis-A new approach to quantum theory</a:t>
            </a:r>
          </a:p>
          <a:p>
            <a:r>
              <a:rPr lang="en-US" sz="1800" dirty="0" smtClean="0"/>
              <a:t>3.Richard </a:t>
            </a:r>
            <a:r>
              <a:rPr lang="en-US" sz="1800" dirty="0" err="1" smtClean="0"/>
              <a:t>MacKenzie</a:t>
            </a:r>
            <a:r>
              <a:rPr lang="en-US" sz="1800" dirty="0" smtClean="0"/>
              <a:t>-Path Integral Methods and Applications</a:t>
            </a:r>
          </a:p>
          <a:p>
            <a:pPr>
              <a:buNone/>
            </a:pPr>
            <a:r>
              <a:rPr lang="en-US" sz="1800" dirty="0" smtClean="0"/>
              <a:t>	http://arxiv.org/abs/quant-ph/0004090</a:t>
            </a:r>
            <a:endParaRPr lang="el-GR" sz="1800" dirty="0"/>
          </a:p>
        </p:txBody>
      </p:sp>
      <p:sp>
        <p:nvSpPr>
          <p:cNvPr id="4" name="Slide Number Placeholder 3"/>
          <p:cNvSpPr>
            <a:spLocks noGrp="1"/>
          </p:cNvSpPr>
          <p:nvPr>
            <p:ph type="sldNum" sz="quarter" idx="12"/>
          </p:nvPr>
        </p:nvSpPr>
        <p:spPr/>
        <p:txBody>
          <a:bodyPr/>
          <a:lstStyle/>
          <a:p>
            <a:fld id="{49274DE9-EB4E-48D3-8EF8-6BA1E1A617BB}" type="slidenum">
              <a:rPr lang="el-GR" smtClean="0"/>
              <a:pPr/>
              <a:t>26</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Κβαντομηχανική –Εξίσωση </a:t>
            </a:r>
            <a:r>
              <a:rPr lang="en-US" sz="3600" dirty="0" smtClean="0"/>
              <a:t>Schrodinger</a:t>
            </a:r>
            <a:endParaRPr lang="el-GR" sz="3600" dirty="0"/>
          </a:p>
        </p:txBody>
      </p:sp>
      <p:sp>
        <p:nvSpPr>
          <p:cNvPr id="3" name="Content Placeholder 2"/>
          <p:cNvSpPr>
            <a:spLocks noGrp="1"/>
          </p:cNvSpPr>
          <p:nvPr>
            <p:ph idx="1"/>
          </p:nvPr>
        </p:nvSpPr>
        <p:spPr/>
        <p:txBody>
          <a:bodyPr>
            <a:normAutofit/>
          </a:bodyPr>
          <a:lstStyle/>
          <a:p>
            <a:pPr>
              <a:buNone/>
            </a:pPr>
            <a:r>
              <a:rPr lang="el-GR" sz="2400" dirty="0" smtClean="0"/>
              <a:t>	</a:t>
            </a:r>
            <a:r>
              <a:rPr lang="el-GR" sz="1800" dirty="0" smtClean="0"/>
              <a:t>Η μέγιστη πληροφορία, που μπορούμε να έχουμε για ένα φυσικό σύστημα, περιέχεται στη γνωστή μας </a:t>
            </a:r>
            <a:r>
              <a:rPr lang="el-GR" sz="1800" dirty="0" err="1" smtClean="0"/>
              <a:t>κυματοσυνάρτηση</a:t>
            </a:r>
            <a:r>
              <a:rPr lang="el-GR" sz="1800" dirty="0" smtClean="0"/>
              <a:t> ψ(</a:t>
            </a:r>
            <a:r>
              <a:rPr lang="en-US" sz="1800" dirty="0" err="1" smtClean="0"/>
              <a:t>q,t</a:t>
            </a:r>
            <a:r>
              <a:rPr lang="el-GR" sz="1800" dirty="0" smtClean="0"/>
              <a:t>).</a:t>
            </a:r>
          </a:p>
          <a:p>
            <a:pPr>
              <a:buNone/>
            </a:pPr>
            <a:r>
              <a:rPr lang="el-GR" sz="1800" dirty="0" smtClean="0"/>
              <a:t>	Η φυσική ερμηνεία της είναι ότι μας δίνει τη πυκνότητα πιθανότητας να λάβει το φυσικό μέγεθος </a:t>
            </a:r>
            <a:r>
              <a:rPr lang="en-US" sz="1800" dirty="0" smtClean="0"/>
              <a:t>Q </a:t>
            </a:r>
            <a:r>
              <a:rPr lang="el-GR" sz="1800" dirty="0" smtClean="0"/>
              <a:t>την τιμή </a:t>
            </a:r>
            <a:r>
              <a:rPr lang="en-US" sz="1800" dirty="0" smtClean="0"/>
              <a:t>q </a:t>
            </a:r>
            <a:r>
              <a:rPr lang="el-GR" sz="1800" dirty="0" smtClean="0"/>
              <a:t>μια χρονική στιγμή </a:t>
            </a:r>
            <a:r>
              <a:rPr lang="en-US" sz="1800" dirty="0" smtClean="0"/>
              <a:t>t</a:t>
            </a:r>
            <a:r>
              <a:rPr lang="el-GR" sz="1800" dirty="0" smtClean="0"/>
              <a:t>, μέσω της σχέσης</a:t>
            </a:r>
          </a:p>
          <a:p>
            <a:pPr>
              <a:buNone/>
            </a:pPr>
            <a:r>
              <a:rPr lang="el-GR" sz="1800" dirty="0" smtClean="0"/>
              <a:t>	</a:t>
            </a:r>
          </a:p>
          <a:p>
            <a:pPr>
              <a:buNone/>
            </a:pPr>
            <a:r>
              <a:rPr lang="el-GR" sz="1800" dirty="0" smtClean="0"/>
              <a:t> 			</a:t>
            </a:r>
            <a:r>
              <a:rPr lang="el-GR" sz="1800" dirty="0" err="1" smtClean="0"/>
              <a:t>ρ=|ψ</a:t>
            </a:r>
            <a:r>
              <a:rPr lang="el-GR" sz="1800" dirty="0" smtClean="0"/>
              <a:t>(</a:t>
            </a:r>
            <a:r>
              <a:rPr lang="en-US" sz="1800" dirty="0" err="1" smtClean="0"/>
              <a:t>q,t</a:t>
            </a:r>
            <a:r>
              <a:rPr lang="en-US" sz="1800" dirty="0" smtClean="0"/>
              <a:t>)|</a:t>
            </a:r>
            <a:r>
              <a:rPr lang="en-US" sz="1800" baseline="30000" dirty="0" smtClean="0"/>
              <a:t>2</a:t>
            </a:r>
            <a:endParaRPr lang="el-GR" sz="1800" baseline="30000" dirty="0" smtClean="0"/>
          </a:p>
          <a:p>
            <a:pPr>
              <a:buNone/>
            </a:pPr>
            <a:endParaRPr lang="el-GR" sz="1800" dirty="0" smtClean="0"/>
          </a:p>
          <a:p>
            <a:pPr>
              <a:buNone/>
            </a:pPr>
            <a:r>
              <a:rPr lang="el-GR" sz="1800" dirty="0" smtClean="0"/>
              <a:t>	Για κάθε φυσικό σύστημα υπάρχει ένας νόμος της χρονικής εξέλιξης της </a:t>
            </a:r>
            <a:r>
              <a:rPr lang="el-GR" sz="1800" dirty="0" err="1" smtClean="0"/>
              <a:t>κυματοσυνάρτησης</a:t>
            </a:r>
            <a:r>
              <a:rPr lang="el-GR" sz="1800" dirty="0" smtClean="0"/>
              <a:t> που το περιγράφει, η εξίσωση </a:t>
            </a:r>
            <a:r>
              <a:rPr lang="en-US" sz="1800" dirty="0" smtClean="0"/>
              <a:t>Schrodinger</a:t>
            </a:r>
            <a:r>
              <a:rPr lang="el-GR" sz="1800" dirty="0" smtClean="0"/>
              <a:t> </a:t>
            </a:r>
            <a:endParaRPr lang="en-US" sz="1800" dirty="0" smtClean="0"/>
          </a:p>
          <a:p>
            <a:pPr>
              <a:buNone/>
            </a:pPr>
            <a:r>
              <a:rPr lang="en-US" sz="1800" dirty="0" smtClean="0"/>
              <a:t>		</a:t>
            </a:r>
            <a:endParaRPr lang="el-GR" sz="1800" dirty="0" smtClean="0"/>
          </a:p>
          <a:p>
            <a:pPr>
              <a:buNone/>
            </a:pPr>
            <a:endParaRPr lang="el-GR" sz="1800" dirty="0" smtClean="0"/>
          </a:p>
          <a:p>
            <a:pPr>
              <a:buNone/>
            </a:pPr>
            <a:endParaRPr lang="el-GR" sz="1800" baseline="30000" dirty="0" smtClean="0"/>
          </a:p>
          <a:p>
            <a:pPr>
              <a:buNone/>
            </a:pPr>
            <a:r>
              <a:rPr lang="el-GR" sz="1800" baseline="30000" dirty="0" smtClean="0"/>
              <a:t>	</a:t>
            </a:r>
            <a:r>
              <a:rPr lang="el-GR" sz="1800" dirty="0" smtClean="0"/>
              <a:t>Με Η συμβολίζουμε τη χαμιλτονίανη του συστήματος.</a:t>
            </a:r>
            <a:endParaRPr lang="el-GR" sz="1800" baseline="30000" dirty="0" smtClean="0"/>
          </a:p>
        </p:txBody>
      </p:sp>
      <p:pic>
        <p:nvPicPr>
          <p:cNvPr id="1028" name="Picture 4"/>
          <p:cNvPicPr>
            <a:picLocks noChangeAspect="1" noChangeArrowheads="1"/>
          </p:cNvPicPr>
          <p:nvPr/>
        </p:nvPicPr>
        <p:blipFill>
          <a:blip r:embed="rId2"/>
          <a:srcRect/>
          <a:stretch>
            <a:fillRect/>
          </a:stretch>
        </p:blipFill>
        <p:spPr bwMode="auto">
          <a:xfrm>
            <a:off x="1785918" y="4500570"/>
            <a:ext cx="2786082" cy="602018"/>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49274DE9-EB4E-48D3-8EF8-6BA1E1A617BB}" type="slidenum">
              <a:rPr lang="el-GR" smtClean="0"/>
              <a:pPr/>
              <a:t>3</a:t>
            </a:fld>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Αδυναμίες της προσέγγισης </a:t>
            </a:r>
            <a:r>
              <a:rPr lang="en-US" sz="2800" dirty="0" smtClean="0"/>
              <a:t>Schrodinger</a:t>
            </a:r>
            <a:endParaRPr lang="el-GR" sz="2800" dirty="0"/>
          </a:p>
        </p:txBody>
      </p:sp>
      <p:sp>
        <p:nvSpPr>
          <p:cNvPr id="3" name="Content Placeholder 2"/>
          <p:cNvSpPr>
            <a:spLocks noGrp="1"/>
          </p:cNvSpPr>
          <p:nvPr>
            <p:ph idx="1"/>
          </p:nvPr>
        </p:nvSpPr>
        <p:spPr/>
        <p:txBody>
          <a:bodyPr>
            <a:normAutofit/>
          </a:bodyPr>
          <a:lstStyle/>
          <a:p>
            <a:pPr>
              <a:buNone/>
            </a:pPr>
            <a:r>
              <a:rPr lang="el-GR" dirty="0" smtClean="0"/>
              <a:t>	</a:t>
            </a:r>
            <a:r>
              <a:rPr lang="el-GR" sz="1800" dirty="0" smtClean="0"/>
              <a:t>Η εξίσωση </a:t>
            </a:r>
            <a:r>
              <a:rPr lang="en-US" sz="1800" dirty="0" smtClean="0"/>
              <a:t>Schrodinger</a:t>
            </a:r>
            <a:r>
              <a:rPr lang="el-GR" sz="1800" dirty="0" smtClean="0"/>
              <a:t> μπορεί να λυθεί για απλά προβλήματα, όπου έχουμε λίγους βαθμούς ελεύθεριας. Συνήθως το φυσικό σύστημα θα περίεχει ένα σωματίδιο υπό την  επίδραση ενός εξωτερικού δυναμικού, ή το πολύ δύο σώματα που αλληλεπιδρούν μεταξύ τους. Τέτοια προβλήματα έχουν λύση όπως και στη κλασσική μηχανική.</a:t>
            </a:r>
            <a:endParaRPr lang="en-US" sz="1800" dirty="0" smtClean="0"/>
          </a:p>
          <a:p>
            <a:pPr>
              <a:buNone/>
            </a:pPr>
            <a:endParaRPr lang="el-GR" sz="1800" dirty="0" smtClean="0"/>
          </a:p>
          <a:p>
            <a:pPr>
              <a:buNone/>
            </a:pPr>
            <a:r>
              <a:rPr lang="el-GR" sz="1800" dirty="0" smtClean="0"/>
              <a:t>	Αν προσθέσουμε περισσότερους βαθμούς ελευθερίας στο πρόβλημα, καταλήγουμε σε ένα σύστημα διαφορικών εξισώσεων το οποίο δεν είναι πρακτικά επιλυσιμό. Η εύρεση της χαμιλτονιανής δεν αρκεί για την επίλυση του προβλήματος. Απαιτούνται εναλλακτικές μεθόδοι.</a:t>
            </a:r>
            <a:endParaRPr lang="en-US" sz="1800" dirty="0" smtClean="0"/>
          </a:p>
          <a:p>
            <a:pPr>
              <a:buNone/>
            </a:pPr>
            <a:endParaRPr lang="el-GR" sz="2100" dirty="0" smtClean="0"/>
          </a:p>
          <a:p>
            <a:pPr>
              <a:buNone/>
            </a:pPr>
            <a:r>
              <a:rPr lang="el-GR" sz="2100" dirty="0" smtClean="0"/>
              <a:t>	</a:t>
            </a:r>
            <a:endParaRPr lang="el-GR" dirty="0"/>
          </a:p>
        </p:txBody>
      </p:sp>
      <p:sp>
        <p:nvSpPr>
          <p:cNvPr id="4" name="Slide Number Placeholder 3"/>
          <p:cNvSpPr>
            <a:spLocks noGrp="1"/>
          </p:cNvSpPr>
          <p:nvPr>
            <p:ph type="sldNum" sz="quarter" idx="12"/>
          </p:nvPr>
        </p:nvSpPr>
        <p:spPr/>
        <p:txBody>
          <a:bodyPr/>
          <a:lstStyle/>
          <a:p>
            <a:fld id="{49274DE9-EB4E-48D3-8EF8-6BA1E1A617BB}" type="slidenum">
              <a:rPr lang="el-GR" smtClean="0"/>
              <a:pPr/>
              <a:t>4</a:t>
            </a:fld>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Συνάρτηση </a:t>
            </a:r>
            <a:r>
              <a:rPr lang="en-US" sz="3600" dirty="0" smtClean="0"/>
              <a:t>Lagrange-</a:t>
            </a:r>
            <a:r>
              <a:rPr lang="el-GR" sz="3600" dirty="0" smtClean="0"/>
              <a:t>Δράση</a:t>
            </a:r>
            <a:endParaRPr lang="el-GR" sz="3600" dirty="0"/>
          </a:p>
        </p:txBody>
      </p:sp>
      <p:sp>
        <p:nvSpPr>
          <p:cNvPr id="3" name="Content Placeholder 2"/>
          <p:cNvSpPr>
            <a:spLocks noGrp="1"/>
          </p:cNvSpPr>
          <p:nvPr>
            <p:ph idx="1"/>
          </p:nvPr>
        </p:nvSpPr>
        <p:spPr/>
        <p:txBody>
          <a:bodyPr>
            <a:normAutofit/>
          </a:bodyPr>
          <a:lstStyle/>
          <a:p>
            <a:r>
              <a:rPr lang="el-GR" sz="1800" dirty="0" smtClean="0"/>
              <a:t>Στη κλασσική μηχανική αντιστοιχούμε στην κίνηση ενός συστήματος μια συνάρτηση, η οποία είναι χαρακτηριστική της κίνησης αυτής. Η συνάρτηση αυτή ονομάζεται συνάρτηση </a:t>
            </a:r>
            <a:r>
              <a:rPr lang="en-US" sz="1800" dirty="0" smtClean="0"/>
              <a:t>Lagrange. </a:t>
            </a:r>
            <a:r>
              <a:rPr lang="el-GR" sz="1800" dirty="0" smtClean="0"/>
              <a:t>Από αυτήν μπορούν να προκύψουν οι εξισώσεις κίνησης του συστήματος.</a:t>
            </a:r>
          </a:p>
          <a:p>
            <a:pPr>
              <a:buNone/>
            </a:pPr>
            <a:r>
              <a:rPr lang="el-GR" sz="1800" dirty="0" smtClean="0"/>
              <a:t> 	</a:t>
            </a:r>
            <a:endParaRPr lang="en-US" sz="1800" dirty="0" smtClean="0"/>
          </a:p>
          <a:p>
            <a:pPr>
              <a:buNone/>
            </a:pPr>
            <a:endParaRPr lang="el-GR" sz="1800" dirty="0"/>
          </a:p>
          <a:p>
            <a:pPr>
              <a:buNone/>
            </a:pPr>
            <a:r>
              <a:rPr lang="el-GR" sz="1800" dirty="0" smtClean="0"/>
              <a:t>	Για ένα σωματίδιο υπό την επίδραση εξωτερικόυ δυναμικού, αύτη γράφεται απλώς ως η κινητική μείον την δυναμική ενέργεια.</a:t>
            </a:r>
          </a:p>
          <a:p>
            <a:pPr>
              <a:buNone/>
            </a:pPr>
            <a:r>
              <a:rPr lang="el-GR" sz="1800" dirty="0" smtClean="0"/>
              <a:t>	</a:t>
            </a:r>
          </a:p>
          <a:p>
            <a:endParaRPr lang="el-GR" sz="1800" dirty="0" smtClean="0"/>
          </a:p>
          <a:p>
            <a:r>
              <a:rPr lang="el-GR" sz="1800" dirty="0" smtClean="0"/>
              <a:t>Ορίζουμε το συναρτισοείδες (</a:t>
            </a:r>
            <a:r>
              <a:rPr lang="en-US" sz="1800" dirty="0" smtClean="0"/>
              <a:t>functional)</a:t>
            </a:r>
            <a:endParaRPr lang="el-GR" sz="1800" dirty="0"/>
          </a:p>
          <a:p>
            <a:pPr>
              <a:buNone/>
            </a:pPr>
            <a:r>
              <a:rPr lang="el-GR" sz="1800" dirty="0" smtClean="0"/>
              <a:t>	</a:t>
            </a:r>
          </a:p>
          <a:p>
            <a:pPr>
              <a:buNone/>
            </a:pPr>
            <a:endParaRPr lang="el-GR" sz="1800" dirty="0"/>
          </a:p>
          <a:p>
            <a:pPr>
              <a:buNone/>
            </a:pPr>
            <a:r>
              <a:rPr lang="el-GR" sz="1800" dirty="0" smtClean="0"/>
              <a:t>	που ονομάζεται δράση της διαδρόμης </a:t>
            </a:r>
            <a:r>
              <a:rPr lang="en-US" sz="1800" dirty="0" smtClean="0"/>
              <a:t>q(t) </a:t>
            </a:r>
            <a:r>
              <a:rPr lang="el-GR" sz="1800" dirty="0" smtClean="0"/>
              <a:t>μεταξύ των </a:t>
            </a:r>
            <a:r>
              <a:rPr lang="en-US" sz="1800" dirty="0" err="1" smtClean="0"/>
              <a:t>ta</a:t>
            </a:r>
            <a:r>
              <a:rPr lang="en-US" sz="1800" dirty="0" smtClean="0"/>
              <a:t> </a:t>
            </a:r>
            <a:r>
              <a:rPr lang="el-GR" sz="1800" dirty="0" smtClean="0"/>
              <a:t>και </a:t>
            </a:r>
            <a:r>
              <a:rPr lang="en-US" sz="1800" dirty="0" err="1" smtClean="0"/>
              <a:t>tb</a:t>
            </a:r>
            <a:r>
              <a:rPr lang="en-US" sz="1800" dirty="0" smtClean="0"/>
              <a:t>.</a:t>
            </a:r>
            <a:r>
              <a:rPr lang="el-GR" sz="1800" dirty="0" smtClean="0"/>
              <a:t> Προφάνως για να υπολογίσουμε το ολοκλήρωμα χρειάζομαστε τη συνάρτηση </a:t>
            </a:r>
            <a:r>
              <a:rPr lang="en-US" sz="1800" dirty="0" smtClean="0"/>
              <a:t>q.</a:t>
            </a:r>
            <a:endParaRPr lang="el-GR" sz="1800" dirty="0" smtClean="0"/>
          </a:p>
        </p:txBody>
      </p:sp>
      <p:sp>
        <p:nvSpPr>
          <p:cNvPr id="103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029"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071538" y="3143248"/>
            <a:ext cx="1446621" cy="357190"/>
          </a:xfrm>
          <a:prstGeom prst="rect">
            <a:avLst/>
          </a:prstGeom>
          <a:noFill/>
        </p:spPr>
      </p:pic>
      <p:sp>
        <p:nvSpPr>
          <p:cNvPr id="1031" name="Rectangle 7"/>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032" name="Picture 8"/>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071538" y="4071942"/>
            <a:ext cx="3429024" cy="546656"/>
          </a:xfrm>
          <a:prstGeom prst="rect">
            <a:avLst/>
          </a:prstGeom>
          <a:noFill/>
        </p:spPr>
      </p:pic>
      <p:sp>
        <p:nvSpPr>
          <p:cNvPr id="1034" name="Rectangle 10"/>
          <p:cNvSpPr>
            <a:spLocks noChangeArrowheads="1"/>
          </p:cNvSpPr>
          <p:nvPr/>
        </p:nvSpPr>
        <p:spPr bwMode="auto">
          <a:xfrm>
            <a:off x="0" y="771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035" name="Picture 1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142976" y="4857760"/>
            <a:ext cx="2122729" cy="571504"/>
          </a:xfrm>
          <a:prstGeom prst="rect">
            <a:avLst/>
          </a:prstGeom>
          <a:noFill/>
        </p:spPr>
      </p:pic>
      <p:sp>
        <p:nvSpPr>
          <p:cNvPr id="1037" name="Rectangle 13"/>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Slide Number Placeholder 12"/>
          <p:cNvSpPr>
            <a:spLocks noGrp="1"/>
          </p:cNvSpPr>
          <p:nvPr>
            <p:ph type="sldNum" sz="quarter" idx="12"/>
          </p:nvPr>
        </p:nvSpPr>
        <p:spPr/>
        <p:txBody>
          <a:bodyPr/>
          <a:lstStyle/>
          <a:p>
            <a:fld id="{49274DE9-EB4E-48D3-8EF8-6BA1E1A617BB}" type="slidenum">
              <a:rPr lang="el-GR" smtClean="0"/>
              <a:pPr/>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43890" cy="939784"/>
          </a:xfrm>
        </p:spPr>
        <p:txBody>
          <a:bodyPr>
            <a:normAutofit/>
          </a:bodyPr>
          <a:lstStyle/>
          <a:p>
            <a:r>
              <a:rPr lang="el-GR" sz="2800" dirty="0" smtClean="0"/>
              <a:t>Δράση-Συνέχεια</a:t>
            </a:r>
            <a:endParaRPr lang="el-GR" sz="2800" dirty="0"/>
          </a:p>
        </p:txBody>
      </p:sp>
      <p:sp>
        <p:nvSpPr>
          <p:cNvPr id="3" name="Content Placeholder 2"/>
          <p:cNvSpPr>
            <a:spLocks noGrp="1"/>
          </p:cNvSpPr>
          <p:nvPr>
            <p:ph idx="1"/>
          </p:nvPr>
        </p:nvSpPr>
        <p:spPr/>
        <p:txBody>
          <a:bodyPr>
            <a:normAutofit/>
          </a:bodyPr>
          <a:lstStyle/>
          <a:p>
            <a:r>
              <a:rPr lang="el-GR" sz="1800" dirty="0" smtClean="0"/>
              <a:t>Οι κλασσικές εξισώσεις κίνησεις προκύπτουν από την απαίτηση, ότι η διαδρομή που ακολούθει το σύστημα είναι αύτη για την οποία η δράση </a:t>
            </a:r>
            <a:r>
              <a:rPr lang="en-US" sz="1800" dirty="0" smtClean="0"/>
              <a:t>S </a:t>
            </a:r>
            <a:r>
              <a:rPr lang="el-GR" sz="1800" dirty="0" smtClean="0"/>
              <a:t>παρουσίαζει ακρότατο, για δεδομένες αρχικές συνθήκες </a:t>
            </a:r>
            <a:r>
              <a:rPr lang="en-US" sz="1800" dirty="0" smtClean="0"/>
              <a:t>q(</a:t>
            </a:r>
            <a:r>
              <a:rPr lang="en-US" sz="1800" dirty="0" err="1" smtClean="0"/>
              <a:t>t</a:t>
            </a:r>
            <a:r>
              <a:rPr lang="en-US" sz="1800" baseline="-25000" dirty="0" err="1" smtClean="0"/>
              <a:t>a</a:t>
            </a:r>
            <a:r>
              <a:rPr lang="en-US" sz="1800" dirty="0"/>
              <a:t>)</a:t>
            </a:r>
            <a:r>
              <a:rPr lang="en-US" sz="1800" dirty="0" smtClean="0"/>
              <a:t>=</a:t>
            </a:r>
            <a:r>
              <a:rPr lang="en-US" sz="1800" dirty="0" err="1" smtClean="0"/>
              <a:t>q</a:t>
            </a:r>
            <a:r>
              <a:rPr lang="en-US" sz="1800" baseline="-25000" dirty="0" err="1" smtClean="0"/>
              <a:t>a</a:t>
            </a:r>
            <a:r>
              <a:rPr lang="en-US" sz="1800" baseline="-25000" dirty="0" smtClean="0"/>
              <a:t> ,</a:t>
            </a:r>
            <a:r>
              <a:rPr lang="en-US" sz="1800" dirty="0" smtClean="0"/>
              <a:t>q(</a:t>
            </a:r>
            <a:r>
              <a:rPr lang="en-US" sz="1800" dirty="0" err="1" smtClean="0"/>
              <a:t>t</a:t>
            </a:r>
            <a:r>
              <a:rPr lang="en-US" sz="1800" baseline="-25000" dirty="0" err="1" smtClean="0"/>
              <a:t>b</a:t>
            </a:r>
            <a:r>
              <a:rPr lang="en-US" sz="1800" dirty="0" smtClean="0"/>
              <a:t>)=</a:t>
            </a:r>
            <a:r>
              <a:rPr lang="en-US" sz="1800" dirty="0" err="1" smtClean="0"/>
              <a:t>q</a:t>
            </a:r>
            <a:r>
              <a:rPr lang="en-US" sz="1800" baseline="-25000" dirty="0" err="1"/>
              <a:t>b</a:t>
            </a:r>
            <a:r>
              <a:rPr lang="en-US" sz="1800" baseline="-25000" dirty="0" smtClean="0"/>
              <a:t> </a:t>
            </a:r>
            <a:r>
              <a:rPr lang="en-US" sz="1800" dirty="0" smtClean="0"/>
              <a:t>.</a:t>
            </a:r>
            <a:r>
              <a:rPr lang="el-GR" sz="1800" dirty="0" smtClean="0"/>
              <a:t> Αυτό ειναί το αξίωμα της ελάχιστης δράσης ( αν και δεν είναι αναγκαίο το ακρότατο της δράσης να είναι ελάχιστο). Δηλαδή αν </a:t>
            </a:r>
            <a:r>
              <a:rPr lang="en-US" sz="1800" dirty="0" smtClean="0"/>
              <a:t>     </a:t>
            </a:r>
            <a:r>
              <a:rPr lang="el-GR" sz="1800" dirty="0" smtClean="0"/>
              <a:t>είναι η παραπάνω διαδρόμη</a:t>
            </a:r>
          </a:p>
          <a:p>
            <a:endParaRPr lang="el-GR" sz="1800" dirty="0"/>
          </a:p>
        </p:txBody>
      </p:sp>
      <p:pic>
        <p:nvPicPr>
          <p:cNvPr id="19458" name="Picture 2"/>
          <p:cNvPicPr>
            <a:picLocks noChangeAspect="1" noChangeArrowheads="1"/>
          </p:cNvPicPr>
          <p:nvPr/>
        </p:nvPicPr>
        <p:blipFill>
          <a:blip r:embed="rId2"/>
          <a:srcRect/>
          <a:stretch>
            <a:fillRect/>
          </a:stretch>
        </p:blipFill>
        <p:spPr bwMode="auto">
          <a:xfrm>
            <a:off x="1228700" y="3379786"/>
            <a:ext cx="3265325" cy="500066"/>
          </a:xfrm>
          <a:prstGeom prst="rect">
            <a:avLst/>
          </a:prstGeom>
          <a:noFill/>
          <a:ln w="9525">
            <a:noFill/>
            <a:miter lim="800000"/>
            <a:headEnd/>
            <a:tailEnd/>
          </a:ln>
          <a:effectLst/>
        </p:spPr>
      </p:pic>
      <p:sp>
        <p:nvSpPr>
          <p:cNvPr id="1946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945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628" y="2928934"/>
            <a:ext cx="142876" cy="357191"/>
          </a:xfrm>
          <a:prstGeom prst="rect">
            <a:avLst/>
          </a:prstGeom>
          <a:noFill/>
        </p:spPr>
      </p:pic>
      <p:sp>
        <p:nvSpPr>
          <p:cNvPr id="19461" name="Rectangle 5"/>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pic>
        <p:nvPicPr>
          <p:cNvPr id="19462" name="Picture 6"/>
          <p:cNvPicPr>
            <a:picLocks noChangeAspect="1" noChangeArrowheads="1"/>
          </p:cNvPicPr>
          <p:nvPr/>
        </p:nvPicPr>
        <p:blipFill>
          <a:blip r:embed="rId4"/>
          <a:srcRect/>
          <a:stretch>
            <a:fillRect/>
          </a:stretch>
        </p:blipFill>
        <p:spPr bwMode="auto">
          <a:xfrm>
            <a:off x="1142976" y="4071942"/>
            <a:ext cx="5429288" cy="1919412"/>
          </a:xfrm>
          <a:prstGeom prst="rect">
            <a:avLst/>
          </a:prstGeom>
          <a:noFill/>
          <a:ln w="9525">
            <a:noFill/>
            <a:miter lim="800000"/>
            <a:headEnd/>
            <a:tailEnd/>
          </a:ln>
          <a:effectLst/>
        </p:spPr>
      </p:pic>
      <p:sp>
        <p:nvSpPr>
          <p:cNvPr id="9" name="Slide Number Placeholder 8"/>
          <p:cNvSpPr>
            <a:spLocks noGrp="1"/>
          </p:cNvSpPr>
          <p:nvPr>
            <p:ph type="sldNum" sz="quarter" idx="12"/>
          </p:nvPr>
        </p:nvSpPr>
        <p:spPr/>
        <p:txBody>
          <a:bodyPr/>
          <a:lstStyle/>
          <a:p>
            <a:fld id="{49274DE9-EB4E-48D3-8EF8-6BA1E1A617BB}" type="slidenum">
              <a:rPr lang="el-GR" smtClean="0"/>
              <a:pPr/>
              <a:t>6</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Δράση-Συνέχεια</a:t>
            </a:r>
            <a:endParaRPr lang="el-GR" sz="2800" dirty="0"/>
          </a:p>
        </p:txBody>
      </p:sp>
      <p:sp>
        <p:nvSpPr>
          <p:cNvPr id="3" name="Content Placeholder 2"/>
          <p:cNvSpPr>
            <a:spLocks noGrp="1"/>
          </p:cNvSpPr>
          <p:nvPr>
            <p:ph idx="1"/>
          </p:nvPr>
        </p:nvSpPr>
        <p:spPr/>
        <p:txBody>
          <a:bodyPr/>
          <a:lstStyle/>
          <a:p>
            <a:endParaRPr lang="el-GR" dirty="0" smtClean="0"/>
          </a:p>
          <a:p>
            <a:endParaRPr lang="el-GR" dirty="0" smtClean="0"/>
          </a:p>
          <a:p>
            <a:endParaRPr lang="el-GR" sz="1800" dirty="0" smtClean="0"/>
          </a:p>
          <a:p>
            <a:endParaRPr lang="el-GR" sz="1800" dirty="0" smtClean="0"/>
          </a:p>
          <a:p>
            <a:r>
              <a:rPr lang="el-GR" sz="1800" dirty="0" smtClean="0"/>
              <a:t>Κατάληγουμε έτσι στις εξισώσεις </a:t>
            </a:r>
            <a:r>
              <a:rPr lang="en-US" sz="1800" dirty="0" smtClean="0"/>
              <a:t>Euler-Lagrange</a:t>
            </a:r>
            <a:r>
              <a:rPr lang="el-GR" sz="1800" dirty="0" smtClean="0"/>
              <a:t>, η επίλυση των οποίων μάζι με τις οριακές συνθήκες μας δίνουν ένα μοναδικό μονοπάτι. Βέβαια κάτι τέτοιο δε μπορεί να ισχύει στην κβαντομηχανική, αφού η κλασσική έννοια της διαδρομής δεν ορίζεται. Η χρησιμότητα της συνάρτησης της δράσης είναι διαφορετική.</a:t>
            </a:r>
          </a:p>
          <a:p>
            <a:r>
              <a:rPr lang="el-GR" sz="1800" dirty="0" smtClean="0"/>
              <a:t>Είναι σημαντικό να παρατηρήσουμε, ότι η δράση εξαρτάται από όλη τη μορφή της διαδρομής του σωματιδίου. Αν δεν έχει οριστεί αύτη, δεν είναι δυνατός ο υπολογισμός της.</a:t>
            </a:r>
            <a:endParaRPr lang="el-GR" sz="1800" dirty="0"/>
          </a:p>
        </p:txBody>
      </p:sp>
      <p:pic>
        <p:nvPicPr>
          <p:cNvPr id="20482" name="Picture 2"/>
          <p:cNvPicPr>
            <a:picLocks noChangeAspect="1" noChangeArrowheads="1"/>
          </p:cNvPicPr>
          <p:nvPr/>
        </p:nvPicPr>
        <p:blipFill>
          <a:blip r:embed="rId2"/>
          <a:srcRect/>
          <a:stretch>
            <a:fillRect/>
          </a:stretch>
        </p:blipFill>
        <p:spPr bwMode="auto">
          <a:xfrm>
            <a:off x="2214546" y="1785926"/>
            <a:ext cx="3342827" cy="571504"/>
          </a:xfrm>
          <a:prstGeom prst="rect">
            <a:avLst/>
          </a:prstGeom>
          <a:noFill/>
          <a:ln w="9525">
            <a:noFill/>
            <a:miter lim="800000"/>
            <a:headEnd/>
            <a:tailEnd/>
          </a:ln>
          <a:effectLst/>
        </p:spPr>
      </p:pic>
      <p:pic>
        <p:nvPicPr>
          <p:cNvPr id="20483" name="Picture 3"/>
          <p:cNvPicPr>
            <a:picLocks noChangeAspect="1" noChangeArrowheads="1"/>
          </p:cNvPicPr>
          <p:nvPr/>
        </p:nvPicPr>
        <p:blipFill>
          <a:blip r:embed="rId3"/>
          <a:srcRect/>
          <a:stretch>
            <a:fillRect/>
          </a:stretch>
        </p:blipFill>
        <p:spPr bwMode="auto">
          <a:xfrm>
            <a:off x="1142976" y="1714488"/>
            <a:ext cx="857256" cy="678316"/>
          </a:xfrm>
          <a:prstGeom prst="rect">
            <a:avLst/>
          </a:prstGeom>
          <a:noFill/>
          <a:ln w="9525">
            <a:noFill/>
            <a:miter lim="800000"/>
            <a:headEnd/>
            <a:tailEnd/>
          </a:ln>
          <a:effectLst/>
        </p:spPr>
      </p:pic>
      <p:pic>
        <p:nvPicPr>
          <p:cNvPr id="20484" name="Picture 4"/>
          <p:cNvPicPr>
            <a:picLocks noChangeAspect="1" noChangeArrowheads="1"/>
          </p:cNvPicPr>
          <p:nvPr/>
        </p:nvPicPr>
        <p:blipFill>
          <a:blip r:embed="rId4"/>
          <a:srcRect/>
          <a:stretch>
            <a:fillRect/>
          </a:stretch>
        </p:blipFill>
        <p:spPr bwMode="auto">
          <a:xfrm>
            <a:off x="1500166" y="2357430"/>
            <a:ext cx="2246940" cy="928694"/>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fld id="{49274DE9-EB4E-48D3-8EF8-6BA1E1A617BB}" type="slidenum">
              <a:rPr lang="el-GR" smtClean="0"/>
              <a:pPr/>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Integrals</a:t>
            </a:r>
            <a:endParaRPr lang="el-GR" dirty="0"/>
          </a:p>
        </p:txBody>
      </p:sp>
      <p:sp>
        <p:nvSpPr>
          <p:cNvPr id="3" name="Content Placeholder 2"/>
          <p:cNvSpPr>
            <a:spLocks noGrp="1"/>
          </p:cNvSpPr>
          <p:nvPr>
            <p:ph idx="1"/>
          </p:nvPr>
        </p:nvSpPr>
        <p:spPr/>
        <p:txBody>
          <a:bodyPr>
            <a:normAutofit/>
          </a:bodyPr>
          <a:lstStyle/>
          <a:p>
            <a:r>
              <a:rPr lang="el-GR" sz="1800" dirty="0" smtClean="0"/>
              <a:t>Ας πάρουμε τη περίπτωση όπου έχουμε μόνο ένα σωματίδιο στο χώρο μίας διάστασης μόνο. Έστω ότι βρίσκεται στη θέση </a:t>
            </a:r>
            <a:r>
              <a:rPr lang="en-US" sz="1800" dirty="0" err="1" smtClean="0"/>
              <a:t>qa</a:t>
            </a:r>
            <a:r>
              <a:rPr lang="en-US" sz="1800" dirty="0" smtClean="0"/>
              <a:t> </a:t>
            </a:r>
            <a:r>
              <a:rPr lang="el-GR" sz="1800" dirty="0" smtClean="0"/>
              <a:t>τη στιγμή </a:t>
            </a:r>
            <a:r>
              <a:rPr lang="en-US" sz="1800" dirty="0" err="1" smtClean="0"/>
              <a:t>ta</a:t>
            </a:r>
            <a:r>
              <a:rPr lang="el-GR" sz="1800" dirty="0" smtClean="0"/>
              <a:t> . Ποιά είναι η πιθανότητα να βρεθεί το σωματίδιο στη θέση </a:t>
            </a:r>
            <a:r>
              <a:rPr lang="en-US" sz="1800" dirty="0" err="1" smtClean="0"/>
              <a:t>qb</a:t>
            </a:r>
            <a:r>
              <a:rPr lang="en-US" sz="1800" dirty="0" smtClean="0"/>
              <a:t> </a:t>
            </a:r>
            <a:r>
              <a:rPr lang="el-GR" sz="1800" dirty="0" smtClean="0"/>
              <a:t>τη στιγμή </a:t>
            </a:r>
            <a:r>
              <a:rPr lang="en-US" sz="1800" dirty="0" err="1" smtClean="0"/>
              <a:t>tb</a:t>
            </a:r>
            <a:r>
              <a:rPr lang="el-GR" sz="1800" dirty="0" smtClean="0"/>
              <a:t>? </a:t>
            </a:r>
          </a:p>
          <a:p>
            <a:r>
              <a:rPr lang="el-GR" sz="1800" dirty="0" smtClean="0"/>
              <a:t>Ας κοιτάξουμε το νοητικό πείραμα των δύο σχισμών. </a:t>
            </a:r>
            <a:endParaRPr lang="el-GR" sz="1800" dirty="0"/>
          </a:p>
        </p:txBody>
      </p:sp>
      <p:sp>
        <p:nvSpPr>
          <p:cNvPr id="4" name="Slide Number Placeholder 3"/>
          <p:cNvSpPr>
            <a:spLocks noGrp="1"/>
          </p:cNvSpPr>
          <p:nvPr>
            <p:ph type="sldNum" sz="quarter" idx="12"/>
          </p:nvPr>
        </p:nvSpPr>
        <p:spPr/>
        <p:txBody>
          <a:bodyPr/>
          <a:lstStyle/>
          <a:p>
            <a:fld id="{49274DE9-EB4E-48D3-8EF8-6BA1E1A617BB}" type="slidenum">
              <a:rPr lang="el-GR" smtClean="0"/>
              <a:pPr/>
              <a:t>8</a:t>
            </a:fld>
            <a:endParaRPr lang="el-GR"/>
          </a:p>
        </p:txBody>
      </p:sp>
      <p:pic>
        <p:nvPicPr>
          <p:cNvPr id="5" name="Picture 2"/>
          <p:cNvPicPr>
            <a:picLocks noChangeAspect="1" noChangeArrowheads="1"/>
          </p:cNvPicPr>
          <p:nvPr/>
        </p:nvPicPr>
        <p:blipFill>
          <a:blip r:embed="rId2"/>
          <a:srcRect/>
          <a:stretch>
            <a:fillRect/>
          </a:stretch>
        </p:blipFill>
        <p:spPr bwMode="auto">
          <a:xfrm>
            <a:off x="1214414" y="3286124"/>
            <a:ext cx="4357718" cy="2170993"/>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Συνέχεια-</a:t>
            </a:r>
            <a:r>
              <a:rPr lang="en-US" dirty="0" smtClean="0"/>
              <a:t>Path Integrals</a:t>
            </a:r>
            <a:endParaRPr lang="el-GR" dirty="0"/>
          </a:p>
        </p:txBody>
      </p:sp>
      <p:sp>
        <p:nvSpPr>
          <p:cNvPr id="3" name="Content Placeholder 2"/>
          <p:cNvSpPr>
            <a:spLocks noGrp="1"/>
          </p:cNvSpPr>
          <p:nvPr>
            <p:ph idx="1"/>
          </p:nvPr>
        </p:nvSpPr>
        <p:spPr/>
        <p:txBody>
          <a:bodyPr>
            <a:normAutofit/>
          </a:bodyPr>
          <a:lstStyle/>
          <a:p>
            <a:pPr>
              <a:buNone/>
            </a:pPr>
            <a:endParaRPr lang="el-GR" sz="1800" dirty="0" smtClean="0"/>
          </a:p>
          <a:p>
            <a:r>
              <a:rPr lang="el-GR" sz="1800" dirty="0" smtClean="0"/>
              <a:t>Πως προκύπτει η πιθανότητα να μετρήθει ένα ηλεκτρόνιο στη θέση </a:t>
            </a:r>
            <a:r>
              <a:rPr lang="en-US" sz="1800" dirty="0" smtClean="0"/>
              <a:t>x</a:t>
            </a:r>
            <a:r>
              <a:rPr lang="el-GR" sz="1800" dirty="0" smtClean="0"/>
              <a:t>?Δύο κατηγορίες διαδρομών: μέσω της σχισμής 1 και 2.</a:t>
            </a:r>
          </a:p>
          <a:p>
            <a:r>
              <a:rPr lang="el-GR" sz="1800" dirty="0" smtClean="0"/>
              <a:t> Η κάθε κατήγορια έχει ένα πλάτος πιθανότητας</a:t>
            </a:r>
            <a:endParaRPr lang="en-US" sz="1800" dirty="0" smtClean="0"/>
          </a:p>
          <a:p>
            <a:endParaRPr lang="en-US" sz="1800" dirty="0" smtClean="0"/>
          </a:p>
          <a:p>
            <a:pPr>
              <a:buNone/>
            </a:pPr>
            <a:r>
              <a:rPr lang="en-US" sz="1800" dirty="0" smtClean="0"/>
              <a:t>	A(S-&gt;1-&gt;x) </a:t>
            </a:r>
            <a:r>
              <a:rPr lang="el-GR" sz="1800" dirty="0" smtClean="0"/>
              <a:t>και </a:t>
            </a:r>
            <a:r>
              <a:rPr lang="en-US" sz="1800" dirty="0" smtClean="0"/>
              <a:t>A(S-&gt;2-&gt;x)</a:t>
            </a:r>
          </a:p>
          <a:p>
            <a:pPr>
              <a:buNone/>
            </a:pPr>
            <a:endParaRPr lang="el-GR" sz="1800" dirty="0" smtClean="0"/>
          </a:p>
          <a:p>
            <a:pPr>
              <a:buNone/>
            </a:pPr>
            <a:r>
              <a:rPr lang="el-GR" sz="1800" dirty="0" smtClean="0"/>
              <a:t>	Το συνολικό πλάτος θα είναι Α(</a:t>
            </a:r>
            <a:r>
              <a:rPr lang="en-US" sz="1800" dirty="0" smtClean="0"/>
              <a:t>S-&gt;x)= A(S-&gt;1-&gt;x) +</a:t>
            </a:r>
            <a:r>
              <a:rPr lang="el-GR" sz="1800" dirty="0" smtClean="0"/>
              <a:t> </a:t>
            </a:r>
            <a:r>
              <a:rPr lang="en-US" sz="1800" dirty="0" smtClean="0"/>
              <a:t>A(S-&gt;2-&gt;x), </a:t>
            </a:r>
            <a:r>
              <a:rPr lang="el-GR" sz="1800" dirty="0" smtClean="0"/>
              <a:t>δηλαδή η υπέρθεση των δυο πλατών. Η πιθανότητα να μετρηθεί το σωματίδιο τη στιγμή </a:t>
            </a:r>
            <a:r>
              <a:rPr lang="en-US" sz="1800" dirty="0" smtClean="0"/>
              <a:t>t </a:t>
            </a:r>
            <a:r>
              <a:rPr lang="el-GR" sz="1800" dirty="0" smtClean="0"/>
              <a:t>στη θέση </a:t>
            </a:r>
            <a:r>
              <a:rPr lang="en-US" sz="1800" dirty="0" smtClean="0"/>
              <a:t>x </a:t>
            </a:r>
            <a:r>
              <a:rPr lang="el-GR" sz="1800" dirty="0" smtClean="0"/>
              <a:t>θα είναι</a:t>
            </a:r>
          </a:p>
          <a:p>
            <a:pPr>
              <a:buNone/>
            </a:pPr>
            <a:r>
              <a:rPr lang="el-GR" sz="1800" dirty="0" smtClean="0"/>
              <a:t>	</a:t>
            </a:r>
            <a:r>
              <a:rPr lang="en-US" sz="1800" dirty="0" smtClean="0"/>
              <a:t>P(</a:t>
            </a:r>
            <a:r>
              <a:rPr lang="en-US" sz="1800" dirty="0" err="1" smtClean="0"/>
              <a:t>x,t</a:t>
            </a:r>
            <a:r>
              <a:rPr lang="en-US" sz="1800" dirty="0" smtClean="0"/>
              <a:t>)=|</a:t>
            </a:r>
            <a:r>
              <a:rPr lang="el-GR" sz="1800" dirty="0" smtClean="0"/>
              <a:t> Α(</a:t>
            </a:r>
            <a:r>
              <a:rPr lang="en-US" sz="1800" dirty="0" smtClean="0"/>
              <a:t>S-&gt;x)|</a:t>
            </a:r>
            <a:r>
              <a:rPr lang="en-US" sz="1800" baseline="30000" dirty="0" smtClean="0"/>
              <a:t>2</a:t>
            </a:r>
            <a:r>
              <a:rPr lang="en-US" sz="1800" dirty="0" smtClean="0"/>
              <a:t>=| A(S-&gt;1-&gt;x) +</a:t>
            </a:r>
            <a:r>
              <a:rPr lang="el-GR" sz="1800" dirty="0" smtClean="0"/>
              <a:t> </a:t>
            </a:r>
            <a:r>
              <a:rPr lang="en-US" sz="1800" dirty="0" smtClean="0"/>
              <a:t>A(S-&gt;2-&gt;x)|</a:t>
            </a:r>
            <a:r>
              <a:rPr lang="en-US" sz="1800" baseline="30000" dirty="0" smtClean="0"/>
              <a:t>2</a:t>
            </a:r>
            <a:endParaRPr lang="en-US" sz="1800" dirty="0" smtClean="0"/>
          </a:p>
          <a:p>
            <a:pPr>
              <a:buNone/>
            </a:pPr>
            <a:r>
              <a:rPr lang="en-US" sz="1800" dirty="0" smtClean="0"/>
              <a:t>	</a:t>
            </a:r>
            <a:r>
              <a:rPr lang="el-GR" sz="1800" dirty="0" smtClean="0"/>
              <a:t>παρατηρούμε έτσι φαινόμενα συμβολής μεταξύ των δύο πλατών</a:t>
            </a:r>
            <a:r>
              <a:rPr lang="el-GR" sz="1600" dirty="0" smtClean="0"/>
              <a:t>.</a:t>
            </a:r>
            <a:endParaRPr lang="en-US" sz="1600" dirty="0" smtClean="0"/>
          </a:p>
        </p:txBody>
      </p:sp>
      <p:sp>
        <p:nvSpPr>
          <p:cNvPr id="5" name="Slide Number Placeholder 4"/>
          <p:cNvSpPr>
            <a:spLocks noGrp="1"/>
          </p:cNvSpPr>
          <p:nvPr>
            <p:ph type="sldNum" sz="quarter" idx="12"/>
          </p:nvPr>
        </p:nvSpPr>
        <p:spPr/>
        <p:txBody>
          <a:bodyPr/>
          <a:lstStyle/>
          <a:p>
            <a:fld id="{49274DE9-EB4E-48D3-8EF8-6BA1E1A617BB}" type="slidenum">
              <a:rPr lang="el-GR" smtClean="0"/>
              <a:pPr/>
              <a:t>9</a:t>
            </a:fld>
            <a:endParaRPr 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2208</TotalTime>
  <Words>1287</Words>
  <Application>Microsoft Office PowerPoint</Application>
  <PresentationFormat>On-screen Show (4:3)</PresentationFormat>
  <Paragraphs>233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Module</vt:lpstr>
      <vt:lpstr>Ολοκληρώματα διαδρομών στην κβαντική φυσική</vt:lpstr>
      <vt:lpstr>Σύνοψη</vt:lpstr>
      <vt:lpstr>Κβαντομηχανική –Εξίσωση Schrodinger</vt:lpstr>
      <vt:lpstr>Αδυναμίες της προσέγγισης Schrodinger</vt:lpstr>
      <vt:lpstr>Συνάρτηση Lagrange-Δράση</vt:lpstr>
      <vt:lpstr>Δράση-Συνέχεια</vt:lpstr>
      <vt:lpstr>Δράση-Συνέχεια</vt:lpstr>
      <vt:lpstr>Path Integrals</vt:lpstr>
      <vt:lpstr>Συνέχεια-Path Integrals</vt:lpstr>
      <vt:lpstr>Συνέχεια-Path Integrals</vt:lpstr>
      <vt:lpstr>Συνέχεια-Path Integrals</vt:lpstr>
      <vt:lpstr>Συνέχεια-Path Integrals</vt:lpstr>
      <vt:lpstr>Συνέχεια-Path Integrals</vt:lpstr>
      <vt:lpstr>Συνέχεια-Path Integrals</vt:lpstr>
      <vt:lpstr>Συνέχεια-Path Integrals</vt:lpstr>
      <vt:lpstr>Path Integrals-Κλασσικό Όριο</vt:lpstr>
      <vt:lpstr>Κλασσικό Όριο</vt:lpstr>
      <vt:lpstr>Path Integrals-Διαδότης</vt:lpstr>
      <vt:lpstr>Παράδειγμα-Ελεύθερο σωματίδιο</vt:lpstr>
      <vt:lpstr>Ελεύθερο σωματίδιο</vt:lpstr>
      <vt:lpstr>Ελεύθερο σωματίδιο</vt:lpstr>
      <vt:lpstr>Παράδειγμα-Φαινόμενο Αharonov-Bohm</vt:lpstr>
      <vt:lpstr>Φαινόμενο Αharonov-Bohm</vt:lpstr>
      <vt:lpstr>Φαινόμενο Αharonov-Bohm</vt:lpstr>
      <vt:lpstr>Εφαρμογές του φορμαλισμού</vt:lpstr>
      <vt:lpstr>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Ολοκληρώματα πάνω σε διαδρομές στην κβαντική φυσική</dc:title>
  <dc:creator>Orfeas</dc:creator>
  <cp:lastModifiedBy>Orfeas</cp:lastModifiedBy>
  <cp:revision>256</cp:revision>
  <dcterms:created xsi:type="dcterms:W3CDTF">2009-04-20T12:25:07Z</dcterms:created>
  <dcterms:modified xsi:type="dcterms:W3CDTF">2009-05-25T22:38:10Z</dcterms:modified>
</cp:coreProperties>
</file>