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5" r:id="rId17"/>
    <p:sldId id="273" r:id="rId18"/>
    <p:sldId id="276" r:id="rId19"/>
    <p:sldId id="277" r:id="rId20"/>
    <p:sldId id="278" r:id="rId21"/>
    <p:sldId id="279" r:id="rId22"/>
    <p:sldId id="280" r:id="rId23"/>
    <p:sldId id="281" r:id="rId24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676" autoAdjust="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D92AA-8ED6-4221-B669-26408F0490ED}" type="datetimeFigureOut">
              <a:rPr lang="el-GR" smtClean="0"/>
              <a:pPr/>
              <a:t>26/5/2009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3D02C-544A-47B9-B7A5-B902838407B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D92AA-8ED6-4221-B669-26408F0490ED}" type="datetimeFigureOut">
              <a:rPr lang="el-GR" smtClean="0"/>
              <a:pPr/>
              <a:t>26/5/2009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3D02C-544A-47B9-B7A5-B902838407B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D92AA-8ED6-4221-B669-26408F0490ED}" type="datetimeFigureOut">
              <a:rPr lang="el-GR" smtClean="0"/>
              <a:pPr/>
              <a:t>26/5/2009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3D02C-544A-47B9-B7A5-B902838407B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D92AA-8ED6-4221-B669-26408F0490ED}" type="datetimeFigureOut">
              <a:rPr lang="el-GR" smtClean="0"/>
              <a:pPr/>
              <a:t>26/5/2009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3D02C-544A-47B9-B7A5-B902838407B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D92AA-8ED6-4221-B669-26408F0490ED}" type="datetimeFigureOut">
              <a:rPr lang="el-GR" smtClean="0"/>
              <a:pPr/>
              <a:t>26/5/2009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3D02C-544A-47B9-B7A5-B902838407B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D92AA-8ED6-4221-B669-26408F0490ED}" type="datetimeFigureOut">
              <a:rPr lang="el-GR" smtClean="0"/>
              <a:pPr/>
              <a:t>26/5/2009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3D02C-544A-47B9-B7A5-B902838407B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D92AA-8ED6-4221-B669-26408F0490ED}" type="datetimeFigureOut">
              <a:rPr lang="el-GR" smtClean="0"/>
              <a:pPr/>
              <a:t>26/5/2009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3D02C-544A-47B9-B7A5-B902838407B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D92AA-8ED6-4221-B669-26408F0490ED}" type="datetimeFigureOut">
              <a:rPr lang="el-GR" smtClean="0"/>
              <a:pPr/>
              <a:t>26/5/2009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3D02C-544A-47B9-B7A5-B902838407B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D92AA-8ED6-4221-B669-26408F0490ED}" type="datetimeFigureOut">
              <a:rPr lang="el-GR" smtClean="0"/>
              <a:pPr/>
              <a:t>26/5/2009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3D02C-544A-47B9-B7A5-B902838407B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D92AA-8ED6-4221-B669-26408F0490ED}" type="datetimeFigureOut">
              <a:rPr lang="el-GR" smtClean="0"/>
              <a:pPr/>
              <a:t>26/5/2009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3D02C-544A-47B9-B7A5-B902838407B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D92AA-8ED6-4221-B669-26408F0490ED}" type="datetimeFigureOut">
              <a:rPr lang="el-GR" smtClean="0"/>
              <a:pPr/>
              <a:t>26/5/2009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3D02C-544A-47B9-B7A5-B902838407B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0D92AA-8ED6-4221-B669-26408F0490ED}" type="datetimeFigureOut">
              <a:rPr lang="el-GR" smtClean="0"/>
              <a:pPr/>
              <a:t>26/5/2009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3D02C-544A-47B9-B7A5-B902838407B7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png"/><Relationship Id="rId2" Type="http://schemas.openxmlformats.org/officeDocument/2006/relationships/video" Target="file:///C:\Documents%20and%20Settings\&#931;&#949;&#961;&#956;&#960;&#941;&#950;&#951;&#962;%20&#918;&#942;&#963;&#951;&#962;\&#917;&#960;&#953;&#966;&#940;&#957;&#949;&#953;&#945;%20&#949;&#961;&#947;&#945;&#963;&#943;&#945;&#962;\ergasia%20pics\lev.avi" TargetMode="Externa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Ορθογώνιο"/>
          <p:cNvSpPr/>
          <p:nvPr/>
        </p:nvSpPr>
        <p:spPr>
          <a:xfrm>
            <a:off x="0" y="642918"/>
            <a:ext cx="9144000" cy="3429024"/>
          </a:xfrm>
          <a:prstGeom prst="rect">
            <a:avLst/>
          </a:prstGeom>
          <a:noFill/>
          <a:ln w="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6600" b="1" i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Υπεραγώγιμοι μαγνήτες &amp; εφαρμογές </a:t>
            </a:r>
            <a:endParaRPr lang="el-GR" sz="6600" b="1" i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4 - Ορθογώνιο"/>
          <p:cNvSpPr/>
          <p:nvPr/>
        </p:nvSpPr>
        <p:spPr>
          <a:xfrm>
            <a:off x="0" y="4643446"/>
            <a:ext cx="9144000" cy="19288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Σερμπέζης Ζήσης</a:t>
            </a:r>
          </a:p>
          <a:p>
            <a:pPr algn="ctr"/>
            <a:r>
              <a:rPr lang="el-GR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Υπ. Καθηγητής: κ. Σταύρος </a:t>
            </a:r>
            <a:r>
              <a:rPr lang="el-GR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Μαλτέζος</a:t>
            </a:r>
            <a:endParaRPr lang="el-GR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Ορθογώνιο"/>
          <p:cNvSpPr/>
          <p:nvPr/>
        </p:nvSpPr>
        <p:spPr>
          <a:xfrm>
            <a:off x="0" y="357166"/>
            <a:ext cx="9144000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Magnetic Resonance Imaging –</a:t>
            </a:r>
            <a:r>
              <a:rPr lang="el-GR" sz="2400" b="1" dirty="0" smtClean="0">
                <a:latin typeface="Times New Roman" pitchFamily="18" charset="0"/>
                <a:cs typeface="Times New Roman" pitchFamily="18" charset="0"/>
              </a:rPr>
              <a:t> Μαγνητικός τομογράφος</a:t>
            </a:r>
            <a:endParaRPr lang="el-GR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6 - Ορθογώνιο"/>
          <p:cNvSpPr/>
          <p:nvPr/>
        </p:nvSpPr>
        <p:spPr>
          <a:xfrm>
            <a:off x="1857356" y="2143116"/>
            <a:ext cx="5643602" cy="10001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just">
              <a:buFont typeface="Wingdings" pitchFamily="2" charset="2"/>
              <a:buChar char="Ø"/>
            </a:pP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Χρησιμοποιούνται κυρίως κράματα Νιόβιου-Τιτανίου ή Νιόβιου-Κασσίτερου που παγώνουν με υγρό ήλιο στους 4</a:t>
            </a:r>
            <a:r>
              <a:rPr lang="el-GR" baseline="30000" dirty="0" smtClean="0">
                <a:latin typeface="Times New Roman" pitchFamily="18" charset="0"/>
                <a:cs typeface="Times New Roman" pitchFamily="18" charset="0"/>
              </a:rPr>
              <a:t>ο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Κ.</a:t>
            </a:r>
          </a:p>
        </p:txBody>
      </p:sp>
      <p:sp>
        <p:nvSpPr>
          <p:cNvPr id="8" name="7 - Ορθογώνιο"/>
          <p:cNvSpPr/>
          <p:nvPr/>
        </p:nvSpPr>
        <p:spPr>
          <a:xfrm>
            <a:off x="1857356" y="3214686"/>
            <a:ext cx="5643602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just">
              <a:buFont typeface="Wingdings" pitchFamily="2" charset="2"/>
              <a:buChar char="Ø"/>
            </a:pP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Πολύ ισχυρά μαγνητικά παιδία με μεγάλη σταθερότητα.</a:t>
            </a:r>
          </a:p>
        </p:txBody>
      </p:sp>
      <p:sp>
        <p:nvSpPr>
          <p:cNvPr id="9" name="8 - Ορθογώνιο"/>
          <p:cNvSpPr/>
          <p:nvPr/>
        </p:nvSpPr>
        <p:spPr>
          <a:xfrm>
            <a:off x="1857356" y="3786190"/>
            <a:ext cx="5643602" cy="5000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just">
              <a:buFont typeface="Wingdings" pitchFamily="2" charset="2"/>
              <a:buChar char="Ø"/>
            </a:pP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Συνήθως λειτουργούν στα 1-1,5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0" name="9 - Ορθογώνιο"/>
          <p:cNvSpPr/>
          <p:nvPr/>
        </p:nvSpPr>
        <p:spPr>
          <a:xfrm>
            <a:off x="1857356" y="4286256"/>
            <a:ext cx="5643602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just">
              <a:buFont typeface="Wingdings" pitchFamily="2" charset="2"/>
              <a:buChar char="Ø"/>
            </a:pPr>
            <a:r>
              <a:rPr lang="el-GR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Πολύ ακριβή κατασκευή και η ψύξη και δύσκολος ο χειρισμός τους.</a:t>
            </a:r>
            <a:endParaRPr lang="el-GR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- Εικόνα" descr="mri temp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214290"/>
            <a:ext cx="7215238" cy="2959245"/>
          </a:xfrm>
          <a:prstGeom prst="rect">
            <a:avLst/>
          </a:prstGeom>
        </p:spPr>
      </p:pic>
      <p:pic>
        <p:nvPicPr>
          <p:cNvPr id="5" name="4 - Εικόνα" descr="mri temp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1670" y="3357562"/>
            <a:ext cx="5399860" cy="33337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Ορθογώνιο"/>
          <p:cNvSpPr/>
          <p:nvPr/>
        </p:nvSpPr>
        <p:spPr>
          <a:xfrm>
            <a:off x="0" y="357166"/>
            <a:ext cx="9144000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Nuclear magnetic resonance</a:t>
            </a:r>
            <a:r>
              <a:rPr lang="el-GR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Equipment</a:t>
            </a:r>
            <a:r>
              <a:rPr lang="el-GR" sz="2400" b="1" dirty="0" smtClean="0">
                <a:latin typeface="Times New Roman" pitchFamily="18" charset="0"/>
                <a:cs typeface="Times New Roman" pitchFamily="18" charset="0"/>
              </a:rPr>
              <a:t> – Μηχανήματα Πυρηνικού μαγνητικού συντονισμού</a:t>
            </a:r>
            <a:endParaRPr lang="el-GR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4 - Εικόνα" descr="Nuclear_Magnetic_Resonance_Spectromet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1" y="1749168"/>
            <a:ext cx="4429156" cy="3480051"/>
          </a:xfrm>
          <a:prstGeom prst="rect">
            <a:avLst/>
          </a:prstGeom>
        </p:spPr>
      </p:pic>
      <p:pic>
        <p:nvPicPr>
          <p:cNvPr id="6" name="5 - Εικόνα" descr="HWB-NMRv9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132" y="1714488"/>
            <a:ext cx="2842718" cy="3513600"/>
          </a:xfrm>
          <a:prstGeom prst="rect">
            <a:avLst/>
          </a:prstGeom>
        </p:spPr>
      </p:pic>
      <p:sp>
        <p:nvSpPr>
          <p:cNvPr id="7" name="6 - Ορθογώνιο"/>
          <p:cNvSpPr/>
          <p:nvPr/>
        </p:nvSpPr>
        <p:spPr>
          <a:xfrm>
            <a:off x="714348" y="5143512"/>
            <a:ext cx="4286280" cy="12144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Pacific Northwest National Laboratory's high magnetic field (800 MHz, 18.8 T) NMR spectrometer being loaded with a sample.</a:t>
            </a:r>
            <a:endParaRPr lang="el-GR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7 - Ορθογώνιο"/>
          <p:cNvSpPr/>
          <p:nvPr/>
        </p:nvSpPr>
        <p:spPr>
          <a:xfrm>
            <a:off x="5429256" y="5214950"/>
            <a:ext cx="3214710" cy="10001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900MHz, 21.2 T NMR Magnet at HWB-NMR, Birmingham, UK being loaded with a sample</a:t>
            </a:r>
            <a:endParaRPr lang="el-GR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Ορθογώνιο"/>
          <p:cNvSpPr/>
          <p:nvPr/>
        </p:nvSpPr>
        <p:spPr>
          <a:xfrm>
            <a:off x="0" y="357166"/>
            <a:ext cx="9144000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Magnetic Levitation (Maglev) Trains</a:t>
            </a:r>
            <a:endParaRPr lang="el-GR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4 - Εικόνα" descr="JR_Maglev-Lev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3286124"/>
            <a:ext cx="3929058" cy="3098604"/>
          </a:xfrm>
          <a:prstGeom prst="rect">
            <a:avLst/>
          </a:prstGeom>
        </p:spPr>
      </p:pic>
      <p:pic>
        <p:nvPicPr>
          <p:cNvPr id="6" name="5 - Εικόνα" descr="I_propulsion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3714752"/>
            <a:ext cx="3929090" cy="2357454"/>
          </a:xfrm>
          <a:prstGeom prst="rect">
            <a:avLst/>
          </a:prstGeom>
        </p:spPr>
      </p:pic>
      <p:sp>
        <p:nvSpPr>
          <p:cNvPr id="7" name="6 - Ορθογώνιο"/>
          <p:cNvSpPr/>
          <p:nvPr/>
        </p:nvSpPr>
        <p:spPr>
          <a:xfrm>
            <a:off x="2500298" y="1142984"/>
            <a:ext cx="4143404" cy="19288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1200"/>
              </a:spcAft>
              <a:buFont typeface="Wingdings" pitchFamily="2" charset="2"/>
              <a:buChar char="Ø"/>
            </a:pPr>
            <a:r>
              <a:rPr lang="el-GR" dirty="0" smtClean="0"/>
              <a:t>Ταχύτητες μεγαλύτερες των 500</a:t>
            </a:r>
            <a:r>
              <a:rPr lang="en-US" dirty="0" smtClean="0"/>
              <a:t>km/h</a:t>
            </a:r>
            <a:endParaRPr lang="el-GR" dirty="0" smtClean="0"/>
          </a:p>
          <a:p>
            <a:pPr>
              <a:spcAft>
                <a:spcPts val="1200"/>
              </a:spcAft>
              <a:buFont typeface="Wingdings" pitchFamily="2" charset="2"/>
              <a:buChar char="Ø"/>
            </a:pPr>
            <a:r>
              <a:rPr lang="el-GR" dirty="0" smtClean="0"/>
              <a:t>Μικρά έξοδα συντήρησης</a:t>
            </a:r>
          </a:p>
          <a:p>
            <a:pPr>
              <a:spcAft>
                <a:spcPts val="1200"/>
              </a:spcAft>
              <a:buFont typeface="Wingdings" pitchFamily="2" charset="2"/>
              <a:buChar char="Ø"/>
            </a:pPr>
            <a:r>
              <a:rPr lang="el-GR" dirty="0" smtClean="0"/>
              <a:t>Πολύ μικρά λειτουργικά έξοδα</a:t>
            </a:r>
          </a:p>
          <a:p>
            <a:pPr>
              <a:spcAft>
                <a:spcPts val="1200"/>
              </a:spcAft>
              <a:buFont typeface="Wingdings" pitchFamily="2" charset="2"/>
              <a:buChar char="Ø"/>
            </a:pPr>
            <a:r>
              <a:rPr lang="el-GR" dirty="0" smtClean="0"/>
              <a:t>Πολύ ακριβή κατασκευή υποδομής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Ορθογώνιο"/>
          <p:cNvSpPr/>
          <p:nvPr/>
        </p:nvSpPr>
        <p:spPr>
          <a:xfrm>
            <a:off x="0" y="357166"/>
            <a:ext cx="9144000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Large Hadron Collider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(LHC)</a:t>
            </a:r>
            <a:endParaRPr lang="el-GR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- Ορθογώνιο"/>
          <p:cNvSpPr/>
          <p:nvPr/>
        </p:nvSpPr>
        <p:spPr>
          <a:xfrm>
            <a:off x="857224" y="1571612"/>
            <a:ext cx="7358114" cy="10715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1" algn="just">
              <a:buFont typeface="Wingdings" pitchFamily="2" charset="2"/>
              <a:buChar char="Ø"/>
            </a:pP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9593 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υπεραγώγιμοι μαγνήτες σύνολο από τους οποίους οι 1232 είναι δίπολοι μαγνήτες και 392 είναι τετράπολοι.</a:t>
            </a:r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5 - Εικόνα" descr="magn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00495" y="2357430"/>
            <a:ext cx="4769861" cy="3714776"/>
          </a:xfrm>
          <a:prstGeom prst="rect">
            <a:avLst/>
          </a:prstGeom>
        </p:spPr>
      </p:pic>
      <p:pic>
        <p:nvPicPr>
          <p:cNvPr id="7" name="6 - Εικόνα" descr="3032792880_3891d214d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2357858"/>
            <a:ext cx="2500330" cy="3743009"/>
          </a:xfrm>
          <a:prstGeom prst="rect">
            <a:avLst/>
          </a:prstGeom>
        </p:spPr>
      </p:pic>
      <p:sp>
        <p:nvSpPr>
          <p:cNvPr id="8" name="7 - Ορθογώνιο"/>
          <p:cNvSpPr/>
          <p:nvPr/>
        </p:nvSpPr>
        <p:spPr>
          <a:xfrm>
            <a:off x="571472" y="6215082"/>
            <a:ext cx="2786082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Δίπολος μαγνήτης</a:t>
            </a:r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8 - Ορθογώνιο"/>
          <p:cNvSpPr/>
          <p:nvPr/>
        </p:nvSpPr>
        <p:spPr>
          <a:xfrm>
            <a:off x="5000628" y="6286520"/>
            <a:ext cx="2786082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 err="1" smtClean="0">
                <a:latin typeface="Times New Roman" pitchFamily="18" charset="0"/>
                <a:cs typeface="Times New Roman" pitchFamily="18" charset="0"/>
              </a:rPr>
              <a:t>Τετράπολος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 μαγνήτης</a:t>
            </a:r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Ορθογώνιο"/>
          <p:cNvSpPr/>
          <p:nvPr/>
        </p:nvSpPr>
        <p:spPr>
          <a:xfrm>
            <a:off x="0" y="357166"/>
            <a:ext cx="9144000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Large Hadron Collider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(LHC)</a:t>
            </a:r>
            <a:endParaRPr lang="el-GR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4 - Ορθογώνιο"/>
          <p:cNvSpPr/>
          <p:nvPr/>
        </p:nvSpPr>
        <p:spPr>
          <a:xfrm>
            <a:off x="857224" y="1071546"/>
            <a:ext cx="5786478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Κατασκευή &amp; χαρακτηριστικά </a:t>
            </a:r>
          </a:p>
          <a:p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δίπολων μαγνητών:</a:t>
            </a:r>
            <a:endParaRPr lang="el-GR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5 - Εικόνα" descr="nbti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2500306"/>
            <a:ext cx="3574027" cy="3462339"/>
          </a:xfrm>
          <a:prstGeom prst="rect">
            <a:avLst/>
          </a:prstGeom>
          <a:noFill/>
        </p:spPr>
      </p:pic>
      <p:sp>
        <p:nvSpPr>
          <p:cNvPr id="7" name="6 - Ορθογώνιο"/>
          <p:cNvSpPr/>
          <p:nvPr/>
        </p:nvSpPr>
        <p:spPr>
          <a:xfrm>
            <a:off x="5143504" y="1857364"/>
            <a:ext cx="3500462" cy="27860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1200"/>
              </a:spcAft>
              <a:buFont typeface="Wingdings" pitchFamily="2" charset="2"/>
              <a:buChar char="Ø"/>
            </a:pPr>
            <a:r>
              <a:rPr lang="el-GR" dirty="0" smtClean="0"/>
              <a:t>Κατασκευασμένοι από σύρματα Νιόβιου-Τιτανίου πάχους 7</a:t>
            </a:r>
            <a:r>
              <a:rPr lang="en-US" dirty="0" smtClean="0"/>
              <a:t>nm</a:t>
            </a:r>
            <a:r>
              <a:rPr lang="el-GR" dirty="0" smtClean="0"/>
              <a:t>, που είναι </a:t>
            </a:r>
            <a:r>
              <a:rPr lang="en-US" dirty="0" smtClean="0"/>
              <a:t>Type II </a:t>
            </a:r>
            <a:r>
              <a:rPr lang="el-GR" dirty="0" smtClean="0"/>
              <a:t>υπεραγωγός.</a:t>
            </a:r>
          </a:p>
          <a:p>
            <a:pPr>
              <a:spcAft>
                <a:spcPts val="1200"/>
              </a:spcAft>
              <a:buFont typeface="Wingdings" pitchFamily="2" charset="2"/>
              <a:buChar char="Ø"/>
            </a:pPr>
            <a:r>
              <a:rPr lang="el-GR" dirty="0" smtClean="0"/>
              <a:t>Κρίσιμη θερμοκρασία 10</a:t>
            </a:r>
            <a:r>
              <a:rPr lang="el-GR" baseline="30000" dirty="0" smtClean="0"/>
              <a:t>ο</a:t>
            </a:r>
            <a:r>
              <a:rPr lang="el-GR" dirty="0" smtClean="0"/>
              <a:t>Κ και κρίσιμο μαγνητικό πεδίο τα 15</a:t>
            </a:r>
            <a:r>
              <a:rPr lang="en-US" dirty="0" smtClean="0"/>
              <a:t>T.</a:t>
            </a:r>
            <a:endParaRPr lang="el-GR" dirty="0" smtClean="0"/>
          </a:p>
          <a:p>
            <a:pPr>
              <a:spcAft>
                <a:spcPts val="1200"/>
              </a:spcAft>
              <a:buFont typeface="Wingdings" pitchFamily="2" charset="2"/>
              <a:buChar char="Ø"/>
            </a:pPr>
            <a:r>
              <a:rPr lang="el-GR" dirty="0" smtClean="0"/>
              <a:t>Φορτίζονται με 11850 Α για να παράγουν 8,33Τ στους 1,9</a:t>
            </a:r>
            <a:r>
              <a:rPr lang="el-GR" baseline="30000" dirty="0" smtClean="0"/>
              <a:t>ο</a:t>
            </a:r>
            <a:r>
              <a:rPr lang="el-GR" dirty="0" smtClean="0"/>
              <a:t>Κ, ώστε να μπορεί να κάμψει δέσμη ενέργειας 7 Τ</a:t>
            </a:r>
            <a:r>
              <a:rPr lang="en-US" dirty="0" smtClean="0"/>
              <a:t>eV.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ryo-dipole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Ορθογώνιο"/>
          <p:cNvSpPr/>
          <p:nvPr/>
        </p:nvSpPr>
        <p:spPr>
          <a:xfrm>
            <a:off x="0" y="357166"/>
            <a:ext cx="9144000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Large Hadron Collider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(LHC)</a:t>
            </a:r>
            <a:endParaRPr lang="el-GR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4 - Ορθογώνιο"/>
          <p:cNvSpPr/>
          <p:nvPr/>
        </p:nvSpPr>
        <p:spPr>
          <a:xfrm>
            <a:off x="1071538" y="1357298"/>
            <a:ext cx="3071834" cy="10001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Ψύξη σε κρυογονική θερμοκρασία:</a:t>
            </a:r>
            <a:endParaRPr lang="el-GR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5 - Εικόνα" descr="cryogoni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857496"/>
            <a:ext cx="5054568" cy="3387732"/>
          </a:xfrm>
          <a:prstGeom prst="rect">
            <a:avLst/>
          </a:prstGeom>
        </p:spPr>
      </p:pic>
      <p:sp>
        <p:nvSpPr>
          <p:cNvPr id="7" name="6 - Ορθογώνιο"/>
          <p:cNvSpPr/>
          <p:nvPr/>
        </p:nvSpPr>
        <p:spPr>
          <a:xfrm>
            <a:off x="5715008" y="1643050"/>
            <a:ext cx="3214710" cy="11430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just"/>
            <a:r>
              <a:rPr lang="el-GR" dirty="0" smtClean="0">
                <a:solidFill>
                  <a:srgbClr val="FFFF00"/>
                </a:solidFill>
              </a:rPr>
              <a:t>1</a:t>
            </a:r>
            <a:r>
              <a:rPr lang="el-GR" baseline="30000" dirty="0" smtClean="0">
                <a:solidFill>
                  <a:srgbClr val="FFFF00"/>
                </a:solidFill>
              </a:rPr>
              <a:t>η</a:t>
            </a:r>
            <a:r>
              <a:rPr lang="el-GR" dirty="0" smtClean="0">
                <a:solidFill>
                  <a:srgbClr val="FFFF00"/>
                </a:solidFill>
              </a:rPr>
              <a:t> Φάση:</a:t>
            </a:r>
          </a:p>
          <a:p>
            <a:pPr algn="just"/>
            <a:r>
              <a:rPr lang="el-GR" dirty="0" smtClean="0">
                <a:solidFill>
                  <a:srgbClr val="FFFF00"/>
                </a:solidFill>
              </a:rPr>
              <a:t>Ψύξη του συστήματος στους 80</a:t>
            </a:r>
            <a:r>
              <a:rPr lang="el-GR" baseline="30000" dirty="0" smtClean="0">
                <a:solidFill>
                  <a:srgbClr val="FFFF00"/>
                </a:solidFill>
              </a:rPr>
              <a:t>ο</a:t>
            </a:r>
            <a:r>
              <a:rPr lang="el-GR" dirty="0" smtClean="0">
                <a:solidFill>
                  <a:srgbClr val="FFFF00"/>
                </a:solidFill>
              </a:rPr>
              <a:t>Κ με 10.000</a:t>
            </a:r>
            <a:r>
              <a:rPr lang="en-US" dirty="0" smtClean="0">
                <a:solidFill>
                  <a:srgbClr val="FFFF00"/>
                </a:solidFill>
              </a:rPr>
              <a:t>t </a:t>
            </a:r>
            <a:r>
              <a:rPr lang="el-GR" dirty="0" smtClean="0">
                <a:solidFill>
                  <a:srgbClr val="FFFF00"/>
                </a:solidFill>
              </a:rPr>
              <a:t>υγρού αζώτου.</a:t>
            </a:r>
            <a:endParaRPr lang="el-GR" dirty="0">
              <a:solidFill>
                <a:srgbClr val="FFFF00"/>
              </a:solidFill>
            </a:endParaRPr>
          </a:p>
        </p:txBody>
      </p:sp>
      <p:sp>
        <p:nvSpPr>
          <p:cNvPr id="8" name="7 - Ορθογώνιο"/>
          <p:cNvSpPr/>
          <p:nvPr/>
        </p:nvSpPr>
        <p:spPr>
          <a:xfrm>
            <a:off x="5786446" y="2643182"/>
            <a:ext cx="3214710" cy="11430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just"/>
            <a:r>
              <a:rPr lang="el-GR" dirty="0" smtClean="0">
                <a:solidFill>
                  <a:srgbClr val="FFFF00"/>
                </a:solidFill>
              </a:rPr>
              <a:t>2</a:t>
            </a:r>
            <a:r>
              <a:rPr lang="el-GR" baseline="30000" dirty="0" smtClean="0">
                <a:solidFill>
                  <a:srgbClr val="FFFF00"/>
                </a:solidFill>
              </a:rPr>
              <a:t>η</a:t>
            </a:r>
            <a:r>
              <a:rPr lang="el-GR" dirty="0" smtClean="0">
                <a:solidFill>
                  <a:srgbClr val="FFFF00"/>
                </a:solidFill>
              </a:rPr>
              <a:t> Φάση:</a:t>
            </a:r>
          </a:p>
          <a:p>
            <a:pPr algn="just"/>
            <a:r>
              <a:rPr lang="el-GR" dirty="0" smtClean="0">
                <a:solidFill>
                  <a:srgbClr val="FFFF00"/>
                </a:solidFill>
              </a:rPr>
              <a:t>Ψύξη του υγρού ηλίου στους 4,2</a:t>
            </a:r>
            <a:r>
              <a:rPr lang="el-GR" baseline="30000" dirty="0" smtClean="0">
                <a:solidFill>
                  <a:srgbClr val="FFFF00"/>
                </a:solidFill>
              </a:rPr>
              <a:t>ο</a:t>
            </a:r>
            <a:r>
              <a:rPr lang="el-GR" dirty="0" smtClean="0">
                <a:solidFill>
                  <a:srgbClr val="FFFF00"/>
                </a:solidFill>
              </a:rPr>
              <a:t>Κ από το σύστημα ψύξης.</a:t>
            </a:r>
            <a:endParaRPr lang="el-GR" dirty="0">
              <a:solidFill>
                <a:srgbClr val="FFFF00"/>
              </a:solidFill>
            </a:endParaRPr>
          </a:p>
        </p:txBody>
      </p:sp>
      <p:sp>
        <p:nvSpPr>
          <p:cNvPr id="9" name="8 - Ορθογώνιο"/>
          <p:cNvSpPr/>
          <p:nvPr/>
        </p:nvSpPr>
        <p:spPr>
          <a:xfrm>
            <a:off x="5786446" y="3643314"/>
            <a:ext cx="3214710" cy="17859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just"/>
            <a:r>
              <a:rPr lang="el-GR" dirty="0" smtClean="0">
                <a:solidFill>
                  <a:srgbClr val="FFFF00"/>
                </a:solidFill>
              </a:rPr>
              <a:t>3</a:t>
            </a:r>
            <a:r>
              <a:rPr lang="el-GR" baseline="30000" dirty="0" smtClean="0">
                <a:solidFill>
                  <a:srgbClr val="FFFF00"/>
                </a:solidFill>
              </a:rPr>
              <a:t>η</a:t>
            </a:r>
            <a:r>
              <a:rPr lang="el-GR" dirty="0" smtClean="0">
                <a:solidFill>
                  <a:srgbClr val="FFFF00"/>
                </a:solidFill>
              </a:rPr>
              <a:t> Φάση:</a:t>
            </a:r>
          </a:p>
          <a:p>
            <a:pPr algn="just"/>
            <a:r>
              <a:rPr lang="el-GR" dirty="0" smtClean="0">
                <a:solidFill>
                  <a:srgbClr val="FFFF00"/>
                </a:solidFill>
              </a:rPr>
              <a:t>Ψύξη του υγρού ηλίου στους 1,9</a:t>
            </a:r>
            <a:r>
              <a:rPr lang="el-GR" baseline="30000" dirty="0" smtClean="0">
                <a:solidFill>
                  <a:srgbClr val="FFFF00"/>
                </a:solidFill>
              </a:rPr>
              <a:t>ο</a:t>
            </a:r>
            <a:r>
              <a:rPr lang="el-GR" dirty="0" smtClean="0">
                <a:solidFill>
                  <a:srgbClr val="FFFF00"/>
                </a:solidFill>
              </a:rPr>
              <a:t>Κ και εισαγωγή του στο σύστημα του επιταχυντή. Έτσι γίνεται ψύξη του επιταχυντή με 120</a:t>
            </a:r>
            <a:r>
              <a:rPr lang="en-US" dirty="0" smtClean="0">
                <a:solidFill>
                  <a:srgbClr val="FFFF00"/>
                </a:solidFill>
              </a:rPr>
              <a:t>t </a:t>
            </a:r>
            <a:r>
              <a:rPr lang="el-GR" dirty="0" smtClean="0">
                <a:solidFill>
                  <a:srgbClr val="FFFF00"/>
                </a:solidFill>
              </a:rPr>
              <a:t>υπέρρευστου υγρού ηλίου.</a:t>
            </a:r>
            <a:endParaRPr lang="el-GR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Ορθογώνιο"/>
          <p:cNvSpPr/>
          <p:nvPr/>
        </p:nvSpPr>
        <p:spPr>
          <a:xfrm>
            <a:off x="0" y="357166"/>
            <a:ext cx="9144000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International Thermonuclear Experimental Reactor (ITER)</a:t>
            </a:r>
            <a:endParaRPr lang="el-GR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4 - Εικόνα" descr="magnets_iter al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1214422"/>
            <a:ext cx="6905625" cy="3333750"/>
          </a:xfrm>
          <a:prstGeom prst="rect">
            <a:avLst/>
          </a:prstGeom>
        </p:spPr>
      </p:pic>
      <p:sp>
        <p:nvSpPr>
          <p:cNvPr id="6" name="5 - Ορθογώνιο"/>
          <p:cNvSpPr/>
          <p:nvPr/>
        </p:nvSpPr>
        <p:spPr>
          <a:xfrm>
            <a:off x="1142976" y="4786322"/>
            <a:ext cx="6929486" cy="5000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l-GR" dirty="0" smtClean="0"/>
              <a:t>Το σύστημα μαγνητών του </a:t>
            </a:r>
            <a:r>
              <a:rPr lang="en-US" dirty="0" smtClean="0"/>
              <a:t>Iter </a:t>
            </a:r>
            <a:r>
              <a:rPr lang="el-GR" dirty="0" smtClean="0"/>
              <a:t>αποτελείται από:</a:t>
            </a:r>
            <a:endParaRPr lang="el-GR" dirty="0"/>
          </a:p>
        </p:txBody>
      </p:sp>
      <p:sp>
        <p:nvSpPr>
          <p:cNvPr id="7" name="6 - Ορθογώνιο"/>
          <p:cNvSpPr/>
          <p:nvPr/>
        </p:nvSpPr>
        <p:spPr>
          <a:xfrm>
            <a:off x="1142976" y="5214950"/>
            <a:ext cx="6929486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l-GR" dirty="0" smtClean="0"/>
              <a:t>18 υπεραγώγιμους σπειροειδείς</a:t>
            </a:r>
            <a:endParaRPr lang="el-GR" dirty="0"/>
          </a:p>
        </p:txBody>
      </p:sp>
      <p:sp>
        <p:nvSpPr>
          <p:cNvPr id="8" name="7 - Ορθογώνιο"/>
          <p:cNvSpPr/>
          <p:nvPr/>
        </p:nvSpPr>
        <p:spPr>
          <a:xfrm>
            <a:off x="1142976" y="5500702"/>
            <a:ext cx="6929486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l-GR" dirty="0" smtClean="0"/>
              <a:t>6 υπεραγώγιμα πηνία</a:t>
            </a:r>
            <a:endParaRPr lang="el-GR" dirty="0"/>
          </a:p>
        </p:txBody>
      </p:sp>
      <p:sp>
        <p:nvSpPr>
          <p:cNvPr id="9" name="8 - Ορθογώνιο"/>
          <p:cNvSpPr/>
          <p:nvPr/>
        </p:nvSpPr>
        <p:spPr>
          <a:xfrm>
            <a:off x="1142976" y="5786454"/>
            <a:ext cx="6929486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l-GR" dirty="0" smtClean="0"/>
              <a:t>1 κεντρικό υπεραγώγιμο σωληνοειδές</a:t>
            </a:r>
            <a:endParaRPr lang="el-GR" dirty="0"/>
          </a:p>
        </p:txBody>
      </p:sp>
      <p:sp>
        <p:nvSpPr>
          <p:cNvPr id="10" name="9 - Ορθογώνιο"/>
          <p:cNvSpPr/>
          <p:nvPr/>
        </p:nvSpPr>
        <p:spPr>
          <a:xfrm>
            <a:off x="1142976" y="6072206"/>
            <a:ext cx="6929486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l-GR" dirty="0" smtClean="0"/>
              <a:t>Και ένα σύνολο διορθωτικών  σπείρων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Ορθογώνιο"/>
          <p:cNvSpPr/>
          <p:nvPr/>
        </p:nvSpPr>
        <p:spPr>
          <a:xfrm>
            <a:off x="0" y="357166"/>
            <a:ext cx="9144000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International Thermonuclear Experimental Reactor (ITER)</a:t>
            </a:r>
            <a:endParaRPr lang="el-GR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4 - Εικόνα" descr="magnets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2066" y="1214422"/>
            <a:ext cx="3286148" cy="5078592"/>
          </a:xfrm>
          <a:prstGeom prst="rect">
            <a:avLst/>
          </a:prstGeom>
        </p:spPr>
      </p:pic>
      <p:sp>
        <p:nvSpPr>
          <p:cNvPr id="6" name="5 - Ορθογώνιο"/>
          <p:cNvSpPr/>
          <p:nvPr/>
        </p:nvSpPr>
        <p:spPr>
          <a:xfrm>
            <a:off x="785786" y="1428736"/>
            <a:ext cx="3929090" cy="48577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Σύστημα σπειροειδούς πεδίου:</a:t>
            </a:r>
          </a:p>
          <a:p>
            <a:pPr algn="ctr"/>
            <a:endParaRPr lang="el-GR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1200"/>
              </a:spcAft>
              <a:buFont typeface="Wingdings" pitchFamily="2" charset="2"/>
              <a:buChar char="Ø"/>
            </a:pP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Πρωταρχικός του στόχος είναι να περιορίσει το πλάσμα. </a:t>
            </a:r>
          </a:p>
          <a:p>
            <a:pPr algn="just">
              <a:spcAft>
                <a:spcPts val="1200"/>
              </a:spcAft>
              <a:buFont typeface="Wingdings" pitchFamily="2" charset="2"/>
              <a:buChar char="Ø"/>
            </a:pP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Κατασκευασμένα από κράμα Νιόβιου-Κασσίτερου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Nb3Sn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>
              <a:spcAft>
                <a:spcPts val="1200"/>
              </a:spcAft>
              <a:buFont typeface="Wingdings" pitchFamily="2" charset="2"/>
              <a:buChar char="Ø"/>
            </a:pP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Ψύχεται από υγρό ήλιο στους 4</a:t>
            </a:r>
            <a:r>
              <a:rPr lang="el-GR" baseline="30000" dirty="0" smtClean="0">
                <a:latin typeface="Times New Roman" pitchFamily="18" charset="0"/>
                <a:cs typeface="Times New Roman" pitchFamily="18" charset="0"/>
              </a:rPr>
              <a:t>ο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Κ.</a:t>
            </a:r>
          </a:p>
          <a:p>
            <a:pPr algn="just">
              <a:spcAft>
                <a:spcPts val="1200"/>
              </a:spcAft>
              <a:buFont typeface="Wingdings" pitchFamily="2" charset="2"/>
              <a:buChar char="Ø"/>
            </a:pP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Είναι κατασκευασμένα να έχουν αποθηκευμένη μαγνητική ενέργεια 41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GJ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 και να επιτυγχάνουν μαγνητικό πεδίο 11,8Τ.</a:t>
            </a:r>
          </a:p>
          <a:p>
            <a:pPr algn="just">
              <a:buFont typeface="Wingdings" pitchFamily="2" charset="2"/>
              <a:buChar char="Ø"/>
            </a:pPr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39 - Ομάδα"/>
          <p:cNvGrpSpPr/>
          <p:nvPr/>
        </p:nvGrpSpPr>
        <p:grpSpPr>
          <a:xfrm>
            <a:off x="4572000" y="2928934"/>
            <a:ext cx="3500462" cy="1785950"/>
            <a:chOff x="4572000" y="2928934"/>
            <a:chExt cx="3500462" cy="1785950"/>
          </a:xfrm>
        </p:grpSpPr>
        <p:cxnSp>
          <p:nvCxnSpPr>
            <p:cNvPr id="20" name="19 - Ευθύγραμμο βέλος σύνδεσης"/>
            <p:cNvCxnSpPr/>
            <p:nvPr/>
          </p:nvCxnSpPr>
          <p:spPr>
            <a:xfrm rot="16200000" flipH="1">
              <a:off x="5500694" y="3000372"/>
              <a:ext cx="500066" cy="357190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20 - Ορθογώνιο"/>
            <p:cNvSpPr/>
            <p:nvPr/>
          </p:nvSpPr>
          <p:spPr>
            <a:xfrm>
              <a:off x="4572000" y="3357562"/>
              <a:ext cx="3500462" cy="13573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2000" dirty="0" smtClean="0">
                  <a:solidFill>
                    <a:schemeClr val="bg1"/>
                  </a:solidFill>
                </a:rPr>
                <a:t>Αποβολή του εσωτερικού μαγνητικού πεδίου ή φαινόμενο </a:t>
              </a:r>
              <a:r>
                <a:rPr lang="en-US" sz="2000" dirty="0" smtClean="0">
                  <a:solidFill>
                    <a:schemeClr val="bg1"/>
                  </a:solidFill>
                </a:rPr>
                <a:t>Meissner </a:t>
              </a:r>
              <a:endParaRPr lang="el-GR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9" name="38 - Ομάδα"/>
          <p:cNvGrpSpPr/>
          <p:nvPr/>
        </p:nvGrpSpPr>
        <p:grpSpPr>
          <a:xfrm>
            <a:off x="1428728" y="2857496"/>
            <a:ext cx="3071834" cy="1571636"/>
            <a:chOff x="1428728" y="2857496"/>
            <a:chExt cx="3071834" cy="1571636"/>
          </a:xfrm>
        </p:grpSpPr>
        <p:cxnSp>
          <p:nvCxnSpPr>
            <p:cNvPr id="23" name="22 - Ευθύγραμμο βέλος σύνδεσης"/>
            <p:cNvCxnSpPr/>
            <p:nvPr/>
          </p:nvCxnSpPr>
          <p:spPr>
            <a:xfrm rot="5400000">
              <a:off x="3500430" y="2928934"/>
              <a:ext cx="571504" cy="428628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23 - Ορθογώνιο"/>
            <p:cNvSpPr/>
            <p:nvPr/>
          </p:nvSpPr>
          <p:spPr>
            <a:xfrm>
              <a:off x="1428728" y="3357562"/>
              <a:ext cx="3071834" cy="107157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2000" dirty="0" smtClean="0">
                  <a:solidFill>
                    <a:schemeClr val="bg1"/>
                  </a:solidFill>
                </a:rPr>
                <a:t>Μηδενική αντίσταση στο ηλεκτρικό ρεύμα</a:t>
              </a:r>
              <a:endParaRPr lang="el-GR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5" name="24 - Ορθογώνιο"/>
          <p:cNvSpPr/>
          <p:nvPr/>
        </p:nvSpPr>
        <p:spPr>
          <a:xfrm>
            <a:off x="2928926" y="1714488"/>
            <a:ext cx="3571900" cy="10715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400" dirty="0" smtClean="0">
                <a:solidFill>
                  <a:srgbClr val="FFFF00"/>
                </a:solidFill>
              </a:rPr>
              <a:t>Κβαντομηχανικό φαινόμενο</a:t>
            </a:r>
          </a:p>
          <a:p>
            <a:pPr algn="ctr"/>
            <a:r>
              <a:rPr lang="el-GR" sz="2400" dirty="0" smtClean="0">
                <a:solidFill>
                  <a:srgbClr val="FFFF00"/>
                </a:solidFill>
              </a:rPr>
              <a:t>με δύο βασικές ιδιότητες:</a:t>
            </a:r>
            <a:endParaRPr lang="el-GR" sz="2400" dirty="0">
              <a:solidFill>
                <a:srgbClr val="FFFF00"/>
              </a:solidFill>
            </a:endParaRPr>
          </a:p>
        </p:txBody>
      </p:sp>
      <p:sp>
        <p:nvSpPr>
          <p:cNvPr id="26" name="25 - Ορθογώνιο"/>
          <p:cNvSpPr/>
          <p:nvPr/>
        </p:nvSpPr>
        <p:spPr>
          <a:xfrm>
            <a:off x="785786" y="500042"/>
            <a:ext cx="4500594" cy="12858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3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Τι είναι υπεργωγιμότητα;</a:t>
            </a:r>
            <a:endParaRPr lang="el-GR" sz="3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1" name="40 - Ομάδα"/>
          <p:cNvGrpSpPr/>
          <p:nvPr/>
        </p:nvGrpSpPr>
        <p:grpSpPr>
          <a:xfrm>
            <a:off x="0" y="4786322"/>
            <a:ext cx="9144000" cy="1071570"/>
            <a:chOff x="0" y="4786322"/>
            <a:chExt cx="9144000" cy="1071570"/>
          </a:xfrm>
        </p:grpSpPr>
        <p:sp>
          <p:nvSpPr>
            <p:cNvPr id="34" name="33 - Ορθογώνιο"/>
            <p:cNvSpPr/>
            <p:nvPr/>
          </p:nvSpPr>
          <p:spPr>
            <a:xfrm>
              <a:off x="0" y="4786322"/>
              <a:ext cx="9144000" cy="64294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dirty="0" smtClean="0">
                  <a:solidFill>
                    <a:srgbClr val="FFFF00"/>
                  </a:solidFill>
                </a:rPr>
                <a:t>Και χωρίζονται σε:</a:t>
              </a:r>
              <a:endParaRPr lang="el-GR" dirty="0">
                <a:solidFill>
                  <a:srgbClr val="FFFF00"/>
                </a:solidFill>
              </a:endParaRPr>
            </a:p>
          </p:txBody>
        </p:sp>
        <p:sp>
          <p:nvSpPr>
            <p:cNvPr id="36" name="35 - Ορθογώνιο"/>
            <p:cNvSpPr/>
            <p:nvPr/>
          </p:nvSpPr>
          <p:spPr>
            <a:xfrm>
              <a:off x="0" y="5214950"/>
              <a:ext cx="9144000" cy="64294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2200" dirty="0" smtClean="0">
                  <a:solidFill>
                    <a:schemeClr val="bg1"/>
                  </a:solidFill>
                </a:rPr>
                <a:t>Τύπου Ι υπεραγωγούς</a:t>
              </a:r>
              <a:endParaRPr lang="el-GR" sz="2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7" name="36 - Ορθογώνιο"/>
          <p:cNvSpPr/>
          <p:nvPr/>
        </p:nvSpPr>
        <p:spPr>
          <a:xfrm>
            <a:off x="0" y="5572140"/>
            <a:ext cx="9144000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200" dirty="0" smtClean="0">
                <a:solidFill>
                  <a:schemeClr val="bg1"/>
                </a:solidFill>
              </a:rPr>
              <a:t>Τύπου ΙΙ υπεραγωγούς</a:t>
            </a:r>
            <a:endParaRPr lang="el-GR" sz="2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Ορθογώνιο"/>
          <p:cNvSpPr/>
          <p:nvPr/>
        </p:nvSpPr>
        <p:spPr>
          <a:xfrm>
            <a:off x="0" y="357166"/>
            <a:ext cx="9144000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International Thermonuclear Experimental Reactor (ITER)</a:t>
            </a:r>
            <a:endParaRPr lang="el-GR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4 - Εικόνα" descr="magnets_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2000240"/>
            <a:ext cx="4036760" cy="3579882"/>
          </a:xfrm>
          <a:prstGeom prst="rect">
            <a:avLst/>
          </a:prstGeom>
        </p:spPr>
      </p:pic>
      <p:sp>
        <p:nvSpPr>
          <p:cNvPr id="6" name="5 - Ορθογώνιο"/>
          <p:cNvSpPr/>
          <p:nvPr/>
        </p:nvSpPr>
        <p:spPr>
          <a:xfrm>
            <a:off x="5072066" y="1428736"/>
            <a:ext cx="3714776" cy="48577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Σύστημα πεδίου πηνίων:</a:t>
            </a:r>
          </a:p>
          <a:p>
            <a:pPr algn="ctr"/>
            <a:endParaRPr lang="el-GR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1200"/>
              </a:spcAft>
              <a:buFont typeface="Wingdings" pitchFamily="2" charset="2"/>
              <a:buChar char="Ø"/>
            </a:pP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Οι μαγνήτες του πεδίου των πηνίων απομακρύνουν το πλάσμα από τα τοιχώματα και συνεισφέρουν στη διατήρηση του σχήματος και της σταθερότητας του πλάσμα.</a:t>
            </a:r>
          </a:p>
          <a:p>
            <a:pPr algn="just">
              <a:spcAft>
                <a:spcPts val="1200"/>
              </a:spcAft>
              <a:buFont typeface="Wingdings" pitchFamily="2" charset="2"/>
              <a:buChar char="Ø"/>
            </a:pP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Κατασκευασμένο από κράμα Νιόβιου-Τιτάνιου  (</a:t>
            </a:r>
            <a:r>
              <a:rPr lang="en-US" dirty="0" err="1" smtClean="0"/>
              <a:t>NbTi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>
              <a:spcAft>
                <a:spcPts val="1200"/>
              </a:spcAft>
              <a:buFont typeface="Wingdings" pitchFamily="2" charset="2"/>
              <a:buChar char="Ø"/>
            </a:pP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Ψύχεται από υγρό ήλιο στους 4</a:t>
            </a:r>
            <a:r>
              <a:rPr lang="el-GR" baseline="30000" dirty="0" smtClean="0">
                <a:latin typeface="Times New Roman" pitchFamily="18" charset="0"/>
                <a:cs typeface="Times New Roman" pitchFamily="18" charset="0"/>
              </a:rPr>
              <a:t>ο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Κ.</a:t>
            </a:r>
          </a:p>
          <a:p>
            <a:pPr algn="just">
              <a:spcAft>
                <a:spcPts val="1200"/>
              </a:spcAft>
              <a:buFont typeface="Wingdings" pitchFamily="2" charset="2"/>
              <a:buChar char="Ø"/>
            </a:pP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Το πεδίο του συστήματος πηνίων δημιουργείται και από τους μαγνήτες αλλά και από την ηλεκτρική διέγερση από το ίδιο το πλάσμα</a:t>
            </a:r>
          </a:p>
          <a:p>
            <a:pPr algn="just">
              <a:spcAft>
                <a:spcPts val="1200"/>
              </a:spcAft>
              <a:buFont typeface="Wingdings" pitchFamily="2" charset="2"/>
              <a:buChar char="Ø"/>
            </a:pPr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Ορθογώνιο"/>
          <p:cNvSpPr/>
          <p:nvPr/>
        </p:nvSpPr>
        <p:spPr>
          <a:xfrm>
            <a:off x="0" y="357166"/>
            <a:ext cx="9144000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International Thermonuclear Experimental Reactor (ITER)</a:t>
            </a:r>
            <a:endParaRPr lang="el-GR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4 - Εικόνα" descr="magnets_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428736"/>
            <a:ext cx="5527374" cy="3263277"/>
          </a:xfrm>
          <a:prstGeom prst="rect">
            <a:avLst/>
          </a:prstGeom>
        </p:spPr>
      </p:pic>
      <p:sp>
        <p:nvSpPr>
          <p:cNvPr id="6" name="5 - Ορθογώνιο"/>
          <p:cNvSpPr/>
          <p:nvPr/>
        </p:nvSpPr>
        <p:spPr>
          <a:xfrm>
            <a:off x="6429388" y="2000240"/>
            <a:ext cx="2286016" cy="32861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Κεντρικό Σωληνοειδές:</a:t>
            </a:r>
          </a:p>
          <a:p>
            <a:pPr algn="ctr"/>
            <a:endParaRPr lang="el-GR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1200"/>
              </a:spcAft>
              <a:buFont typeface="Wingdings" pitchFamily="2" charset="2"/>
              <a:buChar char="Ø"/>
            </a:pP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Κατασκευασμένα από κράμα Νιόβιου-Κασσίτερου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Nb3Sn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>
              <a:spcAft>
                <a:spcPts val="1200"/>
              </a:spcAft>
              <a:buFont typeface="Wingdings" pitchFamily="2" charset="2"/>
              <a:buChar char="Ø"/>
            </a:pP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Ψύχεται από υγρό ήλιο στους 4</a:t>
            </a:r>
            <a:r>
              <a:rPr lang="el-GR" baseline="30000" dirty="0" smtClean="0">
                <a:latin typeface="Times New Roman" pitchFamily="18" charset="0"/>
                <a:cs typeface="Times New Roman" pitchFamily="18" charset="0"/>
              </a:rPr>
              <a:t>ο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Κ.</a:t>
            </a:r>
          </a:p>
          <a:p>
            <a:pPr algn="just">
              <a:spcAft>
                <a:spcPts val="1200"/>
              </a:spcAft>
              <a:buFont typeface="Wingdings" pitchFamily="2" charset="2"/>
              <a:buChar char="Ø"/>
            </a:pPr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6 - Ορθογώνιο"/>
          <p:cNvSpPr/>
          <p:nvPr/>
        </p:nvSpPr>
        <p:spPr>
          <a:xfrm>
            <a:off x="642910" y="4857760"/>
            <a:ext cx="8001056" cy="1714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just">
              <a:spcAft>
                <a:spcPts val="1200"/>
              </a:spcAft>
              <a:buFont typeface="Wingdings" pitchFamily="2" charset="2"/>
              <a:buChar char="Ø"/>
            </a:pPr>
            <a:r>
              <a:rPr lang="el-GR" dirty="0" smtClean="0"/>
              <a:t>Ουσιαστικά είναι ένας μεγάλος μετασχηματιστής μιας και καθώς αλλάζει το φορτίο του, αλλάζει και το φορτίο από το πλάσμα.</a:t>
            </a:r>
          </a:p>
          <a:p>
            <a:pPr algn="just">
              <a:spcAft>
                <a:spcPts val="1200"/>
              </a:spcAft>
              <a:buFont typeface="Wingdings" pitchFamily="2" charset="2"/>
              <a:buChar char="Ø"/>
            </a:pPr>
            <a:r>
              <a:rPr lang="el-GR" dirty="0" smtClean="0"/>
              <a:t>Συνεισφέρει στην επαγωγική ρευστοποίηση του πλάσμα, στη μορφοποίηση των γραμμών του πεδίου στην περιοχή του εκτροπέα και τον έλεγχο κάθετης σταθερότητας.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Ορθογώνιο"/>
          <p:cNvSpPr/>
          <p:nvPr/>
        </p:nvSpPr>
        <p:spPr>
          <a:xfrm>
            <a:off x="0" y="357166"/>
            <a:ext cx="9144000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Συμπεράσματα:</a:t>
            </a:r>
            <a:endParaRPr lang="el-G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4 - Ορθογώνιο"/>
          <p:cNvSpPr/>
          <p:nvPr/>
        </p:nvSpPr>
        <p:spPr>
          <a:xfrm>
            <a:off x="1214414" y="1214422"/>
            <a:ext cx="6929486" cy="40719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just">
              <a:spcAft>
                <a:spcPts val="1800"/>
              </a:spcAft>
              <a:buFont typeface="Wingdings" pitchFamily="2" charset="2"/>
              <a:buChar char="Ø"/>
            </a:pP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Παρόλο που έχουν βιομηχανική χρήση χρήζουν πολλών  βελτιώσεων.</a:t>
            </a:r>
          </a:p>
          <a:p>
            <a:pPr algn="just">
              <a:spcAft>
                <a:spcPts val="1800"/>
              </a:spcAft>
              <a:buFont typeface="Wingdings" pitchFamily="2" charset="2"/>
              <a:buChar char="Ø"/>
            </a:pP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 Πολλές βιομηχανικές και μη, εφαρμογές που είτε είναι στην παραγωγή, είτε σε στάδιο έρευνας, είτε θεωρητικές εφαρμογές.</a:t>
            </a:r>
          </a:p>
          <a:p>
            <a:pPr algn="just">
              <a:spcAft>
                <a:spcPts val="1800"/>
              </a:spcAft>
              <a:buFont typeface="Wingdings" pitchFamily="2" charset="2"/>
              <a:buChar char="Ø"/>
            </a:pP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Πολλά υποσχόμενη τεχνολογία που έρχεται να θεραπεύσει πολλούς τομείς.</a:t>
            </a:r>
          </a:p>
          <a:p>
            <a:pPr algn="just">
              <a:spcAft>
                <a:spcPts val="1800"/>
              </a:spcAft>
              <a:buFont typeface="Wingdings" pitchFamily="2" charset="2"/>
              <a:buChar char="Ø"/>
            </a:pP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Ιδιαίτερα γρήγορη ανάπτυξη της τεχνολογίας των υπεραγωγών στα τελευταία 20 χρόνια.</a:t>
            </a:r>
          </a:p>
          <a:p>
            <a:pPr algn="just">
              <a:spcAft>
                <a:spcPts val="1800"/>
              </a:spcAft>
              <a:buFont typeface="Wingdings" pitchFamily="2" charset="2"/>
              <a:buChar char="Ø"/>
            </a:pPr>
            <a:endParaRPr lang="el-GR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Ορθογώνιο"/>
          <p:cNvSpPr/>
          <p:nvPr/>
        </p:nvSpPr>
        <p:spPr>
          <a:xfrm>
            <a:off x="0" y="357166"/>
            <a:ext cx="9144000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Βιβλιογραφία</a:t>
            </a:r>
            <a:endParaRPr lang="el-G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4 - Ορθογώνιο"/>
          <p:cNvSpPr/>
          <p:nvPr/>
        </p:nvSpPr>
        <p:spPr>
          <a:xfrm>
            <a:off x="1571604" y="1214422"/>
            <a:ext cx="5929354" cy="50006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>
              <a:spcAft>
                <a:spcPts val="1200"/>
              </a:spcAft>
            </a:pP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http://hyperphysics.phy-astr.gsu.edu/hbase/hframe.html</a:t>
            </a:r>
            <a:endParaRPr lang="el-GR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Aft>
                <a:spcPts val="1200"/>
              </a:spcAft>
            </a:pP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http://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superconductors.org/</a:t>
            </a:r>
            <a:endParaRPr lang="el-GR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Aft>
                <a:spcPts val="1200"/>
              </a:spcAft>
            </a:pP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http://www.maglev2000.com/apps/applications.html</a:t>
            </a:r>
            <a:endParaRPr lang="el-GR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Aft>
                <a:spcPts val="1200"/>
              </a:spcAft>
            </a:pP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http://Teachers.web.cern.ch/teachers/archiv/HTS2001</a:t>
            </a:r>
          </a:p>
          <a:p>
            <a:pPr algn="ctr">
              <a:spcAft>
                <a:spcPts val="1200"/>
              </a:spcAft>
            </a:pP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http://Public.web.cern.ch/</a:t>
            </a:r>
          </a:p>
          <a:p>
            <a:pPr algn="ctr">
              <a:spcAft>
                <a:spcPts val="1200"/>
              </a:spcAft>
            </a:pP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http://www.iter.org</a:t>
            </a:r>
          </a:p>
          <a:p>
            <a:pPr algn="ctr">
              <a:spcAft>
                <a:spcPts val="1200"/>
              </a:spcAft>
            </a:pP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http://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en.wikipedia.org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- Εικόνα" descr="Cvandrhovs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11 - Πίνακας"/>
          <p:cNvGraphicFramePr>
            <a:graphicFrameLocks noGrp="1"/>
          </p:cNvGraphicFramePr>
          <p:nvPr/>
        </p:nvGraphicFramePr>
        <p:xfrm>
          <a:off x="1142976" y="1714488"/>
          <a:ext cx="1714512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6"/>
                <a:gridCol w="85725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Υλικό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Tc</a:t>
                      </a:r>
                      <a:r>
                        <a:rPr lang="en-US" dirty="0" smtClean="0"/>
                        <a:t> </a:t>
                      </a:r>
                      <a:r>
                        <a:rPr lang="el-GR" baseline="0" dirty="0" smtClean="0"/>
                        <a:t>(</a:t>
                      </a:r>
                      <a:r>
                        <a:rPr lang="en-US" baseline="0" dirty="0" smtClean="0"/>
                        <a:t>K</a:t>
                      </a:r>
                      <a:r>
                        <a:rPr lang="el-GR" baseline="0" dirty="0" smtClean="0"/>
                        <a:t>)</a:t>
                      </a:r>
                      <a:endParaRPr lang="el-G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Be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Lu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>
                          <a:solidFill>
                            <a:schemeClr val="tx1"/>
                          </a:solidFill>
                        </a:rPr>
                        <a:t>0.1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tx1"/>
                          </a:solidFill>
                        </a:rPr>
                        <a:t>U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>
                          <a:solidFill>
                            <a:schemeClr val="tx1"/>
                          </a:solidFill>
                        </a:rPr>
                        <a:t>0.2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Ga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>
                          <a:solidFill>
                            <a:schemeClr val="tx1"/>
                          </a:solidFill>
                        </a:rPr>
                        <a:t>1.083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>
                          <a:solidFill>
                            <a:schemeClr val="tx1"/>
                          </a:solidFill>
                        </a:rPr>
                        <a:t>1.4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tx1"/>
                          </a:solidFill>
                        </a:rPr>
                        <a:t>Ta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>
                          <a:solidFill>
                            <a:schemeClr val="tx1"/>
                          </a:solidFill>
                        </a:rPr>
                        <a:t>4.47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tx1"/>
                          </a:solidFill>
                        </a:rPr>
                        <a:t>Pb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>
                          <a:solidFill>
                            <a:schemeClr val="tx1"/>
                          </a:solidFill>
                        </a:rPr>
                        <a:t>7.193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Nb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>
                          <a:solidFill>
                            <a:schemeClr val="tx1"/>
                          </a:solidFill>
                        </a:rPr>
                        <a:t>9.46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5" name="14 - Πίνακας"/>
          <p:cNvGraphicFramePr>
            <a:graphicFrameLocks noGrp="1"/>
          </p:cNvGraphicFramePr>
          <p:nvPr/>
        </p:nvGraphicFramePr>
        <p:xfrm>
          <a:off x="4357686" y="1714488"/>
          <a:ext cx="35719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8892"/>
                <a:gridCol w="114300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Υλικό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Tc</a:t>
                      </a:r>
                      <a:r>
                        <a:rPr lang="en-US" dirty="0" smtClean="0"/>
                        <a:t> </a:t>
                      </a:r>
                      <a:r>
                        <a:rPr lang="el-GR" baseline="0" dirty="0" smtClean="0"/>
                        <a:t>(</a:t>
                      </a:r>
                      <a:r>
                        <a:rPr lang="en-US" baseline="0" dirty="0" smtClean="0"/>
                        <a:t>K</a:t>
                      </a:r>
                      <a:r>
                        <a:rPr lang="el-GR" baseline="0" dirty="0" smtClean="0"/>
                        <a:t>)</a:t>
                      </a:r>
                      <a:endParaRPr lang="el-G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r>
                        <a:rPr lang="en-US" b="0" baseline="-25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In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>
                          <a:solidFill>
                            <a:schemeClr val="tx1"/>
                          </a:solidFill>
                        </a:rPr>
                        <a:t>13.9</a:t>
                      </a:r>
                      <a:endParaRPr lang="el-GR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Nd,Sr,Ce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b="0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CuO</a:t>
                      </a:r>
                      <a:r>
                        <a:rPr lang="en-US" b="0" baseline="-25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l-GR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GaSr</a:t>
                      </a:r>
                      <a:r>
                        <a:rPr lang="en-US" b="0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(Ca</a:t>
                      </a:r>
                      <a:r>
                        <a:rPr lang="en-US" b="0" baseline="-25000" dirty="0" smtClean="0">
                          <a:solidFill>
                            <a:schemeClr val="tx1"/>
                          </a:solidFill>
                        </a:rPr>
                        <a:t>0.5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Tm</a:t>
                      </a:r>
                      <a:r>
                        <a:rPr lang="en-US" b="0" baseline="-25000" dirty="0" smtClean="0">
                          <a:solidFill>
                            <a:schemeClr val="tx1"/>
                          </a:solidFill>
                        </a:rPr>
                        <a:t>0.5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)Cu</a:t>
                      </a:r>
                      <a:r>
                        <a:rPr lang="en-US" b="0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O</a:t>
                      </a:r>
                      <a:r>
                        <a:rPr lang="en-US" b="0" baseline="-250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>
                          <a:solidFill>
                            <a:schemeClr val="tx1"/>
                          </a:solidFill>
                        </a:rPr>
                        <a:t>99</a:t>
                      </a:r>
                      <a:endParaRPr lang="el-GR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Sn</a:t>
                      </a:r>
                      <a:r>
                        <a:rPr lang="en-US" b="0" baseline="-25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Ba</a:t>
                      </a:r>
                      <a:r>
                        <a:rPr lang="en-US" b="0" baseline="-25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(Tm</a:t>
                      </a:r>
                      <a:r>
                        <a:rPr lang="en-US" b="0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Ca)Cu</a:t>
                      </a:r>
                      <a:r>
                        <a:rPr lang="en-US" b="0" baseline="-250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O</a:t>
                      </a:r>
                      <a:r>
                        <a:rPr lang="en-US" b="0" baseline="-2500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>
                          <a:solidFill>
                            <a:schemeClr val="tx1"/>
                          </a:solidFill>
                        </a:rPr>
                        <a:t>127</a:t>
                      </a:r>
                      <a:endParaRPr lang="el-GR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Sn</a:t>
                      </a:r>
                      <a:r>
                        <a:rPr lang="en-US" b="0" baseline="-25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Ba</a:t>
                      </a:r>
                      <a:r>
                        <a:rPr lang="en-US" b="0" baseline="-25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Ca</a:t>
                      </a:r>
                      <a:r>
                        <a:rPr lang="en-US" b="0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Cu</a:t>
                      </a:r>
                      <a:r>
                        <a:rPr lang="en-US" b="0" baseline="-250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O</a:t>
                      </a:r>
                      <a:r>
                        <a:rPr lang="en-US" b="0" baseline="-25000" dirty="0" smtClean="0">
                          <a:solidFill>
                            <a:schemeClr val="tx1"/>
                          </a:solidFill>
                        </a:rPr>
                        <a:t>y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>
                          <a:solidFill>
                            <a:schemeClr val="tx1"/>
                          </a:solidFill>
                        </a:rPr>
                        <a:t>160</a:t>
                      </a:r>
                      <a:endParaRPr lang="el-GR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Sn</a:t>
                      </a:r>
                      <a:r>
                        <a:rPr lang="en-US" b="0" baseline="-250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Ba</a:t>
                      </a:r>
                      <a:r>
                        <a:rPr lang="en-US" b="0" baseline="-25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Ca</a:t>
                      </a:r>
                      <a:r>
                        <a:rPr lang="en-US" b="0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Cu</a:t>
                      </a:r>
                      <a:r>
                        <a:rPr lang="en-US" b="0" baseline="-250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O</a:t>
                      </a:r>
                      <a:r>
                        <a:rPr lang="en-US" b="0" baseline="-25000" dirty="0" smtClean="0">
                          <a:solidFill>
                            <a:schemeClr val="tx1"/>
                          </a:solidFill>
                        </a:rPr>
                        <a:t>y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>
                          <a:solidFill>
                            <a:schemeClr val="tx1"/>
                          </a:solidFill>
                        </a:rPr>
                        <a:t>200</a:t>
                      </a:r>
                      <a:endParaRPr lang="el-GR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Tl</a:t>
                      </a:r>
                      <a:r>
                        <a:rPr lang="en-US" b="0" baseline="-250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Ba</a:t>
                      </a:r>
                      <a:r>
                        <a:rPr lang="en-US" b="0" baseline="-25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Ca</a:t>
                      </a:r>
                      <a:r>
                        <a:rPr lang="en-US" b="0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Cu</a:t>
                      </a:r>
                      <a:r>
                        <a:rPr lang="en-US" b="0" baseline="-250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O</a:t>
                      </a:r>
                      <a:r>
                        <a:rPr lang="en-US" b="0" baseline="-25000" dirty="0" smtClean="0">
                          <a:solidFill>
                            <a:schemeClr val="tx1"/>
                          </a:solidFill>
                        </a:rPr>
                        <a:t>y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>
                          <a:solidFill>
                            <a:schemeClr val="tx1"/>
                          </a:solidFill>
                        </a:rPr>
                        <a:t>233</a:t>
                      </a:r>
                      <a:endParaRPr lang="el-GR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(Tl</a:t>
                      </a:r>
                      <a:r>
                        <a:rPr lang="en-US" b="0" baseline="-25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Ba)Ba</a:t>
                      </a:r>
                      <a:r>
                        <a:rPr lang="en-US" b="0" baseline="-25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Ca</a:t>
                      </a:r>
                      <a:r>
                        <a:rPr lang="en-US" b="0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Cu</a:t>
                      </a:r>
                      <a:r>
                        <a:rPr lang="en-US" b="0" baseline="-250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O</a:t>
                      </a:r>
                      <a:r>
                        <a:rPr lang="en-US" b="0" baseline="-25000" dirty="0" smtClean="0">
                          <a:solidFill>
                            <a:schemeClr val="tx1"/>
                          </a:solidFill>
                        </a:rPr>
                        <a:t>y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>
                          <a:solidFill>
                            <a:schemeClr val="tx1"/>
                          </a:solidFill>
                        </a:rPr>
                        <a:t>242</a:t>
                      </a:r>
                      <a:endParaRPr lang="el-GR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7" name="16 - Ορθογώνιο"/>
          <p:cNvSpPr/>
          <p:nvPr/>
        </p:nvSpPr>
        <p:spPr>
          <a:xfrm>
            <a:off x="4357686" y="1071546"/>
            <a:ext cx="3571900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Type I</a:t>
            </a:r>
            <a:r>
              <a:rPr lang="el-GR" sz="2400" b="1" dirty="0" smtClean="0">
                <a:solidFill>
                  <a:schemeClr val="bg1"/>
                </a:solidFill>
              </a:rPr>
              <a:t>Ι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l-GR" sz="2400" b="1" dirty="0" smtClean="0">
                <a:solidFill>
                  <a:schemeClr val="bg1"/>
                </a:solidFill>
              </a:rPr>
              <a:t>υπεραγωγοί</a:t>
            </a:r>
            <a:endParaRPr lang="el-GR" sz="2400" b="1" dirty="0">
              <a:solidFill>
                <a:schemeClr val="bg1"/>
              </a:solidFill>
            </a:endParaRPr>
          </a:p>
        </p:txBody>
      </p:sp>
      <p:sp>
        <p:nvSpPr>
          <p:cNvPr id="18" name="17 - Ορθογώνιο"/>
          <p:cNvSpPr/>
          <p:nvPr/>
        </p:nvSpPr>
        <p:spPr>
          <a:xfrm>
            <a:off x="285720" y="1071546"/>
            <a:ext cx="3571900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Type I </a:t>
            </a:r>
            <a:r>
              <a:rPr lang="el-GR" sz="2400" b="1" dirty="0" smtClean="0">
                <a:solidFill>
                  <a:schemeClr val="bg1"/>
                </a:solidFill>
              </a:rPr>
              <a:t>υπεραγωγοί</a:t>
            </a:r>
            <a:endParaRPr lang="el-GR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Ορθογώνιο"/>
          <p:cNvSpPr/>
          <p:nvPr/>
        </p:nvSpPr>
        <p:spPr>
          <a:xfrm>
            <a:off x="2857488" y="357166"/>
            <a:ext cx="3929090" cy="928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Φαινόμενο 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Meissner</a:t>
            </a:r>
            <a:endParaRPr lang="el-GR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752475" cy="190500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752475" cy="190500"/>
          </a:xfrm>
          <a:prstGeom prst="rect">
            <a:avLst/>
          </a:prstGeom>
          <a:noFill/>
        </p:spPr>
      </p:pic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24" name="23 - Αντικείμενο"/>
          <p:cNvGraphicFramePr>
            <a:graphicFrameLocks noChangeAspect="1"/>
          </p:cNvGraphicFramePr>
          <p:nvPr/>
        </p:nvGraphicFramePr>
        <p:xfrm>
          <a:off x="4597400" y="2336800"/>
          <a:ext cx="914400" cy="198438"/>
        </p:xfrm>
        <a:graphic>
          <a:graphicData uri="http://schemas.openxmlformats.org/presentationml/2006/ole">
            <p:oleObj spid="_x0000_s1043" name="Equation" r:id="rId5" imgW="914400" imgH="198720" progId="Equation.DSMT4">
              <p:embed/>
            </p:oleObj>
          </a:graphicData>
        </a:graphic>
      </p:graphicFrame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pSp>
        <p:nvGrpSpPr>
          <p:cNvPr id="31" name="30 - Ομάδα"/>
          <p:cNvGrpSpPr/>
          <p:nvPr/>
        </p:nvGrpSpPr>
        <p:grpSpPr>
          <a:xfrm>
            <a:off x="714348" y="1928802"/>
            <a:ext cx="2928958" cy="1071570"/>
            <a:chOff x="714348" y="1928802"/>
            <a:chExt cx="2928958" cy="1071570"/>
          </a:xfrm>
        </p:grpSpPr>
        <p:sp>
          <p:nvSpPr>
            <p:cNvPr id="6" name="5 - Ορθογώνιο"/>
            <p:cNvSpPr/>
            <p:nvPr/>
          </p:nvSpPr>
          <p:spPr>
            <a:xfrm>
              <a:off x="714348" y="1928802"/>
              <a:ext cx="2928958" cy="10715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l-GR" dirty="0" smtClean="0">
                  <a:solidFill>
                    <a:schemeClr val="bg1"/>
                  </a:solidFill>
                </a:rPr>
                <a:t>Περιγράφεται από τον τύπο:</a:t>
              </a:r>
            </a:p>
            <a:p>
              <a:pPr algn="ctr"/>
              <a:endParaRPr lang="el-GR" dirty="0">
                <a:solidFill>
                  <a:schemeClr val="bg1"/>
                </a:solidFill>
              </a:endParaRPr>
            </a:p>
          </p:txBody>
        </p:sp>
        <p:pic>
          <p:nvPicPr>
            <p:cNvPr id="1044" name="Picture 20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214414" y="2285992"/>
              <a:ext cx="1954803" cy="500066"/>
            </a:xfrm>
            <a:prstGeom prst="rect">
              <a:avLst/>
            </a:prstGeom>
            <a:noFill/>
          </p:spPr>
        </p:pic>
      </p:grp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0" y="7715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8" name="27 - Εικόνα" descr="525px-EfektMeisnera.svg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29058" y="1214422"/>
            <a:ext cx="5000625" cy="5000625"/>
          </a:xfrm>
          <a:prstGeom prst="rect">
            <a:avLst/>
          </a:prstGeom>
        </p:spPr>
      </p:pic>
      <p:pic>
        <p:nvPicPr>
          <p:cNvPr id="32" name="lev.avi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8"/>
          <a:stretch>
            <a:fillRect/>
          </a:stretch>
        </p:blipFill>
        <p:spPr>
          <a:xfrm>
            <a:off x="714348" y="3643314"/>
            <a:ext cx="3009900" cy="1714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2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Ορθογώνιο"/>
          <p:cNvSpPr/>
          <p:nvPr/>
        </p:nvSpPr>
        <p:spPr>
          <a:xfrm>
            <a:off x="2143108" y="142852"/>
            <a:ext cx="5072098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400" b="1" i="1" dirty="0" smtClean="0"/>
              <a:t>Ιστορικό χρονοδιάγραμμα</a:t>
            </a:r>
            <a:endParaRPr lang="el-GR" sz="2400" b="1" i="1" dirty="0"/>
          </a:p>
        </p:txBody>
      </p:sp>
      <p:grpSp>
        <p:nvGrpSpPr>
          <p:cNvPr id="7" name="6 - Ομάδα"/>
          <p:cNvGrpSpPr/>
          <p:nvPr/>
        </p:nvGrpSpPr>
        <p:grpSpPr>
          <a:xfrm>
            <a:off x="714348" y="1071546"/>
            <a:ext cx="1785950" cy="2071702"/>
            <a:chOff x="714348" y="1071546"/>
            <a:chExt cx="1785950" cy="2071702"/>
          </a:xfrm>
        </p:grpSpPr>
        <p:pic>
          <p:nvPicPr>
            <p:cNvPr id="5" name="4 - Εικόνα" descr="onnes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1538" y="1071546"/>
              <a:ext cx="1148559" cy="1311272"/>
            </a:xfrm>
            <a:prstGeom prst="rect">
              <a:avLst/>
            </a:prstGeom>
          </p:spPr>
        </p:pic>
        <p:sp>
          <p:nvSpPr>
            <p:cNvPr id="6" name="5 - Ορθογώνιο"/>
            <p:cNvSpPr/>
            <p:nvPr/>
          </p:nvSpPr>
          <p:spPr>
            <a:xfrm>
              <a:off x="714348" y="2428868"/>
              <a:ext cx="1785950" cy="71438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1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1911</a:t>
              </a:r>
            </a:p>
            <a:p>
              <a:pPr algn="ctr"/>
              <a:r>
                <a:rPr lang="en-US" sz="1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Heike </a:t>
              </a:r>
              <a:r>
                <a:rPr lang="en-US" sz="1400" dirty="0" err="1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Kamerlingh</a:t>
              </a:r>
              <a:r>
                <a:rPr lang="en-US" sz="1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400" dirty="0" err="1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Onnes</a:t>
              </a:r>
              <a:endParaRPr lang="el-GR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4" name="23 - Ομάδα"/>
          <p:cNvGrpSpPr/>
          <p:nvPr/>
        </p:nvGrpSpPr>
        <p:grpSpPr>
          <a:xfrm>
            <a:off x="2500298" y="1071546"/>
            <a:ext cx="2643206" cy="2214578"/>
            <a:chOff x="2500298" y="1071546"/>
            <a:chExt cx="2643206" cy="2214578"/>
          </a:xfrm>
        </p:grpSpPr>
        <p:pic>
          <p:nvPicPr>
            <p:cNvPr id="8" name="7 - Εικόνα" descr="meissner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43306" y="1071546"/>
              <a:ext cx="1071570" cy="1389072"/>
            </a:xfrm>
            <a:prstGeom prst="rect">
              <a:avLst/>
            </a:prstGeom>
          </p:spPr>
        </p:pic>
        <p:cxnSp>
          <p:nvCxnSpPr>
            <p:cNvPr id="10" name="9 - Ευθύγραμμο βέλος σύνδεσης"/>
            <p:cNvCxnSpPr/>
            <p:nvPr/>
          </p:nvCxnSpPr>
          <p:spPr>
            <a:xfrm>
              <a:off x="2500298" y="1714488"/>
              <a:ext cx="857256" cy="1588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10 - Ορθογώνιο"/>
            <p:cNvSpPr/>
            <p:nvPr/>
          </p:nvSpPr>
          <p:spPr>
            <a:xfrm>
              <a:off x="3286116" y="2500306"/>
              <a:ext cx="1857388" cy="7858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l-GR" sz="1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1933 </a:t>
              </a:r>
            </a:p>
            <a:p>
              <a:pPr algn="ctr"/>
              <a:r>
                <a:rPr lang="de-DE" sz="1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Walter Meissner</a:t>
              </a:r>
              <a:r>
                <a:rPr lang="el-GR" sz="14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l-GR" sz="1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&amp;</a:t>
              </a:r>
              <a:r>
                <a:rPr lang="de-DE" sz="1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Robert Ochsenfeld</a:t>
              </a:r>
              <a:endParaRPr lang="el-GR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5" name="24 - Ομάδα"/>
          <p:cNvGrpSpPr/>
          <p:nvPr/>
        </p:nvGrpSpPr>
        <p:grpSpPr>
          <a:xfrm>
            <a:off x="4857752" y="1214422"/>
            <a:ext cx="3643338" cy="2071702"/>
            <a:chOff x="4857752" y="1214422"/>
            <a:chExt cx="3643338" cy="2071702"/>
          </a:xfrm>
        </p:grpSpPr>
        <p:pic>
          <p:nvPicPr>
            <p:cNvPr id="12" name="11 - Εικόνα" descr="bcs_pics.jp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29322" y="1214422"/>
              <a:ext cx="2530734" cy="1155702"/>
            </a:xfrm>
            <a:prstGeom prst="rect">
              <a:avLst/>
            </a:prstGeom>
          </p:spPr>
        </p:pic>
        <p:sp>
          <p:nvSpPr>
            <p:cNvPr id="13" name="12 - Ορθογώνιο"/>
            <p:cNvSpPr/>
            <p:nvPr/>
          </p:nvSpPr>
          <p:spPr>
            <a:xfrm>
              <a:off x="5929322" y="2428868"/>
              <a:ext cx="2571768" cy="8572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l-GR" sz="1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1957 </a:t>
              </a:r>
            </a:p>
            <a:p>
              <a:pPr algn="ctr"/>
              <a:r>
                <a:rPr lang="en-US" sz="1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John Bardeen, Leon </a:t>
              </a:r>
              <a:r>
                <a:rPr lang="en-US" sz="1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Cooper &amp; John </a:t>
              </a:r>
              <a:r>
                <a:rPr lang="en-US" sz="1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Schrieffer</a:t>
              </a:r>
              <a:endParaRPr lang="el-GR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4" name="13 - Ευθύγραμμο βέλος σύνδεσης"/>
            <p:cNvCxnSpPr/>
            <p:nvPr/>
          </p:nvCxnSpPr>
          <p:spPr>
            <a:xfrm>
              <a:off x="4857752" y="1643050"/>
              <a:ext cx="857256" cy="1588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25 - Ομάδα"/>
          <p:cNvGrpSpPr/>
          <p:nvPr/>
        </p:nvGrpSpPr>
        <p:grpSpPr>
          <a:xfrm>
            <a:off x="857224" y="3214686"/>
            <a:ext cx="5429288" cy="3143272"/>
            <a:chOff x="857224" y="3214686"/>
            <a:chExt cx="5429288" cy="3143272"/>
          </a:xfrm>
        </p:grpSpPr>
        <p:pic>
          <p:nvPicPr>
            <p:cNvPr id="15" name="14 - Εικόνα" descr="bd_josep.jp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357290" y="4429132"/>
              <a:ext cx="915343" cy="1290634"/>
            </a:xfrm>
            <a:prstGeom prst="rect">
              <a:avLst/>
            </a:prstGeom>
          </p:spPr>
        </p:pic>
        <p:cxnSp>
          <p:nvCxnSpPr>
            <p:cNvPr id="16" name="15 - Ευθύγραμμο βέλος σύνδεσης"/>
            <p:cNvCxnSpPr/>
            <p:nvPr/>
          </p:nvCxnSpPr>
          <p:spPr>
            <a:xfrm rot="10800000" flipV="1">
              <a:off x="2143108" y="3214686"/>
              <a:ext cx="4143404" cy="1071570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18 - Ορθογώνιο"/>
            <p:cNvSpPr/>
            <p:nvPr/>
          </p:nvSpPr>
          <p:spPr>
            <a:xfrm>
              <a:off x="857224" y="5715016"/>
              <a:ext cx="1857388" cy="64294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l-GR" sz="1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1962 </a:t>
              </a:r>
            </a:p>
            <a:p>
              <a:pPr algn="ctr"/>
              <a:r>
                <a:rPr lang="en-US" sz="1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Brian D. Josephson</a:t>
              </a:r>
              <a:endParaRPr lang="el-GR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7" name="26 - Ομάδα"/>
          <p:cNvGrpSpPr/>
          <p:nvPr/>
        </p:nvGrpSpPr>
        <p:grpSpPr>
          <a:xfrm>
            <a:off x="2571736" y="4143380"/>
            <a:ext cx="4286280" cy="2357454"/>
            <a:chOff x="2571736" y="4143380"/>
            <a:chExt cx="4286280" cy="2357454"/>
          </a:xfrm>
        </p:grpSpPr>
        <p:pic>
          <p:nvPicPr>
            <p:cNvPr id="20" name="19 - Εικόνα" descr="mullbedn.jp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786314" y="4143380"/>
              <a:ext cx="2071702" cy="1310856"/>
            </a:xfrm>
            <a:prstGeom prst="rect">
              <a:avLst/>
            </a:prstGeom>
          </p:spPr>
        </p:pic>
        <p:sp>
          <p:nvSpPr>
            <p:cNvPr id="21" name="20 - Ορθογώνιο"/>
            <p:cNvSpPr/>
            <p:nvPr/>
          </p:nvSpPr>
          <p:spPr>
            <a:xfrm>
              <a:off x="4786314" y="5572116"/>
              <a:ext cx="2071702" cy="9287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l-GR" sz="1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1986 </a:t>
              </a:r>
            </a:p>
            <a:p>
              <a:pPr algn="ctr"/>
              <a:r>
                <a:rPr lang="en-US" sz="1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Alex </a:t>
              </a:r>
              <a:r>
                <a:rPr lang="en-US" sz="1400" dirty="0" err="1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Müller</a:t>
              </a:r>
              <a:r>
                <a:rPr lang="en-US" sz="1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&amp; </a:t>
              </a:r>
              <a:r>
                <a:rPr lang="en-US" sz="1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Georg </a:t>
              </a:r>
              <a:r>
                <a:rPr lang="en-US" sz="1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Bednorz</a:t>
              </a:r>
              <a:endParaRPr lang="el-GR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2" name="21 - Ευθύγραμμο βέλος σύνδεσης"/>
            <p:cNvCxnSpPr/>
            <p:nvPr/>
          </p:nvCxnSpPr>
          <p:spPr>
            <a:xfrm>
              <a:off x="2571736" y="5000636"/>
              <a:ext cx="1857388" cy="1588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Ορθογώνιο"/>
          <p:cNvSpPr/>
          <p:nvPr/>
        </p:nvSpPr>
        <p:spPr>
          <a:xfrm>
            <a:off x="1071538" y="142852"/>
            <a:ext cx="4429156" cy="21431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3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Για ποιο λόγο υπεραγώγιμοι μαγνήτες;</a:t>
            </a:r>
            <a:endParaRPr lang="el-GR" sz="30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4 - Ορθογώνιο"/>
          <p:cNvSpPr/>
          <p:nvPr/>
        </p:nvSpPr>
        <p:spPr>
          <a:xfrm>
            <a:off x="2428860" y="2571744"/>
            <a:ext cx="5715040" cy="857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just">
              <a:spcAft>
                <a:spcPts val="1200"/>
              </a:spcAft>
              <a:buFont typeface="Wingdings" pitchFamily="2" charset="2"/>
              <a:buChar char="Ø"/>
            </a:pPr>
            <a:r>
              <a:rPr lang="el-GR" dirty="0" smtClean="0">
                <a:solidFill>
                  <a:schemeClr val="bg1"/>
                </a:solidFill>
              </a:rPr>
              <a:t>Μπορούν να πετύχουν μαγνητικά πεδία μεγαλύτερα των 2Τ που είναι ο περιορισμός των ηλεκτρομαγνητών</a:t>
            </a:r>
          </a:p>
          <a:p>
            <a:pPr algn="just">
              <a:spcAft>
                <a:spcPts val="1200"/>
              </a:spcAft>
            </a:pPr>
            <a:endParaRPr lang="el-GR" dirty="0" smtClean="0">
              <a:solidFill>
                <a:schemeClr val="bg1"/>
              </a:solidFill>
            </a:endParaRPr>
          </a:p>
        </p:txBody>
      </p:sp>
      <p:sp>
        <p:nvSpPr>
          <p:cNvPr id="6" name="5 - Ορθογώνιο"/>
          <p:cNvSpPr/>
          <p:nvPr/>
        </p:nvSpPr>
        <p:spPr>
          <a:xfrm>
            <a:off x="2428860" y="3357562"/>
            <a:ext cx="5715040" cy="857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>
              <a:buFont typeface="Wingdings" pitchFamily="2" charset="2"/>
              <a:buChar char="Ø"/>
            </a:pPr>
            <a:r>
              <a:rPr lang="el-GR" dirty="0">
                <a:solidFill>
                  <a:schemeClr val="bg1"/>
                </a:solidFill>
              </a:rPr>
              <a:t>Επιτυγχάνουν ποιο σταθερά μαγνητικά πεδία</a:t>
            </a:r>
            <a:r>
              <a:rPr lang="el-GR" dirty="0" smtClean="0">
                <a:solidFill>
                  <a:schemeClr val="bg1"/>
                </a:solidFill>
              </a:rPr>
              <a:t>.</a:t>
            </a:r>
            <a:endParaRPr lang="el-GR" dirty="0">
              <a:solidFill>
                <a:schemeClr val="bg1"/>
              </a:solidFill>
            </a:endParaRPr>
          </a:p>
        </p:txBody>
      </p:sp>
      <p:sp>
        <p:nvSpPr>
          <p:cNvPr id="7" name="6 - Ορθογώνιο"/>
          <p:cNvSpPr/>
          <p:nvPr/>
        </p:nvSpPr>
        <p:spPr>
          <a:xfrm>
            <a:off x="2428860" y="3929066"/>
            <a:ext cx="5715040" cy="857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>
              <a:buFont typeface="Wingdings" pitchFamily="2" charset="2"/>
              <a:buChar char="Ø"/>
            </a:pPr>
            <a:r>
              <a:rPr lang="el-GR" dirty="0">
                <a:solidFill>
                  <a:schemeClr val="bg1"/>
                </a:solidFill>
              </a:rPr>
              <a:t>Έχουν μικρότερο μέγεθος και το κέντρο του μαγνήτη όπου παράγετε το πεδίο είναι άδειο και όχι καταλυμένο από ένα σιδερένιο πυρήνα.</a:t>
            </a:r>
          </a:p>
          <a:p>
            <a:pPr algn="just">
              <a:spcAft>
                <a:spcPts val="1200"/>
              </a:spcAft>
              <a:buFont typeface="Wingdings" pitchFamily="2" charset="2"/>
              <a:buChar char="Ø"/>
            </a:pPr>
            <a:endParaRPr lang="el-GR" dirty="0" smtClean="0">
              <a:solidFill>
                <a:schemeClr val="bg1"/>
              </a:solidFill>
            </a:endParaRPr>
          </a:p>
        </p:txBody>
      </p:sp>
      <p:sp>
        <p:nvSpPr>
          <p:cNvPr id="8" name="7 - Ορθογώνιο"/>
          <p:cNvSpPr/>
          <p:nvPr/>
        </p:nvSpPr>
        <p:spPr>
          <a:xfrm>
            <a:off x="2428860" y="5000636"/>
            <a:ext cx="5715040" cy="857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>
              <a:buFont typeface="Wingdings" pitchFamily="2" charset="2"/>
              <a:buChar char="Ø"/>
            </a:pPr>
            <a:r>
              <a:rPr lang="el-GR" dirty="0">
                <a:solidFill>
                  <a:schemeClr val="bg1"/>
                </a:solidFill>
              </a:rPr>
              <a:t>Καταναλώνουν πολύ λιγότερη ενέργεια μιας και χρειάζονται μόνο για τους μηχανισμούς ψύξης του υλικού σε κρυογονική θερμοκρασία.</a:t>
            </a:r>
          </a:p>
          <a:p>
            <a:pPr algn="just">
              <a:spcAft>
                <a:spcPts val="1200"/>
              </a:spcAft>
              <a:buFont typeface="Wingdings" pitchFamily="2" charset="2"/>
              <a:buChar char="Ø"/>
            </a:pPr>
            <a:endParaRPr lang="el-GR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- Ορθογώνιο"/>
          <p:cNvSpPr/>
          <p:nvPr/>
        </p:nvSpPr>
        <p:spPr>
          <a:xfrm>
            <a:off x="0" y="357166"/>
            <a:ext cx="9144000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SMES - Superconducting Magnetic Energy Storage</a:t>
            </a:r>
            <a:endParaRPr lang="el-GR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7 - Εικόνα" descr="sme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1285860"/>
            <a:ext cx="5610225" cy="3457575"/>
          </a:xfrm>
          <a:prstGeom prst="rect">
            <a:avLst/>
          </a:prstGeom>
        </p:spPr>
      </p:pic>
      <p:sp>
        <p:nvSpPr>
          <p:cNvPr id="9" name="8 - Ορθογώνιο"/>
          <p:cNvSpPr/>
          <p:nvPr/>
        </p:nvSpPr>
        <p:spPr>
          <a:xfrm>
            <a:off x="1071538" y="4929198"/>
            <a:ext cx="7143800" cy="17144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Σύστημα αποθήκευσης ενέργειας με τη μορφή μαγνητικού πεδίου το οποίο δημιουργείται από τη ροή συνεχούς ρεύματος μέσα σε μια υπεραγώγιμη σπείρα η οποία έχει ψυχθεί σε κρυογονική θερμοκρασία κάτω από την κρίσιμη θερμοκρασία υπεραγωγιμότητας του υλικού.</a:t>
            </a:r>
            <a:endParaRPr lang="el-GR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Ορθογώνιο"/>
          <p:cNvSpPr/>
          <p:nvPr/>
        </p:nvSpPr>
        <p:spPr>
          <a:xfrm>
            <a:off x="0" y="357166"/>
            <a:ext cx="9144000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SMES - Superconducting Magnetic Energy Storage</a:t>
            </a:r>
            <a:endParaRPr lang="el-GR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5 - Ορθογώνιο"/>
          <p:cNvSpPr/>
          <p:nvPr/>
        </p:nvSpPr>
        <p:spPr>
          <a:xfrm>
            <a:off x="1571604" y="1285860"/>
            <a:ext cx="6215106" cy="30003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1200"/>
              </a:spcAft>
              <a:buFont typeface="Wingdings" pitchFamily="2" charset="2"/>
              <a:buChar char="Ø"/>
            </a:pPr>
            <a:r>
              <a:rPr lang="el-GR" dirty="0" smtClean="0"/>
              <a:t>Αποτελεσματικότητα  κυκλικής διαδρομής πάνω από 95%.</a:t>
            </a:r>
          </a:p>
          <a:p>
            <a:pPr algn="just">
              <a:spcAft>
                <a:spcPts val="1200"/>
              </a:spcAft>
              <a:buFont typeface="Wingdings" pitchFamily="2" charset="2"/>
              <a:buChar char="Ø"/>
            </a:pPr>
            <a:r>
              <a:rPr lang="el-GR" dirty="0" smtClean="0"/>
              <a:t>Ελάχιστη χρονική καθυστέρηση κατά την αποφόρτιση και τη φόρτιση.</a:t>
            </a:r>
          </a:p>
          <a:p>
            <a:pPr algn="just">
              <a:spcAft>
                <a:spcPts val="1200"/>
              </a:spcAft>
              <a:buFont typeface="Wingdings" pitchFamily="2" charset="2"/>
              <a:buChar char="Ø"/>
            </a:pPr>
            <a:r>
              <a:rPr lang="el-GR" dirty="0" smtClean="0"/>
              <a:t>Ολόκληρη η αποθηκευμένη ισχύς είναι διαθέσιμη σχεδόν ακαριαία.</a:t>
            </a:r>
          </a:p>
          <a:p>
            <a:pPr algn="just">
              <a:spcAft>
                <a:spcPts val="1200"/>
              </a:spcAft>
              <a:buFont typeface="Wingdings" pitchFamily="2" charset="2"/>
              <a:buChar char="Ø"/>
            </a:pPr>
            <a:r>
              <a:rPr lang="el-GR" dirty="0" smtClean="0"/>
              <a:t>Πολύ υψηλή ισχύς εξόδου μπορεί να παρέχεται για σύντομη χρονική περίοδο.</a:t>
            </a:r>
          </a:p>
          <a:p>
            <a:pPr algn="just">
              <a:spcAft>
                <a:spcPts val="1200"/>
              </a:spcAft>
              <a:buFont typeface="Wingdings" pitchFamily="2" charset="2"/>
              <a:buChar char="Ø"/>
            </a:pPr>
            <a:r>
              <a:rPr lang="el-GR" dirty="0" smtClean="0"/>
              <a:t>Υψηλή αξιοπιστία.</a:t>
            </a:r>
          </a:p>
          <a:p>
            <a:pPr algn="just">
              <a:spcAft>
                <a:spcPts val="1200"/>
              </a:spcAft>
              <a:buFont typeface="Wingdings" pitchFamily="2" charset="2"/>
              <a:buChar char="Ø"/>
            </a:pPr>
            <a:endParaRPr lang="el-GR" dirty="0"/>
          </a:p>
        </p:txBody>
      </p:sp>
      <p:pic>
        <p:nvPicPr>
          <p:cNvPr id="8" name="7 - Εικόνα" descr="smes epuizi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4500570"/>
            <a:ext cx="1896875" cy="676277"/>
          </a:xfrm>
          <a:prstGeom prst="rect">
            <a:avLst/>
          </a:prstGeom>
        </p:spPr>
      </p:pic>
      <p:pic>
        <p:nvPicPr>
          <p:cNvPr id="9" name="8 - Εικόνα" descr="smes epuizition 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4500570"/>
            <a:ext cx="3380608" cy="623889"/>
          </a:xfrm>
          <a:prstGeom prst="rect">
            <a:avLst/>
          </a:prstGeom>
        </p:spPr>
      </p:pic>
      <p:sp>
        <p:nvSpPr>
          <p:cNvPr id="10" name="9 - Ορθογώνιο"/>
          <p:cNvSpPr/>
          <p:nvPr/>
        </p:nvSpPr>
        <p:spPr>
          <a:xfrm>
            <a:off x="714348" y="5000636"/>
            <a:ext cx="3071834" cy="15001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E = Ενέργεια σε </a:t>
            </a:r>
            <a:r>
              <a:rPr lang="el-GR" dirty="0" err="1" smtClean="0">
                <a:latin typeface="Times New Roman" pitchFamily="18" charset="0"/>
                <a:cs typeface="Times New Roman" pitchFamily="18" charset="0"/>
              </a:rPr>
              <a:t>Joules</a:t>
            </a:r>
            <a:endParaRPr lang="el-GR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 = επαγωγή σε </a:t>
            </a:r>
            <a:r>
              <a:rPr lang="el-GR" dirty="0" err="1" smtClean="0">
                <a:latin typeface="Times New Roman" pitchFamily="18" charset="0"/>
                <a:cs typeface="Times New Roman" pitchFamily="18" charset="0"/>
              </a:rPr>
              <a:t>henries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 = ρεύμα σε αμπέρ </a:t>
            </a:r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10 - Ορθογώνιο"/>
          <p:cNvSpPr/>
          <p:nvPr/>
        </p:nvSpPr>
        <p:spPr>
          <a:xfrm>
            <a:off x="4429124" y="5214950"/>
            <a:ext cx="4071966" cy="15001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 smtClean="0"/>
              <a:t>E = Ενέργεια σε </a:t>
            </a:r>
            <a:r>
              <a:rPr lang="el-GR" dirty="0" err="1" smtClean="0"/>
              <a:t>Joules</a:t>
            </a:r>
            <a:endParaRPr lang="en-US" dirty="0" smtClean="0"/>
          </a:p>
          <a:p>
            <a:pPr algn="ctr"/>
            <a:r>
              <a:rPr lang="en-US" dirty="0" smtClean="0"/>
              <a:t>R</a:t>
            </a:r>
            <a:r>
              <a:rPr lang="el-GR" dirty="0" smtClean="0"/>
              <a:t> = ακτίνα του πηνίου</a:t>
            </a:r>
          </a:p>
          <a:p>
            <a:pPr algn="ctr"/>
            <a:r>
              <a:rPr lang="el-GR" dirty="0" smtClean="0"/>
              <a:t>Ι = 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ρεύμα σε αμπέρ </a:t>
            </a:r>
          </a:p>
          <a:p>
            <a:pPr algn="ctr"/>
            <a:r>
              <a:rPr lang="en-US" dirty="0" smtClean="0"/>
              <a:t>f(</a:t>
            </a:r>
            <a:r>
              <a:rPr lang="el-GR" dirty="0" err="1" smtClean="0"/>
              <a:t>ξ,δ</a:t>
            </a:r>
            <a:r>
              <a:rPr lang="el-GR" dirty="0" smtClean="0"/>
              <a:t>) = μορφή λειτουργίας</a:t>
            </a:r>
          </a:p>
          <a:p>
            <a:pPr algn="ctr"/>
            <a:r>
              <a:rPr lang="el-GR" dirty="0" smtClean="0"/>
              <a:t>Ν = αριθμός στροφών του πηνίου</a:t>
            </a:r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623</TotalTime>
  <Words>877</Words>
  <Application>Microsoft Office PowerPoint</Application>
  <PresentationFormat>Προβολή στην οθόνη (4:3)</PresentationFormat>
  <Paragraphs>154</Paragraphs>
  <Slides>23</Slides>
  <Notes>0</Notes>
  <HiddenSlides>0</HiddenSlides>
  <MMClips>1</MMClips>
  <ScaleCrop>false</ScaleCrop>
  <HeadingPairs>
    <vt:vector size="6" baseType="variant">
      <vt:variant>
        <vt:lpstr>Θέμα</vt:lpstr>
      </vt:variant>
      <vt:variant>
        <vt:i4>1</vt:i4>
      </vt:variant>
      <vt:variant>
        <vt:lpstr>Ενσωματωμένοι διακομιστές OLE</vt:lpstr>
      </vt:variant>
      <vt:variant>
        <vt:i4>1</vt:i4>
      </vt:variant>
      <vt:variant>
        <vt:lpstr>Τίτλοι διαφανειών</vt:lpstr>
      </vt:variant>
      <vt:variant>
        <vt:i4>23</vt:i4>
      </vt:variant>
    </vt:vector>
  </HeadingPairs>
  <TitlesOfParts>
    <vt:vector size="25" baseType="lpstr">
      <vt:lpstr>Θέμα του Office</vt:lpstr>
      <vt:lpstr>Equation</vt:lpstr>
      <vt:lpstr>Διαφάνεια 1</vt:lpstr>
      <vt:lpstr>Διαφάνεια 2</vt:lpstr>
      <vt:lpstr>Διαφάνεια 3</vt:lpstr>
      <vt:lpstr>Διαφάνεια 4</vt:lpstr>
      <vt:lpstr>Διαφάνεια 5</vt:lpstr>
      <vt:lpstr>Διαφάνεια 6</vt:lpstr>
      <vt:lpstr>Διαφάνεια 7</vt:lpstr>
      <vt:lpstr>Διαφάνεια 8</vt:lpstr>
      <vt:lpstr>Διαφάνεια 9</vt:lpstr>
      <vt:lpstr>Διαφάνεια 10</vt:lpstr>
      <vt:lpstr>Διαφάνεια 11</vt:lpstr>
      <vt:lpstr>Διαφάνεια 12</vt:lpstr>
      <vt:lpstr>Διαφάνεια 13</vt:lpstr>
      <vt:lpstr>Διαφάνεια 14</vt:lpstr>
      <vt:lpstr>Διαφάνεια 15</vt:lpstr>
      <vt:lpstr>Διαφάνεια 16</vt:lpstr>
      <vt:lpstr>Διαφάνεια 17</vt:lpstr>
      <vt:lpstr>Διαφάνεια 18</vt:lpstr>
      <vt:lpstr>Διαφάνεια 19</vt:lpstr>
      <vt:lpstr>Διαφάνεια 20</vt:lpstr>
      <vt:lpstr>Διαφάνεια 21</vt:lpstr>
      <vt:lpstr>Διαφάνεια 22</vt:lpstr>
      <vt:lpstr>Διαφάνεια 23</vt:lpstr>
    </vt:vector>
  </TitlesOfParts>
  <Company>DeathBringer Corp.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Σερμπέζης Ζήσης</dc:creator>
  <cp:lastModifiedBy>Σερμπέζης Ζήσης</cp:lastModifiedBy>
  <cp:revision>65</cp:revision>
  <dcterms:created xsi:type="dcterms:W3CDTF">2009-05-20T11:08:40Z</dcterms:created>
  <dcterms:modified xsi:type="dcterms:W3CDTF">2009-05-26T11:02:26Z</dcterms:modified>
</cp:coreProperties>
</file>