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8"/>
  </p:notesMasterIdLst>
  <p:sldIdLst>
    <p:sldId id="256" r:id="rId2"/>
    <p:sldId id="259" r:id="rId3"/>
    <p:sldId id="263" r:id="rId4"/>
    <p:sldId id="257" r:id="rId5"/>
    <p:sldId id="261" r:id="rId6"/>
    <p:sldId id="264" r:id="rId7"/>
    <p:sldId id="262" r:id="rId8"/>
    <p:sldId id="258" r:id="rId9"/>
    <p:sldId id="265" r:id="rId10"/>
    <p:sldId id="268" r:id="rId11"/>
    <p:sldId id="269" r:id="rId12"/>
    <p:sldId id="267" r:id="rId13"/>
    <p:sldId id="270" r:id="rId14"/>
    <p:sldId id="271" r:id="rId15"/>
    <p:sldId id="272" r:id="rId16"/>
    <p:sldId id="274" r:id="rId17"/>
    <p:sldId id="275" r:id="rId18"/>
    <p:sldId id="273" r:id="rId19"/>
    <p:sldId id="276" r:id="rId20"/>
    <p:sldId id="281" r:id="rId21"/>
    <p:sldId id="278" r:id="rId22"/>
    <p:sldId id="279" r:id="rId23"/>
    <p:sldId id="282" r:id="rId24"/>
    <p:sldId id="277" r:id="rId25"/>
    <p:sldId id="286" r:id="rId26"/>
    <p:sldId id="283" r:id="rId27"/>
    <p:sldId id="284" r:id="rId28"/>
    <p:sldId id="285" r:id="rId29"/>
    <p:sldId id="287" r:id="rId30"/>
    <p:sldId id="288" r:id="rId31"/>
    <p:sldId id="289" r:id="rId32"/>
    <p:sldId id="294" r:id="rId33"/>
    <p:sldId id="301" r:id="rId34"/>
    <p:sldId id="300" r:id="rId35"/>
    <p:sldId id="295" r:id="rId36"/>
    <p:sldId id="293" r:id="rId37"/>
    <p:sldId id="298" r:id="rId38"/>
    <p:sldId id="299" r:id="rId39"/>
    <p:sldId id="306" r:id="rId40"/>
    <p:sldId id="297" r:id="rId41"/>
    <p:sldId id="296" r:id="rId42"/>
    <p:sldId id="260" r:id="rId43"/>
    <p:sldId id="307" r:id="rId44"/>
    <p:sldId id="303" r:id="rId45"/>
    <p:sldId id="305" r:id="rId46"/>
    <p:sldId id="304" r:id="rId47"/>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100" autoAdjust="0"/>
    <p:restoredTop sz="99527" autoAdjust="0"/>
  </p:normalViewPr>
  <p:slideViewPr>
    <p:cSldViewPr>
      <p:cViewPr>
        <p:scale>
          <a:sx n="100" d="100"/>
          <a:sy n="100" d="100"/>
        </p:scale>
        <p:origin x="-1284" y="-378"/>
      </p:cViewPr>
      <p:guideLst>
        <p:guide orient="horz" pos="2160"/>
        <p:guide pos="2880"/>
      </p:guideLst>
    </p:cSldViewPr>
  </p:slideViewPr>
  <p:notesTextViewPr>
    <p:cViewPr>
      <p:scale>
        <a:sx n="100" d="100"/>
        <a:sy n="100" d="100"/>
      </p:scale>
      <p:origin x="0" y="0"/>
    </p:cViewPr>
  </p:notesTextViewPr>
  <p:notesViewPr>
    <p:cSldViewPr>
      <p:cViewPr varScale="1">
        <p:scale>
          <a:sx n="86" d="100"/>
          <a:sy n="86" d="100"/>
        </p:scale>
        <p:origin x="-3126"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dirty="0"/>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CF3C7-3B70-4CFF-81C8-944681B4454F}" type="datetimeFigureOut">
              <a:rPr lang="el-GR" smtClean="0"/>
              <a:pPr/>
              <a:t>7/4/2009</a:t>
            </a:fld>
            <a:endParaRPr lang="el-GR" dirty="0"/>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dirty="0"/>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dirty="0"/>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DF23DD-2794-4133-8FB1-29704C1255CD}" type="slidenum">
              <a:rPr lang="el-GR" smtClean="0"/>
              <a:pPr/>
              <a:t>‹#›</a:t>
            </a:fld>
            <a:endParaRPr lang="el-GR"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The ATLAS Detector at  the Large Hadron Collider at CERN</a:t>
            </a:r>
          </a:p>
        </p:txBody>
      </p:sp>
      <p:sp>
        <p:nvSpPr>
          <p:cNvPr id="5" name="Rectangle 6"/>
          <p:cNvSpPr>
            <a:spLocks noGrp="1" noChangeArrowheads="1"/>
          </p:cNvSpPr>
          <p:nvPr>
            <p:ph type="ftr" sz="quarter" idx="4"/>
          </p:nvPr>
        </p:nvSpPr>
        <p:spPr>
          <a:ln/>
        </p:spPr>
        <p:txBody>
          <a:bodyPr/>
          <a:lstStyle/>
          <a:p>
            <a:r>
              <a:rPr lang="en-US" dirty="0"/>
              <a:t>Doris Burckhart-Chromek - ATLAS -  for CERN Open Day 2008</a:t>
            </a:r>
          </a:p>
        </p:txBody>
      </p:sp>
      <p:sp>
        <p:nvSpPr>
          <p:cNvPr id="499714" name="Rectangle 2"/>
          <p:cNvSpPr>
            <a:spLocks noGrp="1" noRot="1" noChangeAspect="1" noChangeArrowheads="1" noTextEdit="1"/>
          </p:cNvSpPr>
          <p:nvPr>
            <p:ph type="sldImg"/>
          </p:nvPr>
        </p:nvSpPr>
        <p:spPr>
          <a:ln/>
        </p:spPr>
      </p:sp>
      <p:sp>
        <p:nvSpPr>
          <p:cNvPr id="499715" name="Rectangle 3"/>
          <p:cNvSpPr>
            <a:spLocks noGrp="1" noChangeArrowheads="1"/>
          </p:cNvSpPr>
          <p:nvPr>
            <p:ph type="body" idx="1"/>
          </p:nvPr>
        </p:nvSpPr>
        <p:spPr>
          <a:xfrm>
            <a:off x="904110" y="4349914"/>
            <a:ext cx="5049781" cy="1904822"/>
          </a:xfrm>
          <a:noFill/>
        </p:spPr>
        <p:txBody>
          <a:bodyPr/>
          <a:lstStyle/>
          <a:p>
            <a:endParaRPr lang="en-US" b="1"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E9E73A76-4021-4C84-9A24-FAC78FA99EEB}" type="slidenum">
              <a:rPr lang="en-US" smtClean="0"/>
              <a:pPr/>
              <a:t>11</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DF011C-3D33-413E-A239-7798F366FD15}" type="slidenum">
              <a:rPr lang="en-US"/>
              <a:pPr/>
              <a:t>12</a:t>
            </a:fld>
            <a:endParaRPr lang="en-US" dirty="0"/>
          </a:p>
        </p:txBody>
      </p:sp>
      <p:sp>
        <p:nvSpPr>
          <p:cNvPr id="208898" name="Rectangle 2"/>
          <p:cNvSpPr>
            <a:spLocks noGrp="1" noRot="1" noChangeAspect="1" noChangeArrowheads="1" noTextEdit="1"/>
          </p:cNvSpPr>
          <p:nvPr>
            <p:ph type="sldImg"/>
          </p:nvPr>
        </p:nvSpPr>
        <p:spPr>
          <a:ln/>
        </p:spPr>
      </p:sp>
      <p:sp>
        <p:nvSpPr>
          <p:cNvPr id="208899" name="Rectangle 3"/>
          <p:cNvSpPr>
            <a:spLocks noGrp="1" noChangeArrowheads="1"/>
          </p:cNvSpPr>
          <p:nvPr>
            <p:ph type="body" idx="1"/>
          </p:nvPr>
        </p:nvSpPr>
        <p:spPr/>
        <p:txBody>
          <a:bodyPr/>
          <a:lstStyle/>
          <a:p>
            <a:endParaRPr lang="el-G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spTree>
      <p:nvGrpSpPr>
        <p:cNvPr id="1" name=""/>
        <p:cNvGrpSpPr/>
        <p:nvPr/>
      </p:nvGrpSpPr>
      <p:grpSpPr>
        <a:xfrm>
          <a:off x="0" y="0"/>
          <a:ext cx="0" cy="0"/>
          <a:chOff x="0" y="0"/>
          <a:chExt cx="0" cy="0"/>
        </a:xfrm>
      </p:grpSpPr>
      <p:grpSp>
        <p:nvGrpSpPr>
          <p:cNvPr id="2" name="Group 2"/>
          <p:cNvGrpSpPr>
            <a:grpSpLocks/>
          </p:cNvGrpSpPr>
          <p:nvPr/>
        </p:nvGrpSpPr>
        <p:grpSpPr bwMode="auto">
          <a:xfrm>
            <a:off x="0" y="3902075"/>
            <a:ext cx="3400425" cy="2949575"/>
            <a:chOff x="0" y="2458"/>
            <a:chExt cx="2142" cy="1858"/>
          </a:xfrm>
        </p:grpSpPr>
        <p:sp>
          <p:nvSpPr>
            <p:cNvPr id="15363" name="Freeform 3"/>
            <p:cNvSpPr>
              <a:spLocks/>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endParaRPr lang="el-GR" dirty="0"/>
            </a:p>
          </p:txBody>
        </p:sp>
        <p:sp>
          <p:nvSpPr>
            <p:cNvPr id="15364" name="Freeform 4"/>
            <p:cNvSpPr>
              <a:spLocks/>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headEnd/>
              <a:tailEnd/>
            </a:ln>
          </p:spPr>
          <p:txBody>
            <a:bodyPr/>
            <a:lstStyle/>
            <a:p>
              <a:endParaRPr lang="el-GR" dirty="0"/>
            </a:p>
          </p:txBody>
        </p:sp>
        <p:sp>
          <p:nvSpPr>
            <p:cNvPr id="15365" name="Freeform 5"/>
            <p:cNvSpPr>
              <a:spLocks/>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endParaRPr lang="el-GR" dirty="0"/>
            </a:p>
          </p:txBody>
        </p:sp>
        <p:sp>
          <p:nvSpPr>
            <p:cNvPr id="15366" name="Freeform 6"/>
            <p:cNvSpPr>
              <a:spLocks/>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endParaRPr lang="el-GR" dirty="0"/>
            </a:p>
          </p:txBody>
        </p:sp>
        <p:sp>
          <p:nvSpPr>
            <p:cNvPr id="15367" name="Oval 7"/>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endParaRPr lang="el-GR" dirty="0"/>
            </a:p>
          </p:txBody>
        </p:sp>
        <p:sp>
          <p:nvSpPr>
            <p:cNvPr id="15368" name="Oval 8"/>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w="9525">
              <a:noFill/>
              <a:round/>
              <a:headEnd/>
              <a:tailEnd/>
            </a:ln>
            <a:effectLst/>
          </p:spPr>
          <p:txBody>
            <a:bodyPr/>
            <a:lstStyle/>
            <a:p>
              <a:endParaRPr lang="el-GR" dirty="0"/>
            </a:p>
          </p:txBody>
        </p:sp>
        <p:sp>
          <p:nvSpPr>
            <p:cNvPr id="15369" name="Oval 9"/>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endParaRPr lang="el-GR" dirty="0"/>
            </a:p>
          </p:txBody>
        </p:sp>
      </p:grpSp>
      <p:sp>
        <p:nvSpPr>
          <p:cNvPr id="15370" name="Rectangle 10"/>
          <p:cNvSpPr>
            <a:spLocks noGrp="1" noChangeArrowheads="1"/>
          </p:cNvSpPr>
          <p:nvPr>
            <p:ph type="ctrTitle" sz="quarter"/>
          </p:nvPr>
        </p:nvSpPr>
        <p:spPr>
          <a:xfrm>
            <a:off x="685800" y="1873250"/>
            <a:ext cx="7772400" cy="1555750"/>
          </a:xfrm>
        </p:spPr>
        <p:txBody>
          <a:bodyPr/>
          <a:lstStyle>
            <a:lvl1pPr>
              <a:defRPr sz="4800"/>
            </a:lvl1pPr>
          </a:lstStyle>
          <a:p>
            <a:r>
              <a:rPr lang="el-GR" smtClean="0"/>
              <a:t>Kλικ για επεξεργασία του τίτλου</a:t>
            </a:r>
            <a:endParaRPr lang="en-US"/>
          </a:p>
        </p:txBody>
      </p:sp>
      <p:sp>
        <p:nvSpPr>
          <p:cNvPr id="15371" name="Rectangle 11"/>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l-GR" smtClean="0"/>
              <a:t>Κάντε κλικ για να επεξεργαστείτε τον υπότιτλο του υποδείγματος</a:t>
            </a:r>
            <a:endParaRPr lang="en-US"/>
          </a:p>
        </p:txBody>
      </p:sp>
      <p:sp>
        <p:nvSpPr>
          <p:cNvPr id="15372" name="Rectangle 12"/>
          <p:cNvSpPr>
            <a:spLocks noGrp="1" noChangeArrowheads="1"/>
          </p:cNvSpPr>
          <p:nvPr>
            <p:ph type="dt" sz="quarter" idx="2"/>
          </p:nvPr>
        </p:nvSpPr>
        <p:spPr/>
        <p:txBody>
          <a:bodyPr/>
          <a:lstStyle>
            <a:lvl1pPr>
              <a:defRPr/>
            </a:lvl1pPr>
          </a:lstStyle>
          <a:p>
            <a:fld id="{2342CEA3-3058-4D43-AE35-B3DA76CB4003}" type="datetimeFigureOut">
              <a:rPr lang="el-GR" smtClean="0"/>
              <a:pPr/>
              <a:t>7/4/2009</a:t>
            </a:fld>
            <a:endParaRPr lang="el-GR" dirty="0"/>
          </a:p>
        </p:txBody>
      </p:sp>
      <p:sp>
        <p:nvSpPr>
          <p:cNvPr id="15373" name="Rectangle 13"/>
          <p:cNvSpPr>
            <a:spLocks noGrp="1" noChangeArrowheads="1"/>
          </p:cNvSpPr>
          <p:nvPr>
            <p:ph type="ftr" sz="quarter" idx="3"/>
          </p:nvPr>
        </p:nvSpPr>
        <p:spPr/>
        <p:txBody>
          <a:bodyPr/>
          <a:lstStyle>
            <a:lvl1pPr>
              <a:defRPr/>
            </a:lvl1pPr>
          </a:lstStyle>
          <a:p>
            <a:endParaRPr lang="el-GR" dirty="0"/>
          </a:p>
        </p:txBody>
      </p:sp>
      <p:sp>
        <p:nvSpPr>
          <p:cNvPr id="15374" name="Rectangle 14"/>
          <p:cNvSpPr>
            <a:spLocks noGrp="1" noChangeArrowheads="1"/>
          </p:cNvSpPr>
          <p:nvPr>
            <p:ph type="sldNum" sz="quarter" idx="4"/>
          </p:nvPr>
        </p:nvSpPr>
        <p:spPr/>
        <p:txBody>
          <a:bodyPr/>
          <a:lstStyle>
            <a:lvl1pPr>
              <a:defRPr/>
            </a:lvl1pPr>
          </a:lstStyle>
          <a:p>
            <a:fld id="{D3F1D1C4-C2D9-4231-9FB2-B2D9D97AA41D}" type="slidenum">
              <a:rPr lang="el-GR" smtClean="0"/>
              <a:pPr/>
              <a:t>‹#›</a:t>
            </a:fld>
            <a:endParaRPr lang="el-GR"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lvl1pPr>
              <a:defRPr/>
            </a:lvl1pPr>
          </a:lstStyle>
          <a:p>
            <a:fld id="{2342CEA3-3058-4D43-AE35-B3DA76CB4003}" type="datetimeFigureOut">
              <a:rPr lang="el-GR" smtClean="0"/>
              <a:pPr/>
              <a:t>7/4/2009</a:t>
            </a:fld>
            <a:endParaRPr lang="el-GR" dirty="0"/>
          </a:p>
        </p:txBody>
      </p:sp>
      <p:sp>
        <p:nvSpPr>
          <p:cNvPr id="5" name="4 - Θέση υποσέλιδου"/>
          <p:cNvSpPr>
            <a:spLocks noGrp="1"/>
          </p:cNvSpPr>
          <p:nvPr>
            <p:ph type="ftr" sz="quarter" idx="11"/>
          </p:nvPr>
        </p:nvSpPr>
        <p:spPr/>
        <p:txBody>
          <a:bodyPr/>
          <a:lstStyle>
            <a:lvl1pPr>
              <a:defRPr/>
            </a:lvl1pPr>
          </a:lstStyle>
          <a:p>
            <a:endParaRPr lang="el-GR" dirty="0"/>
          </a:p>
        </p:txBody>
      </p:sp>
      <p:sp>
        <p:nvSpPr>
          <p:cNvPr id="6" name="5 - Θέση αριθμού διαφάνειας"/>
          <p:cNvSpPr>
            <a:spLocks noGrp="1"/>
          </p:cNvSpPr>
          <p:nvPr>
            <p:ph type="sldNum" sz="quarter" idx="12"/>
          </p:nvPr>
        </p:nvSpPr>
        <p:spPr/>
        <p:txBody>
          <a:bodyPr/>
          <a:lstStyle>
            <a:lvl1pPr>
              <a:defRPr/>
            </a:lvl1pPr>
          </a:lstStyle>
          <a:p>
            <a:fld id="{D3F1D1C4-C2D9-4231-9FB2-B2D9D97AA41D}" type="slidenum">
              <a:rPr lang="el-GR" smtClean="0"/>
              <a:pPr/>
              <a:t>‹#›</a:t>
            </a:fld>
            <a:endParaRPr lang="el-G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7813"/>
            <a:ext cx="2057400" cy="5853112"/>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7813"/>
            <a:ext cx="6019800" cy="5853112"/>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lvl1pPr>
              <a:defRPr/>
            </a:lvl1pPr>
          </a:lstStyle>
          <a:p>
            <a:fld id="{2342CEA3-3058-4D43-AE35-B3DA76CB4003}" type="datetimeFigureOut">
              <a:rPr lang="el-GR" smtClean="0"/>
              <a:pPr/>
              <a:t>7/4/2009</a:t>
            </a:fld>
            <a:endParaRPr lang="el-GR" dirty="0"/>
          </a:p>
        </p:txBody>
      </p:sp>
      <p:sp>
        <p:nvSpPr>
          <p:cNvPr id="5" name="4 - Θέση υποσέλιδου"/>
          <p:cNvSpPr>
            <a:spLocks noGrp="1"/>
          </p:cNvSpPr>
          <p:nvPr>
            <p:ph type="ftr" sz="quarter" idx="11"/>
          </p:nvPr>
        </p:nvSpPr>
        <p:spPr/>
        <p:txBody>
          <a:bodyPr/>
          <a:lstStyle>
            <a:lvl1pPr>
              <a:defRPr/>
            </a:lvl1pPr>
          </a:lstStyle>
          <a:p>
            <a:endParaRPr lang="el-GR" dirty="0"/>
          </a:p>
        </p:txBody>
      </p:sp>
      <p:sp>
        <p:nvSpPr>
          <p:cNvPr id="6" name="5 - Θέση αριθμού διαφάνειας"/>
          <p:cNvSpPr>
            <a:spLocks noGrp="1"/>
          </p:cNvSpPr>
          <p:nvPr>
            <p:ph type="sldNum" sz="quarter" idx="12"/>
          </p:nvPr>
        </p:nvSpPr>
        <p:spPr/>
        <p:txBody>
          <a:bodyPr/>
          <a:lstStyle>
            <a:lvl1pPr>
              <a:defRPr/>
            </a:lvl1pPr>
          </a:lstStyle>
          <a:p>
            <a:fld id="{D3F1D1C4-C2D9-4231-9FB2-B2D9D97AA41D}" type="slidenum">
              <a:rPr lang="el-GR" smtClean="0"/>
              <a:pPr/>
              <a:t>‹#›</a:t>
            </a:fld>
            <a:endParaRPr lang="el-G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Τίτλος, Αντικείμενο και Κείμενο">
    <p:spTree>
      <p:nvGrpSpPr>
        <p:cNvPr id="1" name=""/>
        <p:cNvGrpSpPr/>
        <p:nvPr/>
      </p:nvGrpSpPr>
      <p:grpSpPr>
        <a:xfrm>
          <a:off x="0" y="0"/>
          <a:ext cx="0" cy="0"/>
          <a:chOff x="0" y="0"/>
          <a:chExt cx="0" cy="0"/>
        </a:xfrm>
      </p:grpSpPr>
      <p:sp>
        <p:nvSpPr>
          <p:cNvPr id="2" name="1 - Τίτλος"/>
          <p:cNvSpPr>
            <a:spLocks noGrp="1"/>
          </p:cNvSpPr>
          <p:nvPr>
            <p:ph type="title"/>
          </p:nvPr>
        </p:nvSpPr>
        <p:spPr>
          <a:xfrm>
            <a:off x="66675" y="60325"/>
            <a:ext cx="8839200" cy="530225"/>
          </a:xfrm>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85725" y="676275"/>
            <a:ext cx="4381500" cy="5514975"/>
          </a:xfrm>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619625" y="676275"/>
            <a:ext cx="4381500" cy="5514975"/>
          </a:xfrm>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a:xfrm>
            <a:off x="457200" y="6243638"/>
            <a:ext cx="2133600" cy="457200"/>
          </a:xfrm>
        </p:spPr>
        <p:txBody>
          <a:bodyPr/>
          <a:lstStyle>
            <a:lvl1pPr>
              <a:defRPr/>
            </a:lvl1pPr>
          </a:lstStyle>
          <a:p>
            <a:fld id="{866BC190-2C6E-468E-A925-BD929D4BD168}" type="datetime3">
              <a:rPr lang="en-US"/>
              <a:pPr/>
              <a:t>7 April 2009</a:t>
            </a:fld>
            <a:endParaRPr lang="en-US" altLang="en-US" dirty="0"/>
          </a:p>
        </p:txBody>
      </p:sp>
      <p:sp>
        <p:nvSpPr>
          <p:cNvPr id="6" name="5 - Θέση υποσέλιδου"/>
          <p:cNvSpPr>
            <a:spLocks noGrp="1"/>
          </p:cNvSpPr>
          <p:nvPr>
            <p:ph type="ftr" sz="quarter" idx="11"/>
          </p:nvPr>
        </p:nvSpPr>
        <p:spPr>
          <a:xfrm>
            <a:off x="3124200" y="6248400"/>
            <a:ext cx="2895600" cy="457200"/>
          </a:xfrm>
        </p:spPr>
        <p:txBody>
          <a:bodyPr/>
          <a:lstStyle>
            <a:lvl1pPr>
              <a:defRPr/>
            </a:lvl1pPr>
          </a:lstStyle>
          <a:p>
            <a:endParaRPr lang="en-US" altLang="en-US" dirty="0"/>
          </a:p>
        </p:txBody>
      </p:sp>
      <p:sp>
        <p:nvSpPr>
          <p:cNvPr id="7" name="6 - Θέση αριθμού διαφάνειας"/>
          <p:cNvSpPr>
            <a:spLocks noGrp="1"/>
          </p:cNvSpPr>
          <p:nvPr>
            <p:ph type="sldNum" sz="quarter" idx="12"/>
          </p:nvPr>
        </p:nvSpPr>
        <p:spPr>
          <a:xfrm>
            <a:off x="6553200" y="6243638"/>
            <a:ext cx="2133600" cy="457200"/>
          </a:xfrm>
        </p:spPr>
        <p:txBody>
          <a:bodyPr/>
          <a:lstStyle>
            <a:lvl1pPr>
              <a:defRPr/>
            </a:lvl1pPr>
          </a:lstStyle>
          <a:p>
            <a:fld id="{96CF6364-566C-4652-A7A3-5691CAB3CFBB}" type="slidenum">
              <a:rPr lang="en-US" altLang="en-US"/>
              <a:pPr/>
              <a:t>‹#›</a:t>
            </a:fld>
            <a:endParaRPr lang="en-US"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lvl1pPr>
              <a:defRPr/>
            </a:lvl1pPr>
          </a:lstStyle>
          <a:p>
            <a:fld id="{2342CEA3-3058-4D43-AE35-B3DA76CB4003}" type="datetimeFigureOut">
              <a:rPr lang="el-GR" smtClean="0"/>
              <a:pPr/>
              <a:t>7/4/2009</a:t>
            </a:fld>
            <a:endParaRPr lang="el-GR" dirty="0"/>
          </a:p>
        </p:txBody>
      </p:sp>
      <p:sp>
        <p:nvSpPr>
          <p:cNvPr id="5" name="4 - Θέση υποσέλιδου"/>
          <p:cNvSpPr>
            <a:spLocks noGrp="1"/>
          </p:cNvSpPr>
          <p:nvPr>
            <p:ph type="ftr" sz="quarter" idx="11"/>
          </p:nvPr>
        </p:nvSpPr>
        <p:spPr/>
        <p:txBody>
          <a:bodyPr/>
          <a:lstStyle>
            <a:lvl1pPr>
              <a:defRPr/>
            </a:lvl1pPr>
          </a:lstStyle>
          <a:p>
            <a:endParaRPr lang="el-GR" dirty="0"/>
          </a:p>
        </p:txBody>
      </p:sp>
      <p:sp>
        <p:nvSpPr>
          <p:cNvPr id="6" name="5 - Θέση αριθμού διαφάνειας"/>
          <p:cNvSpPr>
            <a:spLocks noGrp="1"/>
          </p:cNvSpPr>
          <p:nvPr>
            <p:ph type="sldNum" sz="quarter" idx="12"/>
          </p:nvPr>
        </p:nvSpPr>
        <p:spPr/>
        <p:txBody>
          <a:bodyPr/>
          <a:lstStyle>
            <a:lvl1pPr>
              <a:defRPr/>
            </a:lvl1pPr>
          </a:lstStyle>
          <a:p>
            <a:fld id="{D3F1D1C4-C2D9-4231-9FB2-B2D9D97AA41D}" type="slidenum">
              <a:rPr lang="el-GR" smtClean="0"/>
              <a:pPr/>
              <a:t>‹#›</a:t>
            </a:fld>
            <a:endParaRPr lang="el-G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lvl1pPr>
              <a:defRPr/>
            </a:lvl1pPr>
          </a:lstStyle>
          <a:p>
            <a:fld id="{2342CEA3-3058-4D43-AE35-B3DA76CB4003}" type="datetimeFigureOut">
              <a:rPr lang="el-GR" smtClean="0"/>
              <a:pPr/>
              <a:t>7/4/2009</a:t>
            </a:fld>
            <a:endParaRPr lang="el-GR" dirty="0"/>
          </a:p>
        </p:txBody>
      </p:sp>
      <p:sp>
        <p:nvSpPr>
          <p:cNvPr id="5" name="4 - Θέση υποσέλιδου"/>
          <p:cNvSpPr>
            <a:spLocks noGrp="1"/>
          </p:cNvSpPr>
          <p:nvPr>
            <p:ph type="ftr" sz="quarter" idx="11"/>
          </p:nvPr>
        </p:nvSpPr>
        <p:spPr/>
        <p:txBody>
          <a:bodyPr/>
          <a:lstStyle>
            <a:lvl1pPr>
              <a:defRPr/>
            </a:lvl1pPr>
          </a:lstStyle>
          <a:p>
            <a:endParaRPr lang="el-GR" dirty="0"/>
          </a:p>
        </p:txBody>
      </p:sp>
      <p:sp>
        <p:nvSpPr>
          <p:cNvPr id="6" name="5 - Θέση αριθμού διαφάνειας"/>
          <p:cNvSpPr>
            <a:spLocks noGrp="1"/>
          </p:cNvSpPr>
          <p:nvPr>
            <p:ph type="sldNum" sz="quarter" idx="12"/>
          </p:nvPr>
        </p:nvSpPr>
        <p:spPr/>
        <p:txBody>
          <a:bodyPr/>
          <a:lstStyle>
            <a:lvl1pPr>
              <a:defRPr/>
            </a:lvl1pPr>
          </a:lstStyle>
          <a:p>
            <a:fld id="{D3F1D1C4-C2D9-4231-9FB2-B2D9D97AA41D}" type="slidenum">
              <a:rPr lang="el-GR" smtClean="0"/>
              <a:pPr/>
              <a:t>‹#›</a:t>
            </a:fld>
            <a:endParaRPr lang="el-G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lvl1pPr>
              <a:defRPr/>
            </a:lvl1pPr>
          </a:lstStyle>
          <a:p>
            <a:fld id="{2342CEA3-3058-4D43-AE35-B3DA76CB4003}" type="datetimeFigureOut">
              <a:rPr lang="el-GR" smtClean="0"/>
              <a:pPr/>
              <a:t>7/4/2009</a:t>
            </a:fld>
            <a:endParaRPr lang="el-GR" dirty="0"/>
          </a:p>
        </p:txBody>
      </p:sp>
      <p:sp>
        <p:nvSpPr>
          <p:cNvPr id="6" name="5 - Θέση υποσέλιδου"/>
          <p:cNvSpPr>
            <a:spLocks noGrp="1"/>
          </p:cNvSpPr>
          <p:nvPr>
            <p:ph type="ftr" sz="quarter" idx="11"/>
          </p:nvPr>
        </p:nvSpPr>
        <p:spPr/>
        <p:txBody>
          <a:bodyPr/>
          <a:lstStyle>
            <a:lvl1pPr>
              <a:defRPr/>
            </a:lvl1pPr>
          </a:lstStyle>
          <a:p>
            <a:endParaRPr lang="el-GR" dirty="0"/>
          </a:p>
        </p:txBody>
      </p:sp>
      <p:sp>
        <p:nvSpPr>
          <p:cNvPr id="7" name="6 - Θέση αριθμού διαφάνειας"/>
          <p:cNvSpPr>
            <a:spLocks noGrp="1"/>
          </p:cNvSpPr>
          <p:nvPr>
            <p:ph type="sldNum" sz="quarter" idx="12"/>
          </p:nvPr>
        </p:nvSpPr>
        <p:spPr/>
        <p:txBody>
          <a:bodyPr/>
          <a:lstStyle>
            <a:lvl1pPr>
              <a:defRPr/>
            </a:lvl1pPr>
          </a:lstStyle>
          <a:p>
            <a:fld id="{D3F1D1C4-C2D9-4231-9FB2-B2D9D97AA41D}" type="slidenum">
              <a:rPr lang="el-GR" smtClean="0"/>
              <a:pPr/>
              <a:t>‹#›</a:t>
            </a:fld>
            <a:endParaRPr lang="el-G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4638"/>
            <a:ext cx="8229600" cy="1143000"/>
          </a:xfrm>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lvl1pPr>
              <a:defRPr/>
            </a:lvl1pPr>
          </a:lstStyle>
          <a:p>
            <a:fld id="{2342CEA3-3058-4D43-AE35-B3DA76CB4003}" type="datetimeFigureOut">
              <a:rPr lang="el-GR" smtClean="0"/>
              <a:pPr/>
              <a:t>7/4/2009</a:t>
            </a:fld>
            <a:endParaRPr lang="el-GR" dirty="0"/>
          </a:p>
        </p:txBody>
      </p:sp>
      <p:sp>
        <p:nvSpPr>
          <p:cNvPr id="8" name="7 - Θέση υποσέλιδου"/>
          <p:cNvSpPr>
            <a:spLocks noGrp="1"/>
          </p:cNvSpPr>
          <p:nvPr>
            <p:ph type="ftr" sz="quarter" idx="11"/>
          </p:nvPr>
        </p:nvSpPr>
        <p:spPr/>
        <p:txBody>
          <a:bodyPr/>
          <a:lstStyle>
            <a:lvl1pPr>
              <a:defRPr/>
            </a:lvl1pPr>
          </a:lstStyle>
          <a:p>
            <a:endParaRPr lang="el-GR" dirty="0"/>
          </a:p>
        </p:txBody>
      </p:sp>
      <p:sp>
        <p:nvSpPr>
          <p:cNvPr id="9" name="8 - Θέση αριθμού διαφάνειας"/>
          <p:cNvSpPr>
            <a:spLocks noGrp="1"/>
          </p:cNvSpPr>
          <p:nvPr>
            <p:ph type="sldNum" sz="quarter" idx="12"/>
          </p:nvPr>
        </p:nvSpPr>
        <p:spPr/>
        <p:txBody>
          <a:bodyPr/>
          <a:lstStyle>
            <a:lvl1pPr>
              <a:defRPr/>
            </a:lvl1pPr>
          </a:lstStyle>
          <a:p>
            <a:fld id="{D3F1D1C4-C2D9-4231-9FB2-B2D9D97AA41D}" type="slidenum">
              <a:rPr lang="el-GR" smtClean="0"/>
              <a:pPr/>
              <a:t>‹#›</a:t>
            </a:fld>
            <a:endParaRPr lang="el-G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lvl1pPr>
              <a:defRPr/>
            </a:lvl1pPr>
          </a:lstStyle>
          <a:p>
            <a:fld id="{2342CEA3-3058-4D43-AE35-B3DA76CB4003}" type="datetimeFigureOut">
              <a:rPr lang="el-GR" smtClean="0"/>
              <a:pPr/>
              <a:t>7/4/2009</a:t>
            </a:fld>
            <a:endParaRPr lang="el-GR" dirty="0"/>
          </a:p>
        </p:txBody>
      </p:sp>
      <p:sp>
        <p:nvSpPr>
          <p:cNvPr id="4" name="3 - Θέση υποσέλιδου"/>
          <p:cNvSpPr>
            <a:spLocks noGrp="1"/>
          </p:cNvSpPr>
          <p:nvPr>
            <p:ph type="ftr" sz="quarter" idx="11"/>
          </p:nvPr>
        </p:nvSpPr>
        <p:spPr/>
        <p:txBody>
          <a:bodyPr/>
          <a:lstStyle>
            <a:lvl1pPr>
              <a:defRPr/>
            </a:lvl1pPr>
          </a:lstStyle>
          <a:p>
            <a:endParaRPr lang="el-GR" dirty="0"/>
          </a:p>
        </p:txBody>
      </p:sp>
      <p:sp>
        <p:nvSpPr>
          <p:cNvPr id="5" name="4 - Θέση αριθμού διαφάνειας"/>
          <p:cNvSpPr>
            <a:spLocks noGrp="1"/>
          </p:cNvSpPr>
          <p:nvPr>
            <p:ph type="sldNum" sz="quarter" idx="12"/>
          </p:nvPr>
        </p:nvSpPr>
        <p:spPr/>
        <p:txBody>
          <a:bodyPr/>
          <a:lstStyle>
            <a:lvl1pPr>
              <a:defRPr/>
            </a:lvl1pPr>
          </a:lstStyle>
          <a:p>
            <a:fld id="{D3F1D1C4-C2D9-4231-9FB2-B2D9D97AA41D}" type="slidenum">
              <a:rPr lang="el-GR" smtClean="0"/>
              <a:pPr/>
              <a:t>‹#›</a:t>
            </a:fld>
            <a:endParaRPr lang="el-G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lvl1pPr>
              <a:defRPr/>
            </a:lvl1pPr>
          </a:lstStyle>
          <a:p>
            <a:fld id="{2342CEA3-3058-4D43-AE35-B3DA76CB4003}" type="datetimeFigureOut">
              <a:rPr lang="el-GR" smtClean="0"/>
              <a:pPr/>
              <a:t>7/4/2009</a:t>
            </a:fld>
            <a:endParaRPr lang="el-GR" dirty="0"/>
          </a:p>
        </p:txBody>
      </p:sp>
      <p:sp>
        <p:nvSpPr>
          <p:cNvPr id="3" name="2 - Θέση υποσέλιδου"/>
          <p:cNvSpPr>
            <a:spLocks noGrp="1"/>
          </p:cNvSpPr>
          <p:nvPr>
            <p:ph type="ftr" sz="quarter" idx="11"/>
          </p:nvPr>
        </p:nvSpPr>
        <p:spPr/>
        <p:txBody>
          <a:bodyPr/>
          <a:lstStyle>
            <a:lvl1pPr>
              <a:defRPr/>
            </a:lvl1pPr>
          </a:lstStyle>
          <a:p>
            <a:endParaRPr lang="el-GR" dirty="0"/>
          </a:p>
        </p:txBody>
      </p:sp>
      <p:sp>
        <p:nvSpPr>
          <p:cNvPr id="4" name="3 - Θέση αριθμού διαφάνειας"/>
          <p:cNvSpPr>
            <a:spLocks noGrp="1"/>
          </p:cNvSpPr>
          <p:nvPr>
            <p:ph type="sldNum" sz="quarter" idx="12"/>
          </p:nvPr>
        </p:nvSpPr>
        <p:spPr/>
        <p:txBody>
          <a:bodyPr/>
          <a:lstStyle>
            <a:lvl1pPr>
              <a:defRPr/>
            </a:lvl1pPr>
          </a:lstStyle>
          <a:p>
            <a:fld id="{D3F1D1C4-C2D9-4231-9FB2-B2D9D97AA41D}" type="slidenum">
              <a:rPr lang="el-GR" smtClean="0"/>
              <a:pPr/>
              <a:t>‹#›</a:t>
            </a:fld>
            <a:endParaRPr lang="el-G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lvl1pPr>
              <a:defRPr/>
            </a:lvl1pPr>
          </a:lstStyle>
          <a:p>
            <a:fld id="{2342CEA3-3058-4D43-AE35-B3DA76CB4003}" type="datetimeFigureOut">
              <a:rPr lang="el-GR" smtClean="0"/>
              <a:pPr/>
              <a:t>7/4/2009</a:t>
            </a:fld>
            <a:endParaRPr lang="el-GR" dirty="0"/>
          </a:p>
        </p:txBody>
      </p:sp>
      <p:sp>
        <p:nvSpPr>
          <p:cNvPr id="6" name="5 - Θέση υποσέλιδου"/>
          <p:cNvSpPr>
            <a:spLocks noGrp="1"/>
          </p:cNvSpPr>
          <p:nvPr>
            <p:ph type="ftr" sz="quarter" idx="11"/>
          </p:nvPr>
        </p:nvSpPr>
        <p:spPr/>
        <p:txBody>
          <a:bodyPr/>
          <a:lstStyle>
            <a:lvl1pPr>
              <a:defRPr/>
            </a:lvl1pPr>
          </a:lstStyle>
          <a:p>
            <a:endParaRPr lang="el-GR" dirty="0"/>
          </a:p>
        </p:txBody>
      </p:sp>
      <p:sp>
        <p:nvSpPr>
          <p:cNvPr id="7" name="6 - Θέση αριθμού διαφάνειας"/>
          <p:cNvSpPr>
            <a:spLocks noGrp="1"/>
          </p:cNvSpPr>
          <p:nvPr>
            <p:ph type="sldNum" sz="quarter" idx="12"/>
          </p:nvPr>
        </p:nvSpPr>
        <p:spPr/>
        <p:txBody>
          <a:bodyPr/>
          <a:lstStyle>
            <a:lvl1pPr>
              <a:defRPr/>
            </a:lvl1pPr>
          </a:lstStyle>
          <a:p>
            <a:fld id="{D3F1D1C4-C2D9-4231-9FB2-B2D9D97AA41D}" type="slidenum">
              <a:rPr lang="el-GR" smtClean="0"/>
              <a:pPr/>
              <a:t>‹#›</a:t>
            </a:fld>
            <a:endParaRPr lang="el-G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dirty="0" smtClean="0"/>
              <a:t>Κάντε κλικ στο εικονίδιο για να προσθέσετε μια εικόνα</a:t>
            </a:r>
            <a:endParaRPr lang="el-GR" dirty="0"/>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lvl1pPr>
              <a:defRPr/>
            </a:lvl1pPr>
          </a:lstStyle>
          <a:p>
            <a:fld id="{2342CEA3-3058-4D43-AE35-B3DA76CB4003}" type="datetimeFigureOut">
              <a:rPr lang="el-GR" smtClean="0"/>
              <a:pPr/>
              <a:t>7/4/2009</a:t>
            </a:fld>
            <a:endParaRPr lang="el-GR" dirty="0"/>
          </a:p>
        </p:txBody>
      </p:sp>
      <p:sp>
        <p:nvSpPr>
          <p:cNvPr id="6" name="5 - Θέση υποσέλιδου"/>
          <p:cNvSpPr>
            <a:spLocks noGrp="1"/>
          </p:cNvSpPr>
          <p:nvPr>
            <p:ph type="ftr" sz="quarter" idx="11"/>
          </p:nvPr>
        </p:nvSpPr>
        <p:spPr/>
        <p:txBody>
          <a:bodyPr/>
          <a:lstStyle>
            <a:lvl1pPr>
              <a:defRPr/>
            </a:lvl1pPr>
          </a:lstStyle>
          <a:p>
            <a:endParaRPr lang="el-GR" dirty="0"/>
          </a:p>
        </p:txBody>
      </p:sp>
      <p:sp>
        <p:nvSpPr>
          <p:cNvPr id="7" name="6 - Θέση αριθμού διαφάνειας"/>
          <p:cNvSpPr>
            <a:spLocks noGrp="1"/>
          </p:cNvSpPr>
          <p:nvPr>
            <p:ph type="sldNum" sz="quarter" idx="12"/>
          </p:nvPr>
        </p:nvSpPr>
        <p:spPr/>
        <p:txBody>
          <a:bodyPr/>
          <a:lstStyle>
            <a:lvl1pPr>
              <a:defRPr/>
            </a:lvl1pPr>
          </a:lstStyle>
          <a:p>
            <a:fld id="{D3F1D1C4-C2D9-4231-9FB2-B2D9D97AA41D}" type="slidenum">
              <a:rPr lang="el-GR" smtClean="0"/>
              <a:pPr/>
              <a:t>‹#›</a:t>
            </a:fld>
            <a:endParaRPr lang="el-G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0" y="3902075"/>
            <a:ext cx="3400425" cy="2949575"/>
            <a:chOff x="0" y="2458"/>
            <a:chExt cx="2142" cy="1858"/>
          </a:xfrm>
        </p:grpSpPr>
        <p:sp>
          <p:nvSpPr>
            <p:cNvPr id="14339" name="Freeform 3"/>
            <p:cNvSpPr>
              <a:spLocks/>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endParaRPr lang="el-GR" dirty="0"/>
            </a:p>
          </p:txBody>
        </p:sp>
        <p:sp>
          <p:nvSpPr>
            <p:cNvPr id="14340" name="Freeform 4"/>
            <p:cNvSpPr>
              <a:spLocks/>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headEnd/>
              <a:tailEnd/>
            </a:ln>
          </p:spPr>
          <p:txBody>
            <a:bodyPr/>
            <a:lstStyle/>
            <a:p>
              <a:endParaRPr lang="el-GR" dirty="0"/>
            </a:p>
          </p:txBody>
        </p:sp>
        <p:sp>
          <p:nvSpPr>
            <p:cNvPr id="14341" name="Freeform 5"/>
            <p:cNvSpPr>
              <a:spLocks/>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endParaRPr lang="el-GR" dirty="0"/>
            </a:p>
          </p:txBody>
        </p:sp>
        <p:sp>
          <p:nvSpPr>
            <p:cNvPr id="14342" name="Freeform 6"/>
            <p:cNvSpPr>
              <a:spLocks/>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endParaRPr lang="el-GR" dirty="0"/>
            </a:p>
          </p:txBody>
        </p:sp>
        <p:sp>
          <p:nvSpPr>
            <p:cNvPr id="14343" name="Oval 7"/>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endParaRPr lang="el-GR" dirty="0"/>
            </a:p>
          </p:txBody>
        </p:sp>
        <p:sp>
          <p:nvSpPr>
            <p:cNvPr id="14344" name="Oval 8"/>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w="9525">
              <a:noFill/>
              <a:round/>
              <a:headEnd/>
              <a:tailEnd/>
            </a:ln>
            <a:effectLst/>
          </p:spPr>
          <p:txBody>
            <a:bodyPr/>
            <a:lstStyle/>
            <a:p>
              <a:endParaRPr lang="el-GR" dirty="0"/>
            </a:p>
          </p:txBody>
        </p:sp>
        <p:sp>
          <p:nvSpPr>
            <p:cNvPr id="14345" name="Oval 9"/>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endParaRPr lang="el-GR" dirty="0"/>
            </a:p>
          </p:txBody>
        </p:sp>
      </p:grpSp>
      <p:sp>
        <p:nvSpPr>
          <p:cNvPr id="14346" name="Rectangle 10"/>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el-GR" smtClean="0"/>
              <a:t>Kλικ για επεξεργασία του τίτλου</a:t>
            </a:r>
            <a:endParaRPr lang="en-US" smtClean="0"/>
          </a:p>
        </p:txBody>
      </p:sp>
      <p:sp>
        <p:nvSpPr>
          <p:cNvPr id="14347" name="Rectangle 11"/>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smtClean="0"/>
          </a:p>
        </p:txBody>
      </p:sp>
      <p:sp>
        <p:nvSpPr>
          <p:cNvPr id="14348" name="Rectangle 12"/>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effectLst>
                  <a:outerShdw blurRad="38100" dist="38100" dir="2700000" algn="tl">
                    <a:srgbClr val="010199"/>
                  </a:outerShdw>
                </a:effectLst>
              </a:defRPr>
            </a:lvl1pPr>
          </a:lstStyle>
          <a:p>
            <a:fld id="{2342CEA3-3058-4D43-AE35-B3DA76CB4003}" type="datetimeFigureOut">
              <a:rPr lang="el-GR" smtClean="0"/>
              <a:pPr/>
              <a:t>7/4/2009</a:t>
            </a:fld>
            <a:endParaRPr lang="el-GR" dirty="0"/>
          </a:p>
        </p:txBody>
      </p:sp>
      <p:sp>
        <p:nvSpPr>
          <p:cNvPr id="14349" name="Rectangle 13"/>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effectLst>
                  <a:outerShdw blurRad="38100" dist="38100" dir="2700000" algn="tl">
                    <a:srgbClr val="010199"/>
                  </a:outerShdw>
                </a:effectLst>
              </a:defRPr>
            </a:lvl1pPr>
          </a:lstStyle>
          <a:p>
            <a:endParaRPr lang="el-GR" dirty="0"/>
          </a:p>
        </p:txBody>
      </p:sp>
      <p:sp>
        <p:nvSpPr>
          <p:cNvPr id="14350" name="Rectangle 14"/>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effectLst>
                  <a:outerShdw blurRad="38100" dist="38100" dir="2700000" algn="tl">
                    <a:srgbClr val="010199"/>
                  </a:outerShdw>
                </a:effectLst>
              </a:defRPr>
            </a:lvl1pPr>
          </a:lstStyle>
          <a:p>
            <a:fld id="{D3F1D1C4-C2D9-4231-9FB2-B2D9D97AA41D}" type="slidenum">
              <a:rPr lang="el-GR" smtClean="0"/>
              <a:pPr/>
              <a:t>‹#›</a:t>
            </a:fld>
            <a:endParaRPr lang="el-GR" dirty="0"/>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effectLst>
            <a:outerShdw blurRad="38100" dist="38100" dir="2700000" algn="tl">
              <a:srgbClr val="FFFFFF"/>
            </a:outerShdw>
          </a:effectLst>
          <a:latin typeface="+mj-lt"/>
          <a:ea typeface="+mj-ea"/>
          <a:cs typeface="+mj-cs"/>
        </a:defRPr>
      </a:lvl1pPr>
      <a:lvl2pPr algn="ctr" rtl="0" eaLnBrk="1" fontAlgn="base" hangingPunct="1">
        <a:spcBef>
          <a:spcPct val="0"/>
        </a:spcBef>
        <a:spcAft>
          <a:spcPct val="0"/>
        </a:spcAft>
        <a:defRPr sz="4400">
          <a:solidFill>
            <a:schemeClr val="tx2"/>
          </a:solidFill>
          <a:effectLst>
            <a:outerShdw blurRad="38100" dist="38100" dir="2700000" algn="tl">
              <a:srgbClr val="FFFFFF"/>
            </a:outerShdw>
          </a:effectLst>
          <a:latin typeface="Arial" charset="0"/>
        </a:defRPr>
      </a:lvl2pPr>
      <a:lvl3pPr algn="ctr" rtl="0" eaLnBrk="1" fontAlgn="base" hangingPunct="1">
        <a:spcBef>
          <a:spcPct val="0"/>
        </a:spcBef>
        <a:spcAft>
          <a:spcPct val="0"/>
        </a:spcAft>
        <a:defRPr sz="4400">
          <a:solidFill>
            <a:schemeClr val="tx2"/>
          </a:solidFill>
          <a:effectLst>
            <a:outerShdw blurRad="38100" dist="38100" dir="2700000" algn="tl">
              <a:srgbClr val="FFFFFF"/>
            </a:outerShdw>
          </a:effectLst>
          <a:latin typeface="Arial" charset="0"/>
        </a:defRPr>
      </a:lvl3pPr>
      <a:lvl4pPr algn="ctr" rtl="0" eaLnBrk="1" fontAlgn="base" hangingPunct="1">
        <a:spcBef>
          <a:spcPct val="0"/>
        </a:spcBef>
        <a:spcAft>
          <a:spcPct val="0"/>
        </a:spcAft>
        <a:defRPr sz="4400">
          <a:solidFill>
            <a:schemeClr val="tx2"/>
          </a:solidFill>
          <a:effectLst>
            <a:outerShdw blurRad="38100" dist="38100" dir="2700000" algn="tl">
              <a:srgbClr val="FFFFFF"/>
            </a:outerShdw>
          </a:effectLst>
          <a:latin typeface="Arial" charset="0"/>
        </a:defRPr>
      </a:lvl4pPr>
      <a:lvl5pPr algn="ctr" rtl="0" eaLnBrk="1" fontAlgn="base" hangingPunct="1">
        <a:spcBef>
          <a:spcPct val="0"/>
        </a:spcBef>
        <a:spcAft>
          <a:spcPct val="0"/>
        </a:spcAft>
        <a:defRPr sz="4400">
          <a:solidFill>
            <a:schemeClr val="tx2"/>
          </a:solidFill>
          <a:effectLst>
            <a:outerShdw blurRad="38100" dist="38100" dir="2700000" algn="tl">
              <a:srgbClr val="FFFFFF"/>
            </a:outerShdw>
          </a:effectLst>
          <a:latin typeface="Arial" charset="0"/>
        </a:defRPr>
      </a:lvl5pPr>
      <a:lvl6pPr marL="457200" algn="ctr" rtl="0" eaLnBrk="1" fontAlgn="base" hangingPunct="1">
        <a:spcBef>
          <a:spcPct val="0"/>
        </a:spcBef>
        <a:spcAft>
          <a:spcPct val="0"/>
        </a:spcAft>
        <a:defRPr sz="4400">
          <a:solidFill>
            <a:schemeClr val="tx2"/>
          </a:solidFill>
          <a:effectLst>
            <a:outerShdw blurRad="38100" dist="38100" dir="2700000" algn="tl">
              <a:srgbClr val="FFFFFF"/>
            </a:outerShdw>
          </a:effectLst>
          <a:latin typeface="Arial" charset="0"/>
        </a:defRPr>
      </a:lvl6pPr>
      <a:lvl7pPr marL="914400" algn="ctr" rtl="0" eaLnBrk="1" fontAlgn="base" hangingPunct="1">
        <a:spcBef>
          <a:spcPct val="0"/>
        </a:spcBef>
        <a:spcAft>
          <a:spcPct val="0"/>
        </a:spcAft>
        <a:defRPr sz="4400">
          <a:solidFill>
            <a:schemeClr val="tx2"/>
          </a:solidFill>
          <a:effectLst>
            <a:outerShdw blurRad="38100" dist="38100" dir="2700000" algn="tl">
              <a:srgbClr val="FFFFFF"/>
            </a:outerShdw>
          </a:effectLst>
          <a:latin typeface="Arial" charset="0"/>
        </a:defRPr>
      </a:lvl7pPr>
      <a:lvl8pPr marL="1371600" algn="ctr" rtl="0" eaLnBrk="1" fontAlgn="base" hangingPunct="1">
        <a:spcBef>
          <a:spcPct val="0"/>
        </a:spcBef>
        <a:spcAft>
          <a:spcPct val="0"/>
        </a:spcAft>
        <a:defRPr sz="4400">
          <a:solidFill>
            <a:schemeClr val="tx2"/>
          </a:solidFill>
          <a:effectLst>
            <a:outerShdw blurRad="38100" dist="38100" dir="2700000" algn="tl">
              <a:srgbClr val="FFFFFF"/>
            </a:outerShdw>
          </a:effectLst>
          <a:latin typeface="Arial" charset="0"/>
        </a:defRPr>
      </a:lvl8pPr>
      <a:lvl9pPr marL="1828800" algn="ctr" rtl="0" eaLnBrk="1" fontAlgn="base" hangingPunct="1">
        <a:spcBef>
          <a:spcPct val="0"/>
        </a:spcBef>
        <a:spcAft>
          <a:spcPct val="0"/>
        </a:spcAft>
        <a:defRPr sz="4400">
          <a:solidFill>
            <a:schemeClr val="tx2"/>
          </a:solidFill>
          <a:effectLst>
            <a:outerShdw blurRad="38100" dist="38100" dir="2700000" algn="tl">
              <a:srgbClr val="FFFFFF"/>
            </a:outerShdw>
          </a:effectLst>
          <a:latin typeface="Arial" charset="0"/>
        </a:defRPr>
      </a:lvl9pPr>
    </p:titleStyle>
    <p:bodyStyle>
      <a:lvl1pPr marL="342900" indent="-342900" algn="l" rtl="0" eaLnBrk="1" fontAlgn="base" hangingPunct="1">
        <a:spcBef>
          <a:spcPct val="20000"/>
        </a:spcBef>
        <a:spcAft>
          <a:spcPct val="0"/>
        </a:spcAft>
        <a:buClr>
          <a:schemeClr val="hlink"/>
        </a:buClr>
        <a:buSzPct val="75000"/>
        <a:buFont typeface="Wingdings" pitchFamily="2" charset="2"/>
        <a:buChar char="l"/>
        <a:defRPr sz="3200">
          <a:solidFill>
            <a:schemeClr val="tx1"/>
          </a:solidFill>
          <a:effectLst>
            <a:outerShdw blurRad="38100" dist="38100" dir="2700000" algn="tl">
              <a:srgbClr val="010199"/>
            </a:outerShdw>
          </a:effectLst>
          <a:latin typeface="+mn-lt"/>
          <a:ea typeface="+mn-ea"/>
          <a:cs typeface="+mn-cs"/>
        </a:defRPr>
      </a:lvl1pPr>
      <a:lvl2pPr marL="742950" indent="-285750" algn="l" rtl="0" eaLnBrk="1" fontAlgn="base" hangingPunct="1">
        <a:spcBef>
          <a:spcPct val="20000"/>
        </a:spcBef>
        <a:spcAft>
          <a:spcPct val="0"/>
        </a:spcAft>
        <a:buClr>
          <a:schemeClr val="tx2"/>
        </a:buClr>
        <a:buSzPct val="75000"/>
        <a:buFont typeface="Wingdings" pitchFamily="2" charset="2"/>
        <a:buChar char="l"/>
        <a:defRPr sz="2800">
          <a:solidFill>
            <a:schemeClr val="tx1"/>
          </a:solidFill>
          <a:effectLst>
            <a:outerShdw blurRad="38100" dist="38100" dir="2700000" algn="tl">
              <a:srgbClr val="010199"/>
            </a:outerShdw>
          </a:effectLst>
          <a:latin typeface="+mn-lt"/>
        </a:defRPr>
      </a:lvl2pPr>
      <a:lvl3pPr marL="1143000" indent="-228600" algn="l" rtl="0" eaLnBrk="1" fontAlgn="base" hangingPunct="1">
        <a:spcBef>
          <a:spcPct val="20000"/>
        </a:spcBef>
        <a:spcAft>
          <a:spcPct val="0"/>
        </a:spcAft>
        <a:buClr>
          <a:schemeClr val="accent2"/>
        </a:buClr>
        <a:buSzPct val="75000"/>
        <a:buFont typeface="Wingdings" pitchFamily="2" charset="2"/>
        <a:buChar char="l"/>
        <a:defRPr sz="2400">
          <a:solidFill>
            <a:schemeClr val="tx1"/>
          </a:solidFill>
          <a:effectLst>
            <a:outerShdw blurRad="38100" dist="38100" dir="2700000" algn="tl">
              <a:srgbClr val="010199"/>
            </a:outerShdw>
          </a:effectLst>
          <a:latin typeface="+mn-lt"/>
        </a:defRPr>
      </a:lvl3pPr>
      <a:lvl4pPr marL="1600200" indent="-228600" algn="l" rtl="0" eaLnBrk="1" fontAlgn="base" hangingPunct="1">
        <a:spcBef>
          <a:spcPct val="20000"/>
        </a:spcBef>
        <a:spcAft>
          <a:spcPct val="0"/>
        </a:spcAft>
        <a:buClr>
          <a:schemeClr val="folHlink"/>
        </a:buClr>
        <a:buSzPct val="75000"/>
        <a:buFont typeface="Wingdings" pitchFamily="2" charset="2"/>
        <a:buChar char="l"/>
        <a:defRPr sz="2000">
          <a:solidFill>
            <a:schemeClr val="tx1"/>
          </a:solidFill>
          <a:effectLst>
            <a:outerShdw blurRad="38100" dist="38100" dir="2700000" algn="tl">
              <a:srgbClr val="010199"/>
            </a:outerShdw>
          </a:effectLst>
          <a:latin typeface="+mn-lt"/>
        </a:defRPr>
      </a:lvl4pPr>
      <a:lvl5pPr marL="2057400" indent="-228600" algn="l" rtl="0" eaLnBrk="1" fontAlgn="base" hangingPunct="1">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5pPr>
      <a:lvl6pPr marL="2514600" indent="-228600" algn="l" rtl="0" eaLnBrk="1" fontAlgn="base" hangingPunct="1">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6pPr>
      <a:lvl7pPr marL="2971800" indent="-228600" algn="l" rtl="0" eaLnBrk="1" fontAlgn="base" hangingPunct="1">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7pPr>
      <a:lvl8pPr marL="3429000" indent="-228600" algn="l" rtl="0" eaLnBrk="1" fontAlgn="base" hangingPunct="1">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8pPr>
      <a:lvl9pPr marL="3886200" indent="-228600" algn="l" rtl="0" eaLnBrk="1" fontAlgn="base" hangingPunct="1">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6.xml"/><Relationship Id="rId1" Type="http://schemas.openxmlformats.org/officeDocument/2006/relationships/video" Target="file:///C:\Users\TURBO_X\Desktop\ATLAS%20SKORDIS\pixel-detector-sct.avi"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6.xml"/><Relationship Id="rId1" Type="http://schemas.openxmlformats.org/officeDocument/2006/relationships/video" Target="file:///C:\Users\TURBO_X\Desktop\ATLAS%20SKORDIS\trt.avi"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6.xml"/><Relationship Id="rId1" Type="http://schemas.openxmlformats.org/officeDocument/2006/relationships/video" Target="file:///C:\Users\TURBO_X\Desktop\ATLAS%20SKORDIS\electromagnetic-cal.avi"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6.xml"/><Relationship Id="rId1" Type="http://schemas.openxmlformats.org/officeDocument/2006/relationships/video" Target="file:///C:\Users\TURBO_X\Desktop\ATLAS%20SKORDIS\hardronic%20calorimeter_0001.av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6.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6.xml"/><Relationship Id="rId1" Type="http://schemas.openxmlformats.org/officeDocument/2006/relationships/video" Target="file:///C:\Users\TURBO_X\Desktop\ATLAS%20SKORDIS\muon-spectrometer.avi"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Layout" Target="../slideLayouts/slideLayout6.xml"/><Relationship Id="rId1" Type="http://schemas.openxmlformats.org/officeDocument/2006/relationships/video" Target="file:///C:\Users\TURBO_X\Desktop\ATLAS%20SKORDIS\anim_wedge_hi.avi"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8" Type="http://schemas.openxmlformats.org/officeDocument/2006/relationships/hyperlink" Target="http://www.google.com/" TargetMode="External"/><Relationship Id="rId3" Type="http://schemas.openxmlformats.org/officeDocument/2006/relationships/hyperlink" Target="http://public.web.cern.ch/public/" TargetMode="External"/><Relationship Id="rId7" Type="http://schemas.openxmlformats.org/officeDocument/2006/relationships/hyperlink" Target="http://www.physics.ntua.gr/~yorgos/" TargetMode="External"/><Relationship Id="rId2" Type="http://schemas.openxmlformats.org/officeDocument/2006/relationships/hyperlink" Target="http://www.atlas.ch/" TargetMode="External"/><Relationship Id="rId1" Type="http://schemas.openxmlformats.org/officeDocument/2006/relationships/slideLayout" Target="../slideLayouts/slideLayout6.xml"/><Relationship Id="rId6" Type="http://schemas.openxmlformats.org/officeDocument/2006/relationships/hyperlink" Target="http://cmsdoc.cern.ch/cms/TDR/TRIGGER-public/trigger.html" TargetMode="External"/><Relationship Id="rId5" Type="http://schemas.openxmlformats.org/officeDocument/2006/relationships/hyperlink" Target="http://physics.ntua.gr/POPPHYS/articles/GLWSSARI_TRACAS.html" TargetMode="External"/><Relationship Id="rId4" Type="http://schemas.openxmlformats.org/officeDocument/2006/relationships/hyperlink" Target="http://en.wikipedia.org/wiki/ATLAS_experiment" TargetMode="External"/><Relationship Id="rId9" Type="http://schemas.openxmlformats.org/officeDocument/2006/relationships/hyperlink" Target="http://atlas.web.cern.ch/Atlas/index.html"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53.wmf"/><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Layout" Target="../slideLayouts/slideLayout2.xml"/><Relationship Id="rId1" Type="http://schemas.openxmlformats.org/officeDocument/2006/relationships/video" Target="file:///C:\Users\TURBO_X\Desktop\ATLAS%20SKORDIS\ATLAS_Event.avi"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slideLayout" Target="../slideLayouts/slideLayout2.xml"/><Relationship Id="rId1" Type="http://schemas.openxmlformats.org/officeDocument/2006/relationships/video" Target="file:///C:\Users\TURBO_X\Desktop\ATLAS%20SKORDIS\pixel%20principles.avi"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4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ideo" Target="file:///C:\Users\TURBO_X\Desktop\ATLAS%20SKORDIS\LHC-event.avi"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tlass"/>
          <p:cNvPicPr>
            <a:picLocks noChangeAspect="1" noChangeArrowheads="1"/>
          </p:cNvPicPr>
          <p:nvPr/>
        </p:nvPicPr>
        <p:blipFill>
          <a:blip r:embed="rId2"/>
          <a:srcRect/>
          <a:stretch>
            <a:fillRect/>
          </a:stretch>
        </p:blipFill>
        <p:spPr bwMode="auto">
          <a:xfrm>
            <a:off x="2360632" y="1285860"/>
            <a:ext cx="4649751" cy="4449762"/>
          </a:xfrm>
          <a:prstGeom prst="rect">
            <a:avLst/>
          </a:prstGeom>
          <a:noFill/>
        </p:spPr>
      </p:pic>
      <p:sp>
        <p:nvSpPr>
          <p:cNvPr id="2" name="1 - Τίτλος"/>
          <p:cNvSpPr>
            <a:spLocks noGrp="1"/>
          </p:cNvSpPr>
          <p:nvPr>
            <p:ph type="ctrTitle" sz="quarter"/>
          </p:nvPr>
        </p:nvSpPr>
        <p:spPr>
          <a:xfrm>
            <a:off x="714348" y="214290"/>
            <a:ext cx="7772400" cy="1555750"/>
          </a:xfrm>
        </p:spPr>
        <p:txBody>
          <a:bodyPr/>
          <a:lstStyle/>
          <a:p>
            <a:r>
              <a:rPr lang="el-GR" dirty="0" smtClean="0"/>
              <a:t>Το πείραμα </a:t>
            </a:r>
            <a:r>
              <a:rPr lang="en-US" dirty="0" smtClean="0"/>
              <a:t>ATLAS</a:t>
            </a:r>
            <a:br>
              <a:rPr lang="en-US" dirty="0" smtClean="0"/>
            </a:br>
            <a:r>
              <a:rPr lang="el-GR" dirty="0" smtClean="0"/>
              <a:t>στο </a:t>
            </a:r>
            <a:r>
              <a:rPr lang="en-US" dirty="0" smtClean="0"/>
              <a:t>LHC</a:t>
            </a:r>
            <a:r>
              <a:rPr lang="el-GR" dirty="0" smtClean="0"/>
              <a:t/>
            </a:r>
            <a:br>
              <a:rPr lang="el-GR" dirty="0" smtClean="0"/>
            </a:br>
            <a:endParaRPr lang="el-GR" dirty="0"/>
          </a:p>
        </p:txBody>
      </p:sp>
      <p:sp>
        <p:nvSpPr>
          <p:cNvPr id="3" name="2 - Υπότιτλος"/>
          <p:cNvSpPr>
            <a:spLocks noGrp="1"/>
          </p:cNvSpPr>
          <p:nvPr>
            <p:ph type="subTitle" sz="quarter" idx="1"/>
          </p:nvPr>
        </p:nvSpPr>
        <p:spPr>
          <a:xfrm>
            <a:off x="4314836" y="5105400"/>
            <a:ext cx="4829164" cy="1752600"/>
          </a:xfrm>
        </p:spPr>
        <p:txBody>
          <a:bodyPr/>
          <a:lstStyle/>
          <a:p>
            <a:endParaRPr lang="el-GR" dirty="0" smtClean="0"/>
          </a:p>
          <a:p>
            <a:r>
              <a:rPr lang="el-GR" sz="2000" dirty="0" smtClean="0"/>
              <a:t>Υπεύθυνος καθηγητής : </a:t>
            </a:r>
          </a:p>
          <a:p>
            <a:r>
              <a:rPr lang="el-GR" sz="2000" dirty="0" smtClean="0"/>
              <a:t>Θ. Αλεξόπουλος</a:t>
            </a:r>
            <a:endParaRPr lang="el-GR" sz="2000" dirty="0"/>
          </a:p>
        </p:txBody>
      </p:sp>
      <p:sp>
        <p:nvSpPr>
          <p:cNvPr id="5" name="2 - Υπότιτλος"/>
          <p:cNvSpPr txBox="1">
            <a:spLocks/>
          </p:cNvSpPr>
          <p:nvPr/>
        </p:nvSpPr>
        <p:spPr bwMode="auto">
          <a:xfrm>
            <a:off x="0" y="5105400"/>
            <a:ext cx="4829164" cy="1752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lgn="ctr" fontAlgn="base">
              <a:spcBef>
                <a:spcPct val="20000"/>
              </a:spcBef>
              <a:spcAft>
                <a:spcPct val="0"/>
              </a:spcAft>
              <a:buClr>
                <a:schemeClr val="hlink"/>
              </a:buClr>
              <a:buSzPct val="75000"/>
            </a:pPr>
            <a:endParaRPr lang="el-GR" sz="3200" dirty="0" smtClean="0"/>
          </a:p>
          <a:p>
            <a:pPr lvl="0" algn="ctr" fontAlgn="base">
              <a:spcBef>
                <a:spcPct val="20000"/>
              </a:spcBef>
              <a:spcAft>
                <a:spcPct val="0"/>
              </a:spcAft>
              <a:buClr>
                <a:schemeClr val="hlink"/>
              </a:buClr>
              <a:buSzPct val="75000"/>
            </a:pPr>
            <a:r>
              <a:rPr lang="el-GR" sz="3200" dirty="0" smtClean="0"/>
              <a:t>Σκορδής Ελευθέριος</a:t>
            </a:r>
            <a:endParaRPr kumimoji="0" lang="el-GR" sz="3200" b="0" i="0" u="none" strike="noStrike" kern="0" cap="none" spc="0" normalizeH="0" baseline="0" noProof="0" dirty="0" smtClean="0">
              <a:ln>
                <a:noFill/>
              </a:ln>
              <a:solidFill>
                <a:schemeClr val="tx1"/>
              </a:solidFill>
              <a:effectLst>
                <a:outerShdw blurRad="38100" dist="38100" dir="2700000" algn="tl">
                  <a:srgbClr val="010199"/>
                </a:outerShdw>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Τα υπόλοιπα πειράματα στο </a:t>
            </a:r>
            <a:r>
              <a:rPr lang="en-US" dirty="0" smtClean="0"/>
              <a:t>LHC</a:t>
            </a:r>
            <a:endParaRPr lang="el-GR" dirty="0"/>
          </a:p>
        </p:txBody>
      </p:sp>
      <p:pic>
        <p:nvPicPr>
          <p:cNvPr id="1027" name="Picture 3"/>
          <p:cNvPicPr>
            <a:picLocks noGrp="1" noChangeAspect="1" noChangeArrowheads="1"/>
          </p:cNvPicPr>
          <p:nvPr>
            <p:ph idx="1"/>
          </p:nvPr>
        </p:nvPicPr>
        <p:blipFill>
          <a:blip r:embed="rId2"/>
          <a:srcRect/>
          <a:stretch>
            <a:fillRect/>
          </a:stretch>
        </p:blipFill>
        <p:spPr bwMode="auto">
          <a:xfrm>
            <a:off x="857224" y="1714488"/>
            <a:ext cx="3654759" cy="2428892"/>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a:srcRect/>
          <a:stretch>
            <a:fillRect/>
          </a:stretch>
        </p:blipFill>
        <p:spPr bwMode="auto">
          <a:xfrm>
            <a:off x="3357554" y="4143380"/>
            <a:ext cx="3089247" cy="2428892"/>
          </a:xfrm>
          <a:prstGeom prst="rect">
            <a:avLst/>
          </a:prstGeom>
          <a:noFill/>
          <a:ln w="9525">
            <a:noFill/>
            <a:miter lim="800000"/>
            <a:headEnd/>
            <a:tailEnd/>
          </a:ln>
          <a:effectLst/>
        </p:spPr>
      </p:pic>
      <p:pic>
        <p:nvPicPr>
          <p:cNvPr id="1030" name="Picture 6"/>
          <p:cNvPicPr>
            <a:picLocks noChangeAspect="1" noChangeArrowheads="1"/>
          </p:cNvPicPr>
          <p:nvPr/>
        </p:nvPicPr>
        <p:blipFill>
          <a:blip r:embed="rId4"/>
          <a:srcRect/>
          <a:stretch>
            <a:fillRect/>
          </a:stretch>
        </p:blipFill>
        <p:spPr bwMode="auto">
          <a:xfrm>
            <a:off x="4929190" y="1714488"/>
            <a:ext cx="4000528" cy="2441989"/>
          </a:xfrm>
          <a:prstGeom prst="rect">
            <a:avLst/>
          </a:prstGeom>
          <a:noFill/>
          <a:ln w="9525">
            <a:noFill/>
            <a:miter lim="800000"/>
            <a:headEnd/>
            <a:tailEnd/>
          </a:ln>
          <a:effectLst/>
        </p:spPr>
      </p:pic>
      <p:sp>
        <p:nvSpPr>
          <p:cNvPr id="11" name="Text Box 11"/>
          <p:cNvSpPr txBox="1">
            <a:spLocks noChangeArrowheads="1"/>
          </p:cNvSpPr>
          <p:nvPr/>
        </p:nvSpPr>
        <p:spPr bwMode="auto">
          <a:xfrm>
            <a:off x="0" y="1142984"/>
            <a:ext cx="982961" cy="523220"/>
          </a:xfrm>
          <a:prstGeom prst="rect">
            <a:avLst/>
          </a:prstGeom>
          <a:noFill/>
          <a:ln w="12700">
            <a:noFill/>
            <a:miter lim="800000"/>
            <a:headEnd/>
            <a:tailEnd/>
          </a:ln>
        </p:spPr>
        <p:txBody>
          <a:bodyPr wrap="none">
            <a:spAutoFit/>
          </a:bodyPr>
          <a:lstStyle/>
          <a:p>
            <a:pPr algn="l" eaLnBrk="1" hangingPunct="1">
              <a:spcBef>
                <a:spcPct val="50000"/>
              </a:spcBef>
            </a:pPr>
            <a:r>
              <a:rPr lang="en-US" sz="2800" dirty="0" smtClean="0">
                <a:solidFill>
                  <a:srgbClr val="FF0000"/>
                </a:solidFill>
                <a:sym typeface="Symbol" pitchFamily="18" charset="2"/>
              </a:rPr>
              <a:t>CMS</a:t>
            </a:r>
            <a:endParaRPr lang="en-GB" sz="2800" b="0" dirty="0">
              <a:solidFill>
                <a:srgbClr val="FF0000"/>
              </a:solidFill>
              <a:effectLst>
                <a:outerShdw blurRad="38100" dist="38100" dir="2700000" algn="tl">
                  <a:srgbClr val="FFFFFF"/>
                </a:outerShdw>
              </a:effectLst>
              <a:cs typeface="Times New Roman" pitchFamily="18" charset="0"/>
              <a:sym typeface="Symbol" pitchFamily="18" charset="2"/>
            </a:endParaRPr>
          </a:p>
        </p:txBody>
      </p:sp>
      <p:sp>
        <p:nvSpPr>
          <p:cNvPr id="12" name="Text Box 11"/>
          <p:cNvSpPr txBox="1">
            <a:spLocks noChangeArrowheads="1"/>
          </p:cNvSpPr>
          <p:nvPr/>
        </p:nvSpPr>
        <p:spPr bwMode="auto">
          <a:xfrm>
            <a:off x="5214942" y="1214422"/>
            <a:ext cx="1635125" cy="523220"/>
          </a:xfrm>
          <a:prstGeom prst="rect">
            <a:avLst/>
          </a:prstGeom>
          <a:noFill/>
          <a:ln w="12700">
            <a:noFill/>
            <a:miter lim="800000"/>
            <a:headEnd/>
            <a:tailEnd/>
          </a:ln>
        </p:spPr>
        <p:txBody>
          <a:bodyPr wrap="square">
            <a:spAutoFit/>
          </a:bodyPr>
          <a:lstStyle/>
          <a:p>
            <a:pPr algn="l" eaLnBrk="1" hangingPunct="1">
              <a:spcBef>
                <a:spcPct val="50000"/>
              </a:spcBef>
            </a:pPr>
            <a:r>
              <a:rPr lang="en-GB" sz="2800" dirty="0" smtClean="0">
                <a:solidFill>
                  <a:srgbClr val="FF0000"/>
                </a:solidFill>
                <a:sym typeface="Symbol" pitchFamily="18" charset="2"/>
              </a:rPr>
              <a:t>ALICE</a:t>
            </a:r>
            <a:endParaRPr lang="en-GB" sz="2800" b="0" dirty="0">
              <a:solidFill>
                <a:srgbClr val="FF0000"/>
              </a:solidFill>
              <a:effectLst>
                <a:outerShdw blurRad="38100" dist="38100" dir="2700000" algn="tl">
                  <a:srgbClr val="FFFFFF"/>
                </a:outerShdw>
              </a:effectLst>
              <a:cs typeface="Times New Roman" pitchFamily="18" charset="0"/>
              <a:sym typeface="Symbol" pitchFamily="18" charset="2"/>
            </a:endParaRPr>
          </a:p>
        </p:txBody>
      </p:sp>
      <p:sp>
        <p:nvSpPr>
          <p:cNvPr id="13" name="Text Box 11"/>
          <p:cNvSpPr txBox="1">
            <a:spLocks noChangeArrowheads="1"/>
          </p:cNvSpPr>
          <p:nvPr/>
        </p:nvSpPr>
        <p:spPr bwMode="auto">
          <a:xfrm>
            <a:off x="1714480" y="5072074"/>
            <a:ext cx="1104790" cy="523220"/>
          </a:xfrm>
          <a:prstGeom prst="rect">
            <a:avLst/>
          </a:prstGeom>
          <a:noFill/>
          <a:ln w="12700">
            <a:noFill/>
            <a:miter lim="800000"/>
            <a:headEnd/>
            <a:tailEnd/>
          </a:ln>
        </p:spPr>
        <p:txBody>
          <a:bodyPr wrap="none">
            <a:spAutoFit/>
          </a:bodyPr>
          <a:lstStyle/>
          <a:p>
            <a:pPr algn="l" eaLnBrk="1" hangingPunct="1">
              <a:spcBef>
                <a:spcPct val="50000"/>
              </a:spcBef>
            </a:pPr>
            <a:r>
              <a:rPr lang="en-GB" sz="2800" dirty="0" smtClean="0">
                <a:solidFill>
                  <a:srgbClr val="FF0000"/>
                </a:solidFill>
                <a:sym typeface="Symbol" pitchFamily="18" charset="2"/>
              </a:rPr>
              <a:t>LHCb</a:t>
            </a:r>
            <a:endParaRPr lang="en-GB" sz="2800" b="0" dirty="0">
              <a:solidFill>
                <a:srgbClr val="FF0000"/>
              </a:solidFill>
              <a:effectLst>
                <a:outerShdw blurRad="38100" dist="38100" dir="2700000" algn="tl">
                  <a:srgbClr val="FFFFFF"/>
                </a:outerShdw>
              </a:effectLst>
              <a:cs typeface="Times New Roman" pitchFamily="18" charset="0"/>
              <a:sym typeface="Symbol" pitchFamily="18" charset="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4" name="Picture 4" descr="atlas_detector"/>
          <p:cNvPicPr>
            <a:picLocks noChangeAspect="1" noChangeArrowheads="1"/>
          </p:cNvPicPr>
          <p:nvPr/>
        </p:nvPicPr>
        <p:blipFill>
          <a:blip r:embed="rId3"/>
          <a:srcRect/>
          <a:stretch>
            <a:fillRect/>
          </a:stretch>
        </p:blipFill>
        <p:spPr bwMode="auto">
          <a:xfrm>
            <a:off x="1857356" y="3214686"/>
            <a:ext cx="5559369" cy="3143272"/>
          </a:xfrm>
          <a:prstGeom prst="rect">
            <a:avLst/>
          </a:prstGeom>
          <a:noFill/>
        </p:spPr>
      </p:pic>
      <p:sp>
        <p:nvSpPr>
          <p:cNvPr id="25602" name="Rectangle 2"/>
          <p:cNvSpPr>
            <a:spLocks noGrp="1" noChangeArrowheads="1"/>
          </p:cNvSpPr>
          <p:nvPr>
            <p:ph type="title"/>
          </p:nvPr>
        </p:nvSpPr>
        <p:spPr>
          <a:xfrm>
            <a:off x="457200" y="228600"/>
            <a:ext cx="8229600" cy="1139825"/>
          </a:xfrm>
        </p:spPr>
        <p:txBody>
          <a:bodyPr/>
          <a:lstStyle/>
          <a:p>
            <a:r>
              <a:rPr lang="el-GR" dirty="0" smtClean="0"/>
              <a:t>ΔΟΜΗ</a:t>
            </a:r>
            <a:endParaRPr lang="en-US" dirty="0"/>
          </a:p>
        </p:txBody>
      </p:sp>
      <p:sp>
        <p:nvSpPr>
          <p:cNvPr id="25603" name="Rectangle 3"/>
          <p:cNvSpPr>
            <a:spLocks noGrp="1" noChangeArrowheads="1"/>
          </p:cNvSpPr>
          <p:nvPr>
            <p:ph type="body" idx="1"/>
          </p:nvPr>
        </p:nvSpPr>
        <p:spPr>
          <a:xfrm>
            <a:off x="457200" y="1066800"/>
            <a:ext cx="8229600" cy="4530725"/>
          </a:xfrm>
        </p:spPr>
        <p:txBody>
          <a:bodyPr/>
          <a:lstStyle/>
          <a:p>
            <a:r>
              <a:rPr lang="el-GR" sz="2000" dirty="0" smtClean="0"/>
              <a:t>Ο ανιχνευτής μπορεί να θεωρηθεί ότι αποτελείται από 4 ευδιάκριτα κομμάτια</a:t>
            </a:r>
            <a:r>
              <a:rPr lang="en-US" sz="2000" dirty="0" smtClean="0"/>
              <a:t>:</a:t>
            </a:r>
            <a:endParaRPr lang="en-US" sz="2000" dirty="0"/>
          </a:p>
          <a:p>
            <a:pPr lvl="1"/>
            <a:r>
              <a:rPr lang="el-GR" sz="2000" dirty="0" smtClean="0"/>
              <a:t>Τον εσωτερικό ανιχνευτή</a:t>
            </a:r>
            <a:endParaRPr lang="en-US" sz="2000" dirty="0"/>
          </a:p>
          <a:p>
            <a:pPr lvl="1"/>
            <a:r>
              <a:rPr lang="el-GR" sz="2000" dirty="0" smtClean="0"/>
              <a:t>Τα θερμιδόμετρα</a:t>
            </a:r>
            <a:endParaRPr lang="en-US" sz="2000" dirty="0"/>
          </a:p>
          <a:p>
            <a:pPr lvl="1"/>
            <a:r>
              <a:rPr lang="el-GR" sz="2000" dirty="0" smtClean="0"/>
              <a:t>Τον μιονικό ανιχνευτή</a:t>
            </a:r>
            <a:endParaRPr lang="en-US" sz="2000" dirty="0"/>
          </a:p>
          <a:p>
            <a:pPr lvl="1"/>
            <a:r>
              <a:rPr lang="el-GR" sz="2000" dirty="0" smtClean="0"/>
              <a:t>Σύστημα μαγνητών</a:t>
            </a:r>
            <a:endParaRPr lang="en-US" sz="2000" dirty="0"/>
          </a:p>
        </p:txBody>
      </p:sp>
      <p:sp>
        <p:nvSpPr>
          <p:cNvPr id="25609" name="Text Box 9"/>
          <p:cNvSpPr txBox="1">
            <a:spLocks noChangeArrowheads="1"/>
          </p:cNvSpPr>
          <p:nvPr/>
        </p:nvSpPr>
        <p:spPr bwMode="auto">
          <a:xfrm>
            <a:off x="4191000" y="6248400"/>
            <a:ext cx="990600" cy="366713"/>
          </a:xfrm>
          <a:prstGeom prst="rect">
            <a:avLst/>
          </a:prstGeom>
          <a:noFill/>
          <a:ln w="9525">
            <a:noFill/>
            <a:miter lim="800000"/>
            <a:headEnd/>
            <a:tailEnd/>
          </a:ln>
          <a:effectLst/>
        </p:spPr>
        <p:txBody>
          <a:bodyPr>
            <a:spAutoFit/>
          </a:bodyPr>
          <a:lstStyle/>
          <a:p>
            <a:pPr>
              <a:spcBef>
                <a:spcPct val="50000"/>
              </a:spcBef>
            </a:pPr>
            <a:r>
              <a:rPr lang="en-US" dirty="0"/>
              <a:t>Atlas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ATLAS"/>
          <p:cNvPicPr>
            <a:picLocks noChangeAspect="1" noChangeArrowheads="1"/>
          </p:cNvPicPr>
          <p:nvPr/>
        </p:nvPicPr>
        <p:blipFill>
          <a:blip r:embed="rId3"/>
          <a:srcRect/>
          <a:stretch>
            <a:fillRect/>
          </a:stretch>
        </p:blipFill>
        <p:spPr bwMode="auto">
          <a:xfrm>
            <a:off x="928662" y="714356"/>
            <a:ext cx="7162800" cy="5137150"/>
          </a:xfrm>
          <a:prstGeom prst="rect">
            <a:avLst/>
          </a:prstGeom>
          <a:noFill/>
        </p:spPr>
      </p:pic>
      <p:sp>
        <p:nvSpPr>
          <p:cNvPr id="40963" name="Text Box 3"/>
          <p:cNvSpPr txBox="1">
            <a:spLocks noChangeArrowheads="1"/>
          </p:cNvSpPr>
          <p:nvPr/>
        </p:nvSpPr>
        <p:spPr bwMode="auto">
          <a:xfrm>
            <a:off x="2071670" y="5857892"/>
            <a:ext cx="4814523" cy="830997"/>
          </a:xfrm>
          <a:prstGeom prst="rect">
            <a:avLst/>
          </a:prstGeom>
          <a:noFill/>
          <a:ln w="9525">
            <a:noFill/>
            <a:miter lim="800000"/>
            <a:headEnd/>
            <a:tailEnd/>
          </a:ln>
          <a:effectLst/>
        </p:spPr>
        <p:txBody>
          <a:bodyPr wrap="none">
            <a:spAutoFit/>
          </a:bodyPr>
          <a:lstStyle/>
          <a:p>
            <a:pPr eaLnBrk="0" hangingPunct="0"/>
            <a:r>
              <a:rPr lang="el-GR" sz="1600" b="1" i="1" dirty="0" smtClean="0"/>
              <a:t>Διάμετρος</a:t>
            </a:r>
            <a:r>
              <a:rPr lang="en-US" sz="1600" b="1" i="1" dirty="0"/>
              <a:t>			</a:t>
            </a:r>
            <a:r>
              <a:rPr lang="en-US" sz="1600" b="1" i="1" dirty="0" smtClean="0"/>
              <a:t>25 </a:t>
            </a:r>
            <a:r>
              <a:rPr lang="en-US" sz="1600" b="1" i="1" dirty="0"/>
              <a:t>m</a:t>
            </a:r>
          </a:p>
          <a:p>
            <a:pPr eaLnBrk="0" hangingPunct="0"/>
            <a:r>
              <a:rPr lang="en-US" sz="1600" b="1" i="1" dirty="0" smtClean="0"/>
              <a:t>M</a:t>
            </a:r>
            <a:r>
              <a:rPr lang="el-GR" sz="1600" b="1" i="1" dirty="0" smtClean="0"/>
              <a:t>ήκος                   	</a:t>
            </a:r>
            <a:r>
              <a:rPr lang="en-US" sz="1600" b="1" i="1" dirty="0"/>
              <a:t>		</a:t>
            </a:r>
            <a:r>
              <a:rPr lang="el-GR" sz="1600" b="1" i="1" dirty="0" smtClean="0"/>
              <a:t>4</a:t>
            </a:r>
            <a:r>
              <a:rPr lang="en-US" sz="1600" b="1" i="1" dirty="0" smtClean="0"/>
              <a:t>6 </a:t>
            </a:r>
            <a:r>
              <a:rPr lang="en-US" sz="1600" b="1" i="1" dirty="0"/>
              <a:t>m</a:t>
            </a:r>
          </a:p>
          <a:p>
            <a:pPr eaLnBrk="0" hangingPunct="0"/>
            <a:r>
              <a:rPr lang="el-GR" sz="1600" b="1" i="1" dirty="0" smtClean="0"/>
              <a:t>Συνολικό Βάρος</a:t>
            </a:r>
            <a:r>
              <a:rPr lang="en-US" sz="1600" b="1" i="1" dirty="0"/>
              <a:t>		              7000 </a:t>
            </a:r>
            <a:r>
              <a:rPr lang="el-GR" sz="1600" b="1" i="1" dirty="0" smtClean="0"/>
              <a:t>Τόνοι</a:t>
            </a:r>
            <a:endParaRPr lang="en-US" sz="1600" b="1" i="1" dirty="0"/>
          </a:p>
        </p:txBody>
      </p:sp>
      <p:sp>
        <p:nvSpPr>
          <p:cNvPr id="5" name="Rectangle 2"/>
          <p:cNvSpPr>
            <a:spLocks noGrp="1" noChangeArrowheads="1"/>
          </p:cNvSpPr>
          <p:nvPr>
            <p:ph type="title"/>
          </p:nvPr>
        </p:nvSpPr>
        <p:spPr>
          <a:xfrm>
            <a:off x="500034" y="0"/>
            <a:ext cx="8229600" cy="928670"/>
          </a:xfrm>
        </p:spPr>
        <p:txBody>
          <a:bodyPr/>
          <a:lstStyle/>
          <a:p>
            <a:r>
              <a:rPr lang="el-GR" dirty="0" smtClean="0"/>
              <a:t>ΔΟΜΗ</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a:srcRect/>
          <a:stretch>
            <a:fillRect/>
          </a:stretch>
        </p:blipFill>
        <p:spPr bwMode="auto">
          <a:xfrm>
            <a:off x="3609234" y="3643314"/>
            <a:ext cx="5534766" cy="3214686"/>
          </a:xfrm>
          <a:prstGeom prst="rect">
            <a:avLst/>
          </a:prstGeom>
          <a:noFill/>
          <a:ln w="9525">
            <a:noFill/>
            <a:miter lim="800000"/>
            <a:headEnd/>
            <a:tailEnd/>
          </a:ln>
          <a:effectLst/>
        </p:spPr>
      </p:pic>
      <p:sp>
        <p:nvSpPr>
          <p:cNvPr id="103426" name="Rectangle 2"/>
          <p:cNvSpPr>
            <a:spLocks noGrp="1" noChangeArrowheads="1"/>
          </p:cNvSpPr>
          <p:nvPr>
            <p:ph type="title"/>
          </p:nvPr>
        </p:nvSpPr>
        <p:spPr bwMode="auto">
          <a:xfrm>
            <a:off x="1571604" y="214290"/>
            <a:ext cx="6629400" cy="990600"/>
          </a:xfrm>
          <a:noFill/>
          <a:ln cap="flat">
            <a:miter lim="800000"/>
            <a:headEnd/>
            <a:tailEnd/>
          </a:ln>
        </p:spPr>
        <p:txBody>
          <a:bodyPr vert="horz" wrap="none" lIns="93600" tIns="46800" rIns="93600" bIns="46800" numCol="1" anchor="ctr" anchorCtr="0" compatLnSpc="1">
            <a:prstTxWarp prst="textNoShape">
              <a:avLst/>
            </a:prstTxWarp>
          </a:bodyPr>
          <a:lstStyle/>
          <a:p>
            <a:r>
              <a:rPr lang="el-GR" dirty="0" smtClean="0">
                <a:effectLst/>
                <a:latin typeface="Tahoma" pitchFamily="34" charset="0"/>
              </a:rPr>
              <a:t>Εσωτερικός ανιχνευτής</a:t>
            </a:r>
            <a:endParaRPr lang="en-US" dirty="0">
              <a:effectLst/>
              <a:latin typeface="Tahoma" pitchFamily="34" charset="0"/>
            </a:endParaRPr>
          </a:p>
        </p:txBody>
      </p:sp>
      <p:pic>
        <p:nvPicPr>
          <p:cNvPr id="103430" name="Picture 6" descr="C:\ATLAS SCT\Barrel FDR\FDR transpar\ATLAS Detector.gif"/>
          <p:cNvPicPr>
            <a:picLocks noChangeAspect="1" noChangeArrowheads="1"/>
          </p:cNvPicPr>
          <p:nvPr/>
        </p:nvPicPr>
        <p:blipFill>
          <a:blip r:embed="rId3"/>
          <a:srcRect/>
          <a:stretch>
            <a:fillRect/>
          </a:stretch>
        </p:blipFill>
        <p:spPr bwMode="auto">
          <a:xfrm>
            <a:off x="0" y="571480"/>
            <a:ext cx="5054600" cy="3997325"/>
          </a:xfrm>
          <a:prstGeom prst="rect">
            <a:avLst/>
          </a:prstGeom>
          <a:noFill/>
        </p:spPr>
      </p:pic>
      <p:sp>
        <p:nvSpPr>
          <p:cNvPr id="103432" name="Line 8"/>
          <p:cNvSpPr>
            <a:spLocks noChangeShapeType="1"/>
          </p:cNvSpPr>
          <p:nvPr/>
        </p:nvSpPr>
        <p:spPr bwMode="auto">
          <a:xfrm>
            <a:off x="2143108" y="2714620"/>
            <a:ext cx="2438400" cy="3657600"/>
          </a:xfrm>
          <a:prstGeom prst="line">
            <a:avLst/>
          </a:prstGeom>
          <a:noFill/>
          <a:ln w="38100">
            <a:solidFill>
              <a:schemeClr val="hlink"/>
            </a:solidFill>
            <a:round/>
            <a:headEnd type="none" w="sm" len="sm"/>
            <a:tailEnd type="none" w="sm" len="sm"/>
          </a:ln>
          <a:effectLst/>
        </p:spPr>
        <p:txBody>
          <a:bodyPr/>
          <a:lstStyle/>
          <a:p>
            <a:endParaRPr lang="el-GR" dirty="0"/>
          </a:p>
        </p:txBody>
      </p:sp>
      <p:sp>
        <p:nvSpPr>
          <p:cNvPr id="103433" name="Line 9"/>
          <p:cNvSpPr>
            <a:spLocks noChangeShapeType="1"/>
          </p:cNvSpPr>
          <p:nvPr/>
        </p:nvSpPr>
        <p:spPr bwMode="auto">
          <a:xfrm>
            <a:off x="3143240" y="2071678"/>
            <a:ext cx="5562600" cy="1600200"/>
          </a:xfrm>
          <a:prstGeom prst="line">
            <a:avLst/>
          </a:prstGeom>
          <a:noFill/>
          <a:ln w="38100">
            <a:solidFill>
              <a:schemeClr val="hlink"/>
            </a:solidFill>
            <a:round/>
            <a:headEnd type="none" w="sm" len="sm"/>
            <a:tailEnd type="none" w="sm" len="sm"/>
          </a:ln>
          <a:effectLst/>
        </p:spPr>
        <p:txBody>
          <a:bodyPr/>
          <a:lstStyle/>
          <a:p>
            <a:endParaRPr lang="el-GR" dirty="0"/>
          </a:p>
        </p:txBody>
      </p:sp>
      <p:sp>
        <p:nvSpPr>
          <p:cNvPr id="103434" name="Text Box 10"/>
          <p:cNvSpPr txBox="1">
            <a:spLocks noChangeArrowheads="1"/>
          </p:cNvSpPr>
          <p:nvPr/>
        </p:nvSpPr>
        <p:spPr bwMode="auto">
          <a:xfrm>
            <a:off x="6643702" y="2857496"/>
            <a:ext cx="2161169" cy="707886"/>
          </a:xfrm>
          <a:prstGeom prst="rect">
            <a:avLst/>
          </a:prstGeom>
          <a:noFill/>
          <a:ln w="12700">
            <a:noFill/>
            <a:miter lim="800000"/>
            <a:headEnd type="none" w="sm" len="sm"/>
            <a:tailEnd type="none" w="sm" len="sm"/>
          </a:ln>
          <a:effectLst/>
        </p:spPr>
        <p:txBody>
          <a:bodyPr wrap="none">
            <a:spAutoFit/>
          </a:bodyPr>
          <a:lstStyle/>
          <a:p>
            <a:r>
              <a:rPr lang="el-GR" sz="2000" dirty="0" smtClean="0"/>
              <a:t>Μήκος </a:t>
            </a:r>
            <a:r>
              <a:rPr lang="en-GB" sz="2000" dirty="0" smtClean="0"/>
              <a:t>ID : </a:t>
            </a:r>
            <a:r>
              <a:rPr lang="en-GB" sz="2000" dirty="0"/>
              <a:t>7 m</a:t>
            </a:r>
          </a:p>
          <a:p>
            <a:r>
              <a:rPr lang="el-GR" sz="2000" dirty="0" smtClean="0"/>
              <a:t>Διάμετρος </a:t>
            </a:r>
            <a:r>
              <a:rPr lang="en-GB" sz="2000" dirty="0" smtClean="0"/>
              <a:t>ID: </a:t>
            </a:r>
            <a:r>
              <a:rPr lang="en-GB" sz="2000" dirty="0"/>
              <a:t>2m</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bwMode="auto">
          <a:xfrm>
            <a:off x="1571604" y="214290"/>
            <a:ext cx="6629400" cy="990600"/>
          </a:xfrm>
          <a:noFill/>
          <a:ln cap="flat">
            <a:miter lim="800000"/>
            <a:headEnd/>
            <a:tailEnd/>
          </a:ln>
        </p:spPr>
        <p:txBody>
          <a:bodyPr vert="horz" wrap="none" lIns="93600" tIns="46800" rIns="93600" bIns="46800" numCol="1" anchor="ctr" anchorCtr="0" compatLnSpc="1">
            <a:prstTxWarp prst="textNoShape">
              <a:avLst/>
            </a:prstTxWarp>
          </a:bodyPr>
          <a:lstStyle/>
          <a:p>
            <a:r>
              <a:rPr lang="el-GR" dirty="0" smtClean="0">
                <a:effectLst/>
                <a:latin typeface="Tahoma" pitchFamily="34" charset="0"/>
              </a:rPr>
              <a:t>Εσωτερικός ανιχνευτής</a:t>
            </a:r>
            <a:endParaRPr lang="en-US" dirty="0">
              <a:effectLst/>
              <a:latin typeface="Tahoma" pitchFamily="34" charset="0"/>
            </a:endParaRPr>
          </a:p>
        </p:txBody>
      </p:sp>
      <p:sp>
        <p:nvSpPr>
          <p:cNvPr id="99341" name="Text Box 13"/>
          <p:cNvSpPr txBox="1">
            <a:spLocks noChangeArrowheads="1"/>
          </p:cNvSpPr>
          <p:nvPr/>
        </p:nvSpPr>
        <p:spPr bwMode="auto">
          <a:xfrm>
            <a:off x="571472" y="3000372"/>
            <a:ext cx="7425431" cy="3139321"/>
          </a:xfrm>
          <a:prstGeom prst="rect">
            <a:avLst/>
          </a:prstGeom>
          <a:noFill/>
          <a:ln w="12700">
            <a:noFill/>
            <a:miter lim="800000"/>
            <a:headEnd type="none" w="sm" len="sm"/>
            <a:tailEnd type="none" w="sm" len="sm"/>
          </a:ln>
          <a:effectLst/>
        </p:spPr>
        <p:txBody>
          <a:bodyPr wrap="none">
            <a:spAutoFit/>
          </a:bodyPr>
          <a:lstStyle/>
          <a:p>
            <a:r>
              <a:rPr lang="en-GB" sz="1800" b="0" dirty="0">
                <a:solidFill>
                  <a:schemeClr val="tx1"/>
                </a:solidFill>
              </a:rPr>
              <a:t>Sub-</a:t>
            </a:r>
          </a:p>
          <a:p>
            <a:r>
              <a:rPr lang="en-GB" sz="1800" b="0" dirty="0">
                <a:solidFill>
                  <a:schemeClr val="tx1"/>
                </a:solidFill>
              </a:rPr>
              <a:t>Detector		r(cm)	</a:t>
            </a:r>
            <a:r>
              <a:rPr lang="el-GR" sz="1800" b="0" dirty="0" smtClean="0">
                <a:solidFill>
                  <a:schemeClr val="tx1"/>
                </a:solidFill>
              </a:rPr>
              <a:t>Μέγεθος               Ανάλυση</a:t>
            </a:r>
            <a:r>
              <a:rPr lang="en-GB" sz="1800" b="0" dirty="0">
                <a:solidFill>
                  <a:schemeClr val="tx1"/>
                </a:solidFill>
              </a:rPr>
              <a:t>	</a:t>
            </a:r>
            <a:r>
              <a:rPr lang="el-GR" sz="1800" b="0" dirty="0" smtClean="0">
                <a:solidFill>
                  <a:schemeClr val="tx1"/>
                </a:solidFill>
              </a:rPr>
              <a:t>             Κανάλια</a:t>
            </a:r>
            <a:endParaRPr lang="en-GB" sz="1800" b="0" dirty="0">
              <a:solidFill>
                <a:schemeClr val="tx1"/>
              </a:solidFill>
            </a:endParaRPr>
          </a:p>
          <a:p>
            <a:endParaRPr lang="en-GB" sz="1800" b="0" dirty="0"/>
          </a:p>
          <a:p>
            <a:r>
              <a:rPr lang="en-GB" sz="1800" b="0" dirty="0"/>
              <a:t>Pixel </a:t>
            </a:r>
            <a:r>
              <a:rPr lang="en-GB" sz="1800" b="0" dirty="0" smtClean="0"/>
              <a:t>Detector</a:t>
            </a:r>
            <a:r>
              <a:rPr lang="en-GB" sz="1800" b="0" dirty="0"/>
              <a:t>	5-12.5	50</a:t>
            </a:r>
            <a:r>
              <a:rPr lang="en-GB" sz="1800" b="0" dirty="0">
                <a:latin typeface="Symbol" pitchFamily="18" charset="2"/>
              </a:rPr>
              <a:t>m</a:t>
            </a:r>
            <a:r>
              <a:rPr lang="en-GB" sz="1800" b="0" dirty="0"/>
              <a:t>m </a:t>
            </a:r>
            <a:r>
              <a:rPr lang="en-GB" sz="1800" b="0" dirty="0" smtClean="0"/>
              <a:t>x</a:t>
            </a:r>
            <a:r>
              <a:rPr lang="el-GR" sz="1800" b="0" dirty="0" smtClean="0"/>
              <a:t>3</a:t>
            </a:r>
            <a:r>
              <a:rPr lang="en-GB" sz="1800" b="0" dirty="0" smtClean="0"/>
              <a:t>00</a:t>
            </a:r>
            <a:r>
              <a:rPr lang="en-GB" sz="1800" b="0" dirty="0" smtClean="0">
                <a:latin typeface="Symbol" pitchFamily="18" charset="2"/>
              </a:rPr>
              <a:t>m</a:t>
            </a:r>
            <a:r>
              <a:rPr lang="en-GB" sz="1800" b="0" dirty="0" smtClean="0"/>
              <a:t>m</a:t>
            </a:r>
            <a:r>
              <a:rPr lang="en-GB" sz="1800" b="0" dirty="0"/>
              <a:t>	12</a:t>
            </a:r>
            <a:r>
              <a:rPr lang="en-GB" sz="1800" b="0" dirty="0">
                <a:latin typeface="Symbol" pitchFamily="18" charset="2"/>
              </a:rPr>
              <a:t>m</a:t>
            </a:r>
            <a:r>
              <a:rPr lang="en-GB" sz="1800" b="0" dirty="0"/>
              <a:t>m x 60</a:t>
            </a:r>
            <a:r>
              <a:rPr lang="en-GB" sz="1800" b="0" dirty="0">
                <a:latin typeface="Symbol" pitchFamily="18" charset="2"/>
              </a:rPr>
              <a:t>m</a:t>
            </a:r>
            <a:r>
              <a:rPr lang="en-GB" sz="1800" b="0" dirty="0"/>
              <a:t>m 	</a:t>
            </a:r>
            <a:r>
              <a:rPr lang="de-DE" sz="1800" b="0" dirty="0" smtClean="0"/>
              <a:t>93</a:t>
            </a:r>
            <a:r>
              <a:rPr lang="en-GB" sz="1800" b="0" dirty="0" smtClean="0"/>
              <a:t>x10</a:t>
            </a:r>
            <a:r>
              <a:rPr lang="en-GB" sz="1800" b="0" baseline="30000" dirty="0" smtClean="0"/>
              <a:t>6</a:t>
            </a:r>
            <a:endParaRPr lang="en-GB" sz="1800" b="0" baseline="30000" dirty="0"/>
          </a:p>
          <a:p>
            <a:r>
              <a:rPr lang="en-GB" sz="1800" b="0" dirty="0"/>
              <a:t>(Silicon)			(3D)</a:t>
            </a:r>
          </a:p>
          <a:p>
            <a:endParaRPr lang="en-GB" sz="1800" b="0" dirty="0"/>
          </a:p>
          <a:p>
            <a:r>
              <a:rPr lang="en-GB" sz="1800" b="0" dirty="0"/>
              <a:t>SCT 		30-52	80</a:t>
            </a:r>
            <a:r>
              <a:rPr lang="en-GB" sz="1800" b="0" dirty="0">
                <a:latin typeface="Symbol" pitchFamily="18" charset="2"/>
              </a:rPr>
              <a:t>m</a:t>
            </a:r>
            <a:r>
              <a:rPr lang="en-GB" sz="1800" b="0" dirty="0"/>
              <a:t>m x 12cm   	16</a:t>
            </a:r>
            <a:r>
              <a:rPr lang="en-GB" sz="1800" b="0" dirty="0">
                <a:latin typeface="Symbol" pitchFamily="18" charset="2"/>
              </a:rPr>
              <a:t>m</a:t>
            </a:r>
            <a:r>
              <a:rPr lang="en-GB" sz="1800" b="0" dirty="0"/>
              <a:t>m x 580</a:t>
            </a:r>
            <a:r>
              <a:rPr lang="en-GB" sz="1800" b="0" dirty="0">
                <a:latin typeface="Symbol" pitchFamily="18" charset="2"/>
              </a:rPr>
              <a:t>m</a:t>
            </a:r>
            <a:r>
              <a:rPr lang="en-GB" sz="1800" b="0" dirty="0"/>
              <a:t>m	</a:t>
            </a:r>
            <a:r>
              <a:rPr lang="en-GB" sz="1800" b="0" dirty="0" smtClean="0"/>
              <a:t> 6x10</a:t>
            </a:r>
            <a:r>
              <a:rPr lang="en-GB" sz="1800" b="0" baseline="30000" dirty="0" smtClean="0"/>
              <a:t>6</a:t>
            </a:r>
            <a:endParaRPr lang="en-GB" sz="1800" b="0" baseline="30000" dirty="0"/>
          </a:p>
          <a:p>
            <a:r>
              <a:rPr lang="en-GB" sz="1800" b="0" dirty="0"/>
              <a:t>(Silicon Strip)		(stereo)</a:t>
            </a:r>
          </a:p>
          <a:p>
            <a:endParaRPr lang="en-GB" sz="1800" b="0" dirty="0"/>
          </a:p>
          <a:p>
            <a:r>
              <a:rPr lang="en-GB" sz="1800" b="0" dirty="0"/>
              <a:t>TRT 		56-107	4</a:t>
            </a:r>
            <a:r>
              <a:rPr lang="de-DE" sz="1800" b="0" dirty="0"/>
              <a:t> </a:t>
            </a:r>
            <a:r>
              <a:rPr lang="en-GB" sz="1800" b="0" dirty="0"/>
              <a:t>mm x 74cm	170</a:t>
            </a:r>
            <a:r>
              <a:rPr lang="en-GB" sz="1800" b="0" dirty="0">
                <a:latin typeface="Symbol" pitchFamily="18" charset="2"/>
              </a:rPr>
              <a:t>m</a:t>
            </a:r>
            <a:r>
              <a:rPr lang="en-GB" sz="1800" b="0" dirty="0"/>
              <a:t>m		</a:t>
            </a:r>
            <a:r>
              <a:rPr lang="en-GB" sz="1800" b="0" dirty="0" smtClean="0"/>
              <a:t>0.4x10</a:t>
            </a:r>
            <a:r>
              <a:rPr lang="en-GB" sz="1800" b="0" baseline="30000" dirty="0" smtClean="0"/>
              <a:t>6</a:t>
            </a:r>
            <a:endParaRPr lang="en-GB" sz="1800" b="0" baseline="30000" dirty="0"/>
          </a:p>
          <a:p>
            <a:r>
              <a:rPr lang="en-GB" sz="1800" b="0" dirty="0"/>
              <a:t>(</a:t>
            </a:r>
            <a:r>
              <a:rPr lang="de-DE" sz="1800" b="0" dirty="0"/>
              <a:t>S</a:t>
            </a:r>
            <a:r>
              <a:rPr lang="en-GB" sz="1800" b="0" dirty="0"/>
              <a:t>traw </a:t>
            </a:r>
            <a:r>
              <a:rPr lang="de-DE" sz="1800" b="0" dirty="0"/>
              <a:t>T</a:t>
            </a:r>
            <a:r>
              <a:rPr lang="en-GB" sz="1800" b="0" dirty="0"/>
              <a:t>ubes)		(projective)</a:t>
            </a:r>
          </a:p>
        </p:txBody>
      </p:sp>
      <p:sp>
        <p:nvSpPr>
          <p:cNvPr id="99342" name="Text Box 14"/>
          <p:cNvSpPr txBox="1">
            <a:spLocks noChangeArrowheads="1"/>
          </p:cNvSpPr>
          <p:nvPr/>
        </p:nvSpPr>
        <p:spPr bwMode="auto">
          <a:xfrm>
            <a:off x="285720" y="1142984"/>
            <a:ext cx="8474075" cy="2246769"/>
          </a:xfrm>
          <a:prstGeom prst="rect">
            <a:avLst/>
          </a:prstGeom>
          <a:noFill/>
          <a:ln w="12700">
            <a:noFill/>
            <a:miter lim="800000"/>
            <a:headEnd type="none" w="sm" len="sm"/>
            <a:tailEnd type="none" w="sm" len="sm"/>
          </a:ln>
          <a:effectLst/>
        </p:spPr>
        <p:txBody>
          <a:bodyPr>
            <a:spAutoFit/>
          </a:bodyPr>
          <a:lstStyle/>
          <a:p>
            <a:pPr lvl="0"/>
            <a:r>
              <a:rPr lang="el-GR" sz="2000" kern="0" dirty="0" smtClean="0">
                <a:effectLst>
                  <a:outerShdw blurRad="38100" dist="38100" dir="2700000" algn="tl">
                    <a:srgbClr val="010199"/>
                  </a:outerShdw>
                </a:effectLst>
              </a:rPr>
              <a:t>Ο εσωτερικός ανιχνευτής καταγράφει την τροχιά, την ορμή, και το είδος του φορτίου τον φορτισμένων σωματιδίων που παράγονται.</a:t>
            </a:r>
            <a:endParaRPr lang="en-US" sz="2000" kern="0" dirty="0" smtClean="0">
              <a:effectLst>
                <a:outerShdw blurRad="38100" dist="38100" dir="2700000" algn="tl">
                  <a:srgbClr val="010199"/>
                </a:outerShdw>
              </a:effectLst>
            </a:endParaRPr>
          </a:p>
          <a:p>
            <a:r>
              <a:rPr lang="el-GR" sz="2000" dirty="0" smtClean="0"/>
              <a:t>Χρησιμοποιεί τρεις υποανιχνευτές με διαφορετικές τεχνολογίες για να ικανοποιήσει τις απαιτήσεις για ακριβείς μετρήσεις και  ανθεκτικότητα σε μεγάλες δόσεις ραδιενέργειας</a:t>
            </a:r>
          </a:p>
          <a:p>
            <a:endParaRPr lang="en-GB" sz="2000" dirty="0"/>
          </a:p>
          <a:p>
            <a:endParaRPr lang="en-GB" sz="20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1 - Τίτλος"/>
          <p:cNvSpPr>
            <a:spLocks noGrp="1"/>
          </p:cNvSpPr>
          <p:nvPr>
            <p:ph type="title"/>
          </p:nvPr>
        </p:nvSpPr>
        <p:spPr>
          <a:xfrm>
            <a:off x="457200" y="277813"/>
            <a:ext cx="8229600" cy="1139825"/>
          </a:xfrm>
        </p:spPr>
        <p:txBody>
          <a:bodyPr/>
          <a:lstStyle/>
          <a:p>
            <a:r>
              <a:rPr lang="en-US" dirty="0" smtClean="0"/>
              <a:t>Pixel Detector</a:t>
            </a:r>
            <a:endParaRPr lang="el-GR" dirty="0"/>
          </a:p>
        </p:txBody>
      </p:sp>
      <p:pic>
        <p:nvPicPr>
          <p:cNvPr id="1026" name="Picture 2"/>
          <p:cNvPicPr>
            <a:picLocks noChangeAspect="1" noChangeArrowheads="1"/>
          </p:cNvPicPr>
          <p:nvPr/>
        </p:nvPicPr>
        <p:blipFill>
          <a:blip r:embed="rId2"/>
          <a:srcRect/>
          <a:stretch>
            <a:fillRect/>
          </a:stretch>
        </p:blipFill>
        <p:spPr bwMode="auto">
          <a:xfrm>
            <a:off x="1857356" y="5214950"/>
            <a:ext cx="5029200" cy="1266825"/>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7572396" y="5500702"/>
            <a:ext cx="1400175" cy="571500"/>
          </a:xfrm>
          <a:prstGeom prst="rect">
            <a:avLst/>
          </a:prstGeom>
          <a:noFill/>
          <a:ln w="9525">
            <a:noFill/>
            <a:miter lim="800000"/>
            <a:headEnd/>
            <a:tailEnd/>
          </a:ln>
          <a:effectLst/>
        </p:spPr>
      </p:pic>
      <p:sp>
        <p:nvSpPr>
          <p:cNvPr id="6" name="Text Box 14"/>
          <p:cNvSpPr txBox="1">
            <a:spLocks noChangeArrowheads="1"/>
          </p:cNvSpPr>
          <p:nvPr/>
        </p:nvSpPr>
        <p:spPr bwMode="auto">
          <a:xfrm>
            <a:off x="571472" y="2000240"/>
            <a:ext cx="8474075" cy="2554545"/>
          </a:xfrm>
          <a:prstGeom prst="rect">
            <a:avLst/>
          </a:prstGeom>
          <a:noFill/>
          <a:ln w="12700">
            <a:noFill/>
            <a:miter lim="800000"/>
            <a:headEnd type="none" w="sm" len="sm"/>
            <a:tailEnd type="none" w="sm" len="sm"/>
          </a:ln>
          <a:effectLst/>
        </p:spPr>
        <p:txBody>
          <a:bodyPr>
            <a:spAutoFit/>
          </a:bodyPr>
          <a:lstStyle/>
          <a:p>
            <a:pPr>
              <a:buFont typeface="Wingdings" pitchFamily="2" charset="2"/>
              <a:buChar char="Ø"/>
            </a:pPr>
            <a:r>
              <a:rPr lang="el-GR" sz="2000" dirty="0" smtClean="0"/>
              <a:t> Βρίσκεται πλησιέστερα στον σημείο σύγκρουσης των δεσμών</a:t>
            </a:r>
          </a:p>
          <a:p>
            <a:pPr>
              <a:buFont typeface="Wingdings" pitchFamily="2" charset="2"/>
              <a:buChar char="Ø"/>
            </a:pPr>
            <a:endParaRPr lang="el-GR" sz="2000" dirty="0" smtClean="0"/>
          </a:p>
          <a:p>
            <a:pPr>
              <a:buFont typeface="Wingdings" pitchFamily="2" charset="2"/>
              <a:buChar char="Ø"/>
            </a:pPr>
            <a:r>
              <a:rPr lang="el-GR" sz="2000" dirty="0" smtClean="0"/>
              <a:t>Αποτελείται από τρείς (3) λεπτές κυλινδρικές στρώσεις πυριτίου υποδιαιρούμενα σε τετραγωνικές περιοχές ( </a:t>
            </a:r>
            <a:r>
              <a:rPr lang="en-US" sz="2000" dirty="0" smtClean="0"/>
              <a:t>pixels )</a:t>
            </a:r>
            <a:r>
              <a:rPr lang="el-GR" sz="2000" dirty="0" smtClean="0"/>
              <a:t> διαστάσεων 50*300 μ</a:t>
            </a:r>
            <a:r>
              <a:rPr lang="en-US" sz="2000" dirty="0" smtClean="0"/>
              <a:t>m</a:t>
            </a:r>
            <a:r>
              <a:rPr lang="el-GR" sz="2000" baseline="30000" dirty="0" smtClean="0"/>
              <a:t>2</a:t>
            </a:r>
            <a:r>
              <a:rPr lang="el-GR" sz="2000" dirty="0" smtClean="0"/>
              <a:t> και τρείς δίσκους σε κάθε πλευρά</a:t>
            </a:r>
            <a:endParaRPr lang="el-GR" sz="2000" baseline="30000" dirty="0" smtClean="0"/>
          </a:p>
          <a:p>
            <a:pPr>
              <a:buFont typeface="Wingdings" pitchFamily="2" charset="2"/>
              <a:buChar char="Ø"/>
            </a:pPr>
            <a:endParaRPr lang="el-GR" sz="2000" dirty="0" smtClean="0"/>
          </a:p>
          <a:p>
            <a:pPr>
              <a:buFont typeface="Wingdings" pitchFamily="2" charset="2"/>
              <a:buChar char="Ø"/>
            </a:pPr>
            <a:r>
              <a:rPr lang="el-GR" sz="2000" dirty="0" smtClean="0"/>
              <a:t> Τα </a:t>
            </a:r>
            <a:r>
              <a:rPr lang="en-US" sz="2000" dirty="0" smtClean="0"/>
              <a:t>pixels</a:t>
            </a:r>
            <a:r>
              <a:rPr lang="el-GR" sz="2000" dirty="0" smtClean="0"/>
              <a:t> βρίσκονται πάνω σε </a:t>
            </a:r>
            <a:r>
              <a:rPr lang="en-US" sz="2000" dirty="0" smtClean="0"/>
              <a:t>modules </a:t>
            </a:r>
            <a:r>
              <a:rPr lang="el-GR" sz="2000" dirty="0" smtClean="0"/>
              <a:t>τα οποία επικαλύπτονται ώστε να καλύπτουν όλη την επιφάνεια</a:t>
            </a:r>
            <a:endParaRPr lang="el-GR" sz="2000" baseline="30000"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3" name="Picture 4" descr="432mm sectioned top assy with barrels and staves"/>
          <p:cNvPicPr>
            <a:picLocks noChangeAspect="1" noChangeArrowheads="1"/>
          </p:cNvPicPr>
          <p:nvPr/>
        </p:nvPicPr>
        <p:blipFill>
          <a:blip r:embed="rId2"/>
          <a:srcRect l="9375" t="24759" r="6375" b="22169"/>
          <a:stretch>
            <a:fillRect/>
          </a:stretch>
        </p:blipFill>
        <p:spPr bwMode="auto">
          <a:xfrm>
            <a:off x="785786" y="1000108"/>
            <a:ext cx="7086600" cy="3349625"/>
          </a:xfrm>
          <a:prstGeom prst="rect">
            <a:avLst/>
          </a:prstGeom>
          <a:noFill/>
          <a:ln w="9525">
            <a:noFill/>
            <a:miter lim="800000"/>
            <a:headEnd/>
            <a:tailEnd/>
          </a:ln>
        </p:spPr>
      </p:pic>
      <p:sp>
        <p:nvSpPr>
          <p:cNvPr id="7174" name="Rectangle 2"/>
          <p:cNvSpPr>
            <a:spLocks noGrp="1" noChangeArrowheads="1"/>
          </p:cNvSpPr>
          <p:nvPr>
            <p:ph type="title"/>
          </p:nvPr>
        </p:nvSpPr>
        <p:spPr>
          <a:xfrm>
            <a:off x="2286000" y="457200"/>
            <a:ext cx="3733800" cy="457200"/>
          </a:xfrm>
          <a:noFill/>
        </p:spPr>
        <p:txBody>
          <a:bodyPr/>
          <a:lstStyle/>
          <a:p>
            <a:pPr eaLnBrk="1" hangingPunct="1"/>
            <a:r>
              <a:rPr lang="en-US" sz="3200" dirty="0" smtClean="0"/>
              <a:t>Pixel Detector</a:t>
            </a:r>
          </a:p>
        </p:txBody>
      </p:sp>
      <p:pic>
        <p:nvPicPr>
          <p:cNvPr id="7175" name="Picture 16" descr="D:\Talks\Dir-Rev-11-01\barrel.png"/>
          <p:cNvPicPr>
            <a:picLocks noChangeAspect="1" noChangeArrowheads="1"/>
          </p:cNvPicPr>
          <p:nvPr/>
        </p:nvPicPr>
        <p:blipFill>
          <a:blip r:embed="rId3"/>
          <a:srcRect/>
          <a:stretch>
            <a:fillRect/>
          </a:stretch>
        </p:blipFill>
        <p:spPr bwMode="auto">
          <a:xfrm>
            <a:off x="7010400" y="4408491"/>
            <a:ext cx="1600200" cy="1503363"/>
          </a:xfrm>
          <a:prstGeom prst="rect">
            <a:avLst/>
          </a:prstGeom>
          <a:noFill/>
          <a:ln w="9525">
            <a:noFill/>
            <a:miter lim="800000"/>
            <a:headEnd/>
            <a:tailEnd/>
          </a:ln>
        </p:spPr>
      </p:pic>
      <p:pic>
        <p:nvPicPr>
          <p:cNvPr id="7176" name="Picture 17" descr="D:\Talks\Dir-Rev-11-01\pixel1.png"/>
          <p:cNvPicPr>
            <a:picLocks noChangeAspect="1" noChangeArrowheads="1"/>
          </p:cNvPicPr>
          <p:nvPr/>
        </p:nvPicPr>
        <p:blipFill>
          <a:blip r:embed="rId4"/>
          <a:srcRect l="4533" t="11711" r="5066"/>
          <a:stretch>
            <a:fillRect/>
          </a:stretch>
        </p:blipFill>
        <p:spPr bwMode="auto">
          <a:xfrm>
            <a:off x="571472" y="4429132"/>
            <a:ext cx="6457950" cy="1866900"/>
          </a:xfrm>
          <a:prstGeom prst="rect">
            <a:avLst/>
          </a:prstGeom>
          <a:noFill/>
          <a:ln w="9525">
            <a:noFill/>
            <a:miter lim="800000"/>
            <a:headEnd/>
            <a:tailEnd/>
          </a:ln>
        </p:spPr>
      </p:pic>
      <p:sp>
        <p:nvSpPr>
          <p:cNvPr id="7177" name="Text Box 18"/>
          <p:cNvSpPr txBox="1">
            <a:spLocks noChangeArrowheads="1"/>
          </p:cNvSpPr>
          <p:nvPr/>
        </p:nvSpPr>
        <p:spPr bwMode="auto">
          <a:xfrm>
            <a:off x="3630613" y="6275391"/>
            <a:ext cx="712787" cy="396875"/>
          </a:xfrm>
          <a:prstGeom prst="rect">
            <a:avLst/>
          </a:prstGeom>
          <a:noFill/>
          <a:ln w="9525">
            <a:noFill/>
            <a:miter lim="800000"/>
            <a:headEnd/>
            <a:tailEnd/>
          </a:ln>
        </p:spPr>
        <p:txBody>
          <a:bodyPr wrap="none">
            <a:spAutoFit/>
          </a:bodyPr>
          <a:lstStyle/>
          <a:p>
            <a:r>
              <a:rPr lang="en-US" sz="2000" b="1" dirty="0">
                <a:solidFill>
                  <a:schemeClr val="accent2"/>
                </a:solidFill>
              </a:rPr>
              <a:t>1.3m</a:t>
            </a:r>
          </a:p>
        </p:txBody>
      </p:sp>
      <p:sp>
        <p:nvSpPr>
          <p:cNvPr id="7178" name="Line 19"/>
          <p:cNvSpPr>
            <a:spLocks noChangeShapeType="1"/>
          </p:cNvSpPr>
          <p:nvPr/>
        </p:nvSpPr>
        <p:spPr bwMode="auto">
          <a:xfrm flipH="1">
            <a:off x="914400" y="6503991"/>
            <a:ext cx="2590800" cy="0"/>
          </a:xfrm>
          <a:prstGeom prst="line">
            <a:avLst/>
          </a:prstGeom>
          <a:noFill/>
          <a:ln w="28575">
            <a:solidFill>
              <a:schemeClr val="accent2"/>
            </a:solidFill>
            <a:round/>
            <a:headEnd/>
            <a:tailEnd type="triangle" w="med" len="med"/>
          </a:ln>
        </p:spPr>
        <p:txBody>
          <a:bodyPr/>
          <a:lstStyle/>
          <a:p>
            <a:endParaRPr lang="el-GR" dirty="0"/>
          </a:p>
        </p:txBody>
      </p:sp>
      <p:sp>
        <p:nvSpPr>
          <p:cNvPr id="7179" name="Line 20"/>
          <p:cNvSpPr>
            <a:spLocks noChangeShapeType="1"/>
          </p:cNvSpPr>
          <p:nvPr/>
        </p:nvSpPr>
        <p:spPr bwMode="auto">
          <a:xfrm flipH="1">
            <a:off x="4343400" y="6503991"/>
            <a:ext cx="2590800" cy="0"/>
          </a:xfrm>
          <a:prstGeom prst="line">
            <a:avLst/>
          </a:prstGeom>
          <a:noFill/>
          <a:ln w="28575">
            <a:solidFill>
              <a:schemeClr val="accent2"/>
            </a:solidFill>
            <a:round/>
            <a:headEnd type="triangle" w="med" len="med"/>
            <a:tailEnd/>
          </a:ln>
        </p:spPr>
        <p:txBody>
          <a:bodyPr/>
          <a:lstStyle/>
          <a:p>
            <a:endParaRPr lang="el-GR" dirty="0"/>
          </a:p>
        </p:txBody>
      </p:sp>
      <p:sp>
        <p:nvSpPr>
          <p:cNvPr id="7180" name="Line 21"/>
          <p:cNvSpPr>
            <a:spLocks noChangeShapeType="1"/>
          </p:cNvSpPr>
          <p:nvPr/>
        </p:nvSpPr>
        <p:spPr bwMode="auto">
          <a:xfrm>
            <a:off x="914400" y="6427791"/>
            <a:ext cx="0" cy="152400"/>
          </a:xfrm>
          <a:prstGeom prst="line">
            <a:avLst/>
          </a:prstGeom>
          <a:noFill/>
          <a:ln w="28575">
            <a:solidFill>
              <a:schemeClr val="accent2"/>
            </a:solidFill>
            <a:round/>
            <a:headEnd/>
            <a:tailEnd/>
          </a:ln>
        </p:spPr>
        <p:txBody>
          <a:bodyPr/>
          <a:lstStyle/>
          <a:p>
            <a:endParaRPr lang="el-GR" dirty="0"/>
          </a:p>
        </p:txBody>
      </p:sp>
      <p:sp>
        <p:nvSpPr>
          <p:cNvPr id="7181" name="Line 22"/>
          <p:cNvSpPr>
            <a:spLocks noChangeShapeType="1"/>
          </p:cNvSpPr>
          <p:nvPr/>
        </p:nvSpPr>
        <p:spPr bwMode="auto">
          <a:xfrm>
            <a:off x="6934200" y="6427791"/>
            <a:ext cx="0" cy="152400"/>
          </a:xfrm>
          <a:prstGeom prst="line">
            <a:avLst/>
          </a:prstGeom>
          <a:noFill/>
          <a:ln w="28575">
            <a:solidFill>
              <a:schemeClr val="accent2"/>
            </a:solidFill>
            <a:round/>
            <a:headEnd/>
            <a:tailEnd/>
          </a:ln>
        </p:spPr>
        <p:txBody>
          <a:bodyPr/>
          <a:lstStyle/>
          <a:p>
            <a:endParaRPr lang="el-G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9" name="Picture 14" descr="D:\Talks\Pixel02\module2.jpg"/>
          <p:cNvPicPr>
            <a:picLocks noChangeAspect="1" noChangeArrowheads="1"/>
          </p:cNvPicPr>
          <p:nvPr/>
        </p:nvPicPr>
        <p:blipFill>
          <a:blip r:embed="rId2">
            <a:lum bright="6000" contrast="12000"/>
          </a:blip>
          <a:srcRect l="1042"/>
          <a:stretch>
            <a:fillRect/>
          </a:stretch>
        </p:blipFill>
        <p:spPr bwMode="auto">
          <a:xfrm>
            <a:off x="1285852" y="4071942"/>
            <a:ext cx="7239000" cy="2133600"/>
          </a:xfrm>
          <a:prstGeom prst="rect">
            <a:avLst/>
          </a:prstGeom>
          <a:noFill/>
          <a:ln w="9525">
            <a:noFill/>
            <a:miter lim="800000"/>
            <a:headEnd/>
            <a:tailEnd/>
          </a:ln>
        </p:spPr>
      </p:pic>
      <p:sp>
        <p:nvSpPr>
          <p:cNvPr id="16390" name="Rectangle 2"/>
          <p:cNvSpPr>
            <a:spLocks noGrp="1" noChangeArrowheads="1"/>
          </p:cNvSpPr>
          <p:nvPr>
            <p:ph type="title"/>
          </p:nvPr>
        </p:nvSpPr>
        <p:spPr>
          <a:xfrm>
            <a:off x="685800" y="609600"/>
            <a:ext cx="7772400" cy="762000"/>
          </a:xfrm>
        </p:spPr>
        <p:txBody>
          <a:bodyPr/>
          <a:lstStyle/>
          <a:p>
            <a:pPr eaLnBrk="1" hangingPunct="1"/>
            <a:r>
              <a:rPr lang="en-US" sz="3200" dirty="0" smtClean="0"/>
              <a:t>Pixel Module</a:t>
            </a:r>
          </a:p>
        </p:txBody>
      </p:sp>
      <p:sp>
        <p:nvSpPr>
          <p:cNvPr id="16391" name="Text Box 4"/>
          <p:cNvSpPr txBox="1">
            <a:spLocks noChangeArrowheads="1"/>
          </p:cNvSpPr>
          <p:nvPr/>
        </p:nvSpPr>
        <p:spPr bwMode="auto">
          <a:xfrm>
            <a:off x="685800" y="3276600"/>
            <a:ext cx="2743200" cy="366713"/>
          </a:xfrm>
          <a:prstGeom prst="rect">
            <a:avLst/>
          </a:prstGeom>
          <a:noFill/>
          <a:ln w="9525">
            <a:noFill/>
            <a:miter lim="800000"/>
            <a:headEnd/>
            <a:tailEnd/>
          </a:ln>
        </p:spPr>
        <p:txBody>
          <a:bodyPr>
            <a:spAutoFit/>
          </a:bodyPr>
          <a:lstStyle/>
          <a:p>
            <a:pPr eaLnBrk="0" hangingPunct="0">
              <a:spcBef>
                <a:spcPct val="50000"/>
              </a:spcBef>
            </a:pPr>
            <a:r>
              <a:rPr lang="en-US" sz="1800" b="1" dirty="0"/>
              <a:t>Schematic Cross Section</a:t>
            </a:r>
          </a:p>
        </p:txBody>
      </p:sp>
      <p:sp>
        <p:nvSpPr>
          <p:cNvPr id="16392" name="Text Box 5"/>
          <p:cNvSpPr txBox="1">
            <a:spLocks noChangeArrowheads="1"/>
          </p:cNvSpPr>
          <p:nvPr/>
        </p:nvSpPr>
        <p:spPr bwMode="auto">
          <a:xfrm>
            <a:off x="1828800" y="3505200"/>
            <a:ext cx="1600200" cy="366713"/>
          </a:xfrm>
          <a:prstGeom prst="rect">
            <a:avLst/>
          </a:prstGeom>
          <a:noFill/>
          <a:ln w="9525">
            <a:noFill/>
            <a:miter lim="800000"/>
            <a:headEnd/>
            <a:tailEnd/>
          </a:ln>
        </p:spPr>
        <p:txBody>
          <a:bodyPr>
            <a:spAutoFit/>
          </a:bodyPr>
          <a:lstStyle/>
          <a:p>
            <a:pPr eaLnBrk="0" hangingPunct="0">
              <a:spcBef>
                <a:spcPct val="50000"/>
              </a:spcBef>
            </a:pPr>
            <a:r>
              <a:rPr lang="en-US" sz="1800" dirty="0"/>
              <a:t>(through here)</a:t>
            </a:r>
          </a:p>
        </p:txBody>
      </p:sp>
      <p:sp>
        <p:nvSpPr>
          <p:cNvPr id="16393" name="Text Box 6"/>
          <p:cNvSpPr txBox="1">
            <a:spLocks noChangeArrowheads="1"/>
          </p:cNvSpPr>
          <p:nvPr/>
        </p:nvSpPr>
        <p:spPr bwMode="auto">
          <a:xfrm>
            <a:off x="4953000" y="2590800"/>
            <a:ext cx="1143000" cy="304800"/>
          </a:xfrm>
          <a:prstGeom prst="rect">
            <a:avLst/>
          </a:prstGeom>
          <a:noFill/>
          <a:ln w="9525">
            <a:noFill/>
            <a:miter lim="800000"/>
            <a:headEnd/>
            <a:tailEnd/>
          </a:ln>
        </p:spPr>
        <p:txBody>
          <a:bodyPr>
            <a:spAutoFit/>
          </a:bodyPr>
          <a:lstStyle/>
          <a:p>
            <a:pPr eaLnBrk="0" hangingPunct="0">
              <a:spcBef>
                <a:spcPct val="50000"/>
              </a:spcBef>
            </a:pPr>
            <a:r>
              <a:rPr lang="en-US" sz="1400" b="1" dirty="0"/>
              <a:t>Bumps</a:t>
            </a:r>
          </a:p>
        </p:txBody>
      </p:sp>
      <p:sp>
        <p:nvSpPr>
          <p:cNvPr id="16394" name="Text Box 7"/>
          <p:cNvSpPr txBox="1">
            <a:spLocks noChangeArrowheads="1"/>
          </p:cNvSpPr>
          <p:nvPr/>
        </p:nvSpPr>
        <p:spPr bwMode="auto">
          <a:xfrm>
            <a:off x="4953000" y="2286000"/>
            <a:ext cx="1905000" cy="304800"/>
          </a:xfrm>
          <a:prstGeom prst="rect">
            <a:avLst/>
          </a:prstGeom>
          <a:noFill/>
          <a:ln w="9525">
            <a:noFill/>
            <a:miter lim="800000"/>
            <a:headEnd/>
            <a:tailEnd/>
          </a:ln>
        </p:spPr>
        <p:txBody>
          <a:bodyPr>
            <a:spAutoFit/>
          </a:bodyPr>
          <a:lstStyle/>
          <a:p>
            <a:pPr eaLnBrk="0" hangingPunct="0">
              <a:spcBef>
                <a:spcPct val="50000"/>
              </a:spcBef>
            </a:pPr>
            <a:r>
              <a:rPr lang="en-US" sz="1400" b="1" dirty="0"/>
              <a:t>Flex Hybrid (green)</a:t>
            </a:r>
          </a:p>
        </p:txBody>
      </p:sp>
      <p:sp>
        <p:nvSpPr>
          <p:cNvPr id="16395" name="Text Box 8"/>
          <p:cNvSpPr txBox="1">
            <a:spLocks noChangeArrowheads="1"/>
          </p:cNvSpPr>
          <p:nvPr/>
        </p:nvSpPr>
        <p:spPr bwMode="auto">
          <a:xfrm>
            <a:off x="4953000" y="1676400"/>
            <a:ext cx="1295400" cy="304800"/>
          </a:xfrm>
          <a:prstGeom prst="rect">
            <a:avLst/>
          </a:prstGeom>
          <a:noFill/>
          <a:ln w="9525">
            <a:noFill/>
            <a:miter lim="800000"/>
            <a:headEnd/>
            <a:tailEnd/>
          </a:ln>
        </p:spPr>
        <p:txBody>
          <a:bodyPr>
            <a:spAutoFit/>
          </a:bodyPr>
          <a:lstStyle/>
          <a:p>
            <a:pPr eaLnBrk="0" hangingPunct="0">
              <a:spcBef>
                <a:spcPct val="50000"/>
              </a:spcBef>
            </a:pPr>
            <a:r>
              <a:rPr lang="en-US" sz="1400" b="1" dirty="0"/>
              <a:t>Sensor</a:t>
            </a:r>
          </a:p>
        </p:txBody>
      </p:sp>
      <p:sp>
        <p:nvSpPr>
          <p:cNvPr id="16396" name="Text Box 9"/>
          <p:cNvSpPr txBox="1">
            <a:spLocks noChangeArrowheads="1"/>
          </p:cNvSpPr>
          <p:nvPr/>
        </p:nvSpPr>
        <p:spPr bwMode="auto">
          <a:xfrm>
            <a:off x="4953000" y="2895600"/>
            <a:ext cx="1295400" cy="304800"/>
          </a:xfrm>
          <a:prstGeom prst="rect">
            <a:avLst/>
          </a:prstGeom>
          <a:noFill/>
          <a:ln w="9525">
            <a:noFill/>
            <a:miter lim="800000"/>
            <a:headEnd/>
            <a:tailEnd/>
          </a:ln>
        </p:spPr>
        <p:txBody>
          <a:bodyPr>
            <a:spAutoFit/>
          </a:bodyPr>
          <a:lstStyle/>
          <a:p>
            <a:pPr eaLnBrk="0" hangingPunct="0">
              <a:spcBef>
                <a:spcPct val="50000"/>
              </a:spcBef>
            </a:pPr>
            <a:r>
              <a:rPr lang="en-US" sz="1400" b="1" dirty="0"/>
              <a:t>Wirebonds</a:t>
            </a:r>
          </a:p>
        </p:txBody>
      </p:sp>
      <p:sp>
        <p:nvSpPr>
          <p:cNvPr id="16397" name="Text Box 10"/>
          <p:cNvSpPr txBox="1">
            <a:spLocks noChangeArrowheads="1"/>
          </p:cNvSpPr>
          <p:nvPr/>
        </p:nvSpPr>
        <p:spPr bwMode="auto">
          <a:xfrm>
            <a:off x="4953000" y="1981200"/>
            <a:ext cx="1295400" cy="304800"/>
          </a:xfrm>
          <a:prstGeom prst="rect">
            <a:avLst/>
          </a:prstGeom>
          <a:noFill/>
          <a:ln w="9525">
            <a:noFill/>
            <a:miter lim="800000"/>
            <a:headEnd/>
            <a:tailEnd/>
          </a:ln>
        </p:spPr>
        <p:txBody>
          <a:bodyPr>
            <a:spAutoFit/>
          </a:bodyPr>
          <a:lstStyle/>
          <a:p>
            <a:pPr eaLnBrk="0" hangingPunct="0">
              <a:spcBef>
                <a:spcPct val="50000"/>
              </a:spcBef>
            </a:pPr>
            <a:r>
              <a:rPr lang="en-US" sz="1400" b="1" dirty="0"/>
              <a:t>ASICs</a:t>
            </a:r>
          </a:p>
        </p:txBody>
      </p:sp>
      <p:pic>
        <p:nvPicPr>
          <p:cNvPr id="16398" name="Picture 11" descr="C:\Maurice\atlas\module-toon.gif"/>
          <p:cNvPicPr>
            <a:picLocks noChangeAspect="1" noChangeArrowheads="1"/>
          </p:cNvPicPr>
          <p:nvPr/>
        </p:nvPicPr>
        <p:blipFill>
          <a:blip r:embed="rId3"/>
          <a:srcRect t="11688"/>
          <a:stretch>
            <a:fillRect/>
          </a:stretch>
        </p:blipFill>
        <p:spPr bwMode="auto">
          <a:xfrm>
            <a:off x="762000" y="1600200"/>
            <a:ext cx="4114800" cy="1727200"/>
          </a:xfrm>
          <a:prstGeom prst="rect">
            <a:avLst/>
          </a:prstGeom>
          <a:noFill/>
          <a:ln w="9525">
            <a:noFill/>
            <a:miter lim="800000"/>
            <a:headEnd/>
            <a:tailEnd/>
          </a:ln>
        </p:spPr>
      </p:pic>
      <p:sp>
        <p:nvSpPr>
          <p:cNvPr id="16399" name="Line 12"/>
          <p:cNvSpPr>
            <a:spLocks noChangeShapeType="1"/>
          </p:cNvSpPr>
          <p:nvPr/>
        </p:nvSpPr>
        <p:spPr bwMode="auto">
          <a:xfrm>
            <a:off x="3352800" y="3657600"/>
            <a:ext cx="533400" cy="2590800"/>
          </a:xfrm>
          <a:prstGeom prst="line">
            <a:avLst/>
          </a:prstGeom>
          <a:noFill/>
          <a:ln w="38100">
            <a:solidFill>
              <a:srgbClr val="FF00FF"/>
            </a:solidFill>
            <a:round/>
            <a:headEnd/>
            <a:tailEnd/>
          </a:ln>
        </p:spPr>
        <p:txBody>
          <a:bodyPr/>
          <a:lstStyle/>
          <a:p>
            <a:endParaRPr lang="el-GR" dirty="0"/>
          </a:p>
        </p:txBody>
      </p:sp>
      <p:sp>
        <p:nvSpPr>
          <p:cNvPr id="16400" name="Text Box 15"/>
          <p:cNvSpPr txBox="1">
            <a:spLocks noChangeArrowheads="1"/>
          </p:cNvSpPr>
          <p:nvPr/>
        </p:nvSpPr>
        <p:spPr bwMode="auto">
          <a:xfrm>
            <a:off x="4983163" y="1295400"/>
            <a:ext cx="1570037" cy="336550"/>
          </a:xfrm>
          <a:prstGeom prst="rect">
            <a:avLst/>
          </a:prstGeom>
          <a:noFill/>
          <a:ln w="9525">
            <a:noFill/>
            <a:miter lim="800000"/>
            <a:headEnd/>
            <a:tailEnd/>
          </a:ln>
        </p:spPr>
        <p:txBody>
          <a:bodyPr wrap="none">
            <a:spAutoFit/>
          </a:bodyPr>
          <a:lstStyle/>
          <a:p>
            <a:r>
              <a:rPr lang="en-US" sz="1600" b="1" dirty="0"/>
              <a:t>Pigtail (beyond)</a:t>
            </a:r>
          </a:p>
        </p:txBody>
      </p:sp>
      <p:sp>
        <p:nvSpPr>
          <p:cNvPr id="16401" name="Line 16"/>
          <p:cNvSpPr>
            <a:spLocks noChangeShapeType="1"/>
          </p:cNvSpPr>
          <p:nvPr/>
        </p:nvSpPr>
        <p:spPr bwMode="auto">
          <a:xfrm flipH="1">
            <a:off x="3500430" y="1428736"/>
            <a:ext cx="1524000" cy="152400"/>
          </a:xfrm>
          <a:prstGeom prst="line">
            <a:avLst/>
          </a:prstGeom>
          <a:noFill/>
          <a:ln w="28575">
            <a:solidFill>
              <a:schemeClr val="tx1"/>
            </a:solidFill>
            <a:round/>
            <a:headEnd/>
            <a:tailEnd type="triangle" w="med" len="med"/>
          </a:ln>
        </p:spPr>
        <p:txBody>
          <a:bodyPr/>
          <a:lstStyle/>
          <a:p>
            <a:endParaRPr lang="el-GR" dirty="0"/>
          </a:p>
        </p:txBody>
      </p:sp>
      <p:sp>
        <p:nvSpPr>
          <p:cNvPr id="16402" name="Line 17"/>
          <p:cNvSpPr>
            <a:spLocks noChangeShapeType="1"/>
          </p:cNvSpPr>
          <p:nvPr/>
        </p:nvSpPr>
        <p:spPr bwMode="auto">
          <a:xfrm>
            <a:off x="6553200" y="1600200"/>
            <a:ext cx="1752600" cy="2895600"/>
          </a:xfrm>
          <a:prstGeom prst="line">
            <a:avLst/>
          </a:prstGeom>
          <a:noFill/>
          <a:ln w="9525">
            <a:solidFill>
              <a:schemeClr val="tx1"/>
            </a:solidFill>
            <a:round/>
            <a:headEnd/>
            <a:tailEnd type="triangle" w="med" len="med"/>
          </a:ln>
        </p:spPr>
        <p:txBody>
          <a:bodyPr/>
          <a:lstStyle/>
          <a:p>
            <a:endParaRPr lang="el-GR"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n-US" dirty="0" smtClean="0"/>
              <a:t>Semi Conductor Tracker</a:t>
            </a:r>
            <a:br>
              <a:rPr lang="en-US" dirty="0" smtClean="0"/>
            </a:br>
            <a:r>
              <a:rPr lang="en-US" dirty="0" smtClean="0"/>
              <a:t>SCT</a:t>
            </a:r>
            <a:endParaRPr lang="el-GR" dirty="0"/>
          </a:p>
        </p:txBody>
      </p:sp>
      <p:sp>
        <p:nvSpPr>
          <p:cNvPr id="3" name="Text Box 14"/>
          <p:cNvSpPr txBox="1">
            <a:spLocks noChangeArrowheads="1"/>
          </p:cNvSpPr>
          <p:nvPr/>
        </p:nvSpPr>
        <p:spPr bwMode="auto">
          <a:xfrm>
            <a:off x="571472" y="1500174"/>
            <a:ext cx="8474075" cy="2554545"/>
          </a:xfrm>
          <a:prstGeom prst="rect">
            <a:avLst/>
          </a:prstGeom>
          <a:noFill/>
          <a:ln w="12700">
            <a:noFill/>
            <a:miter lim="800000"/>
            <a:headEnd type="none" w="sm" len="sm"/>
            <a:tailEnd type="none" w="sm" len="sm"/>
          </a:ln>
          <a:effectLst/>
        </p:spPr>
        <p:txBody>
          <a:bodyPr>
            <a:spAutoFit/>
          </a:bodyPr>
          <a:lstStyle/>
          <a:p>
            <a:pPr>
              <a:buFont typeface="Wingdings" pitchFamily="2" charset="2"/>
              <a:buChar char="Ø"/>
            </a:pPr>
            <a:r>
              <a:rPr lang="el-GR" sz="2000" dirty="0" smtClean="0"/>
              <a:t> Καλύπτει τον </a:t>
            </a:r>
            <a:r>
              <a:rPr lang="en-US" sz="2000" dirty="0" smtClean="0"/>
              <a:t>pixel detector </a:t>
            </a:r>
            <a:r>
              <a:rPr lang="el-GR" sz="2000" dirty="0" smtClean="0"/>
              <a:t>και έχει παρόμοια λογική</a:t>
            </a:r>
            <a:endParaRPr lang="en-US" sz="2000" dirty="0" smtClean="0"/>
          </a:p>
          <a:p>
            <a:pPr>
              <a:buFont typeface="Wingdings" pitchFamily="2" charset="2"/>
              <a:buChar char="Ø"/>
            </a:pPr>
            <a:endParaRPr lang="el-GR" sz="2000" dirty="0" smtClean="0"/>
          </a:p>
          <a:p>
            <a:pPr>
              <a:buFont typeface="Wingdings" pitchFamily="2" charset="2"/>
              <a:buChar char="Ø"/>
            </a:pPr>
            <a:r>
              <a:rPr lang="el-GR" sz="2000" dirty="0" smtClean="0"/>
              <a:t>Χρησιμοποιεί αντί για </a:t>
            </a:r>
            <a:r>
              <a:rPr lang="en-US" sz="2000" dirty="0" smtClean="0"/>
              <a:t>pixels</a:t>
            </a:r>
            <a:r>
              <a:rPr lang="el-GR" sz="2000" dirty="0" smtClean="0"/>
              <a:t> λωρίδες πυριτίου (</a:t>
            </a:r>
            <a:r>
              <a:rPr lang="en-US" sz="2000" dirty="0" smtClean="0"/>
              <a:t>silicon strips)</a:t>
            </a:r>
            <a:r>
              <a:rPr lang="el-GR" sz="2000" dirty="0" smtClean="0"/>
              <a:t> 80*12 μ</a:t>
            </a:r>
            <a:r>
              <a:rPr lang="en-US" sz="2000" dirty="0" smtClean="0"/>
              <a:t>m</a:t>
            </a:r>
            <a:r>
              <a:rPr lang="el-GR" sz="2000" baseline="30000" dirty="0" smtClean="0"/>
              <a:t>2</a:t>
            </a:r>
            <a:r>
              <a:rPr lang="el-GR" sz="2000" dirty="0" smtClean="0"/>
              <a:t> για την ανίχνευση της τροχιάς</a:t>
            </a:r>
            <a:r>
              <a:rPr lang="en-US" sz="2000" dirty="0" smtClean="0"/>
              <a:t>. </a:t>
            </a:r>
            <a:r>
              <a:rPr lang="el-GR" sz="2000" dirty="0" smtClean="0"/>
              <a:t>Έχουμε 4 κυλινδρικές στρώσεις και 9 δίσκους σε κάθε πλευρά</a:t>
            </a:r>
            <a:endParaRPr lang="el-GR" sz="2000" baseline="30000" dirty="0" smtClean="0"/>
          </a:p>
          <a:p>
            <a:pPr>
              <a:buFont typeface="Wingdings" pitchFamily="2" charset="2"/>
              <a:buChar char="Ø"/>
            </a:pPr>
            <a:endParaRPr lang="el-GR" sz="2000" dirty="0" smtClean="0"/>
          </a:p>
          <a:p>
            <a:pPr>
              <a:buFont typeface="Wingdings" pitchFamily="2" charset="2"/>
              <a:buChar char="Ø"/>
            </a:pPr>
            <a:r>
              <a:rPr lang="el-GR" sz="2000" dirty="0" smtClean="0"/>
              <a:t> Τα </a:t>
            </a:r>
            <a:r>
              <a:rPr lang="en-US" sz="2000" dirty="0" smtClean="0"/>
              <a:t>strips</a:t>
            </a:r>
            <a:r>
              <a:rPr lang="el-GR" sz="2000" dirty="0" smtClean="0"/>
              <a:t> βρίσκονται πάνω σε </a:t>
            </a:r>
            <a:r>
              <a:rPr lang="en-US" sz="2000" dirty="0" smtClean="0"/>
              <a:t>modules </a:t>
            </a:r>
            <a:r>
              <a:rPr lang="el-GR" sz="2000" dirty="0" smtClean="0"/>
              <a:t>τα οποία επικαλύπτονται ώστε να καλύπτουν όλη την επιφάνεια</a:t>
            </a:r>
            <a:endParaRPr lang="el-GR" sz="2000" baseline="30000" dirty="0" smtClean="0"/>
          </a:p>
        </p:txBody>
      </p:sp>
      <p:pic>
        <p:nvPicPr>
          <p:cNvPr id="2053" name="Picture 5"/>
          <p:cNvPicPr>
            <a:picLocks noChangeAspect="1" noChangeArrowheads="1"/>
          </p:cNvPicPr>
          <p:nvPr/>
        </p:nvPicPr>
        <p:blipFill>
          <a:blip r:embed="rId2"/>
          <a:srcRect/>
          <a:stretch>
            <a:fillRect/>
          </a:stretch>
        </p:blipFill>
        <p:spPr bwMode="auto">
          <a:xfrm>
            <a:off x="5343525" y="3714752"/>
            <a:ext cx="3800475" cy="3143248"/>
          </a:xfrm>
          <a:prstGeom prst="rect">
            <a:avLst/>
          </a:prstGeom>
          <a:noFill/>
          <a:ln w="9525">
            <a:noFill/>
            <a:miter lim="800000"/>
            <a:headEnd/>
            <a:tailEnd/>
          </a:ln>
          <a:effectLst/>
        </p:spPr>
      </p:pic>
      <p:pic>
        <p:nvPicPr>
          <p:cNvPr id="2054" name="Picture 6"/>
          <p:cNvPicPr>
            <a:picLocks noChangeAspect="1" noChangeArrowheads="1"/>
          </p:cNvPicPr>
          <p:nvPr/>
        </p:nvPicPr>
        <p:blipFill>
          <a:blip r:embed="rId3"/>
          <a:srcRect/>
          <a:stretch>
            <a:fillRect/>
          </a:stretch>
        </p:blipFill>
        <p:spPr bwMode="auto">
          <a:xfrm>
            <a:off x="142844" y="4572008"/>
            <a:ext cx="5062333" cy="17859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pic>
        <p:nvPicPr>
          <p:cNvPr id="3074" name="Picture 2"/>
          <p:cNvPicPr>
            <a:picLocks noChangeAspect="1" noChangeArrowheads="1"/>
          </p:cNvPicPr>
          <p:nvPr/>
        </p:nvPicPr>
        <p:blipFill>
          <a:blip r:embed="rId2"/>
          <a:srcRect/>
          <a:stretch>
            <a:fillRect/>
          </a:stretch>
        </p:blipFill>
        <p:spPr bwMode="auto">
          <a:xfrm>
            <a:off x="1285852" y="714356"/>
            <a:ext cx="6486525" cy="2466975"/>
          </a:xfrm>
          <a:prstGeom prst="rect">
            <a:avLst/>
          </a:prstGeom>
          <a:noFill/>
          <a:ln w="9525">
            <a:noFill/>
            <a:miter lim="800000"/>
            <a:headEnd/>
            <a:tailEnd/>
          </a:ln>
          <a:effectLst/>
        </p:spPr>
      </p:pic>
      <p:pic>
        <p:nvPicPr>
          <p:cNvPr id="4" name="Picture 4"/>
          <p:cNvPicPr>
            <a:picLocks noChangeAspect="1" noChangeArrowheads="1"/>
          </p:cNvPicPr>
          <p:nvPr/>
        </p:nvPicPr>
        <p:blipFill>
          <a:blip r:embed="rId3"/>
          <a:srcRect/>
          <a:stretch>
            <a:fillRect/>
          </a:stretch>
        </p:blipFill>
        <p:spPr bwMode="auto">
          <a:xfrm>
            <a:off x="2143108" y="3286124"/>
            <a:ext cx="5286412" cy="322108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3781425" y="1214422"/>
            <a:ext cx="5362575" cy="3343275"/>
          </a:xfrm>
          <a:prstGeom prst="rect">
            <a:avLst/>
          </a:prstGeom>
          <a:noFill/>
          <a:ln w="9525">
            <a:noFill/>
            <a:miter lim="800000"/>
            <a:headEnd/>
            <a:tailEnd/>
          </a:ln>
          <a:effectLst/>
        </p:spPr>
      </p:pic>
      <p:sp>
        <p:nvSpPr>
          <p:cNvPr id="8" name="7 Rectángulo"/>
          <p:cNvSpPr/>
          <p:nvPr/>
        </p:nvSpPr>
        <p:spPr>
          <a:xfrm>
            <a:off x="0" y="0"/>
            <a:ext cx="9144000" cy="1178719"/>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anchor="ctr"/>
          <a:lstStyle/>
          <a:p>
            <a:pPr algn="ctr">
              <a:defRPr/>
            </a:pPr>
            <a:endParaRPr lang="es-ES_tradnl"/>
          </a:p>
        </p:txBody>
      </p:sp>
      <p:sp>
        <p:nvSpPr>
          <p:cNvPr id="7" name="6 Rectángulo redondeado"/>
          <p:cNvSpPr/>
          <p:nvPr/>
        </p:nvSpPr>
        <p:spPr>
          <a:xfrm>
            <a:off x="200025" y="1885950"/>
            <a:ext cx="3514719" cy="578644"/>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anchor="ctr"/>
          <a:lstStyle/>
          <a:p>
            <a:pPr algn="ctr">
              <a:defRPr/>
            </a:pPr>
            <a:endParaRPr lang="es-ES_tradnl"/>
          </a:p>
        </p:txBody>
      </p:sp>
      <p:sp>
        <p:nvSpPr>
          <p:cNvPr id="8197" name="Rectangle 2"/>
          <p:cNvSpPr>
            <a:spLocks noGrp="1" noChangeArrowheads="1"/>
          </p:cNvSpPr>
          <p:nvPr>
            <p:ph type="body" idx="1"/>
          </p:nvPr>
        </p:nvSpPr>
        <p:spPr>
          <a:xfrm>
            <a:off x="224314" y="1647350"/>
            <a:ext cx="8681085" cy="4487703"/>
          </a:xfrm>
        </p:spPr>
        <p:txBody>
          <a:bodyPr lIns="0" tIns="0" rIns="0" bIns="0"/>
          <a:lstStyle/>
          <a:p>
            <a:pPr marL="411480" lvl="1" indent="-308610">
              <a:lnSpc>
                <a:spcPct val="95000"/>
              </a:lnSpc>
              <a:spcBef>
                <a:spcPct val="0"/>
              </a:spcBef>
              <a:buClr>
                <a:srgbClr val="000000"/>
              </a:buClr>
              <a:buFontTx/>
              <a:buChar char="•"/>
            </a:pPr>
            <a:endParaRPr lang="en-US" sz="2400" dirty="0" smtClean="0">
              <a:solidFill>
                <a:srgbClr val="000000"/>
              </a:solidFill>
              <a:latin typeface="Arial" charset="0"/>
            </a:endParaRPr>
          </a:p>
          <a:p>
            <a:pPr marL="411480" lvl="1" indent="-308610">
              <a:lnSpc>
                <a:spcPct val="95000"/>
              </a:lnSpc>
              <a:spcBef>
                <a:spcPct val="0"/>
              </a:spcBef>
              <a:buClr>
                <a:srgbClr val="000000"/>
              </a:buClr>
              <a:buNone/>
            </a:pPr>
            <a:r>
              <a:rPr lang="el-GR" sz="2400" b="1" dirty="0" smtClean="0">
                <a:solidFill>
                  <a:srgbClr val="000000"/>
                </a:solidFill>
                <a:latin typeface="Arial" charset="0"/>
              </a:rPr>
              <a:t>Βασικές πληροφορίες</a:t>
            </a:r>
            <a:endParaRPr lang="en-US" sz="2400" b="1" dirty="0" smtClean="0">
              <a:solidFill>
                <a:srgbClr val="000000"/>
              </a:solidFill>
              <a:latin typeface="Arial" charset="0"/>
            </a:endParaRPr>
          </a:p>
          <a:p>
            <a:pPr marL="411480" lvl="1" indent="-308610">
              <a:lnSpc>
                <a:spcPct val="95000"/>
              </a:lnSpc>
              <a:spcBef>
                <a:spcPct val="0"/>
              </a:spcBef>
              <a:buClr>
                <a:srgbClr val="000000"/>
              </a:buClr>
              <a:buFontTx/>
              <a:buChar char="•"/>
            </a:pPr>
            <a:endParaRPr lang="en-US" sz="2400" dirty="0" smtClean="0">
              <a:solidFill>
                <a:srgbClr val="000000"/>
              </a:solidFill>
              <a:latin typeface="Arial" charset="0"/>
            </a:endParaRPr>
          </a:p>
          <a:p>
            <a:pPr marL="411480" lvl="1" indent="-308610">
              <a:lnSpc>
                <a:spcPct val="95000"/>
              </a:lnSpc>
              <a:spcBef>
                <a:spcPct val="0"/>
              </a:spcBef>
              <a:buClr>
                <a:srgbClr val="000000"/>
              </a:buClr>
              <a:buFontTx/>
              <a:buChar char="•"/>
            </a:pPr>
            <a:endParaRPr lang="en-US" sz="2400" dirty="0" smtClean="0">
              <a:solidFill>
                <a:srgbClr val="000000"/>
              </a:solidFill>
              <a:latin typeface="Arial" charset="0"/>
            </a:endParaRPr>
          </a:p>
          <a:p>
            <a:pPr marL="411480" lvl="1" indent="-308610">
              <a:lnSpc>
                <a:spcPct val="95000"/>
              </a:lnSpc>
              <a:spcBef>
                <a:spcPct val="0"/>
              </a:spcBef>
              <a:buClr>
                <a:srgbClr val="000000"/>
              </a:buClr>
              <a:buFontTx/>
              <a:buChar char="•"/>
            </a:pPr>
            <a:r>
              <a:rPr lang="el-GR" sz="2400" dirty="0" smtClean="0">
                <a:latin typeface="Arial" charset="0"/>
              </a:rPr>
              <a:t>Κατασκευάστηκε από το</a:t>
            </a:r>
            <a:r>
              <a:rPr lang="en-US" sz="2400" dirty="0" smtClean="0">
                <a:latin typeface="Arial" charset="0"/>
              </a:rPr>
              <a:t> CERN.</a:t>
            </a:r>
          </a:p>
          <a:p>
            <a:pPr marL="411480" lvl="1" indent="-308610">
              <a:lnSpc>
                <a:spcPct val="95000"/>
              </a:lnSpc>
              <a:spcBef>
                <a:spcPct val="0"/>
              </a:spcBef>
              <a:buClr>
                <a:srgbClr val="000000"/>
              </a:buClr>
              <a:buFontTx/>
              <a:buChar char="•"/>
            </a:pPr>
            <a:endParaRPr lang="en-US" dirty="0" smtClean="0"/>
          </a:p>
          <a:p>
            <a:pPr marL="411480" lvl="1" indent="-308610">
              <a:lnSpc>
                <a:spcPct val="95000"/>
              </a:lnSpc>
              <a:spcBef>
                <a:spcPct val="0"/>
              </a:spcBef>
              <a:buClr>
                <a:srgbClr val="000000"/>
              </a:buClr>
              <a:buFontTx/>
              <a:buChar char="•"/>
            </a:pPr>
            <a:r>
              <a:rPr lang="el-GR" sz="2400" dirty="0" smtClean="0">
                <a:latin typeface="Arial" charset="0"/>
              </a:rPr>
              <a:t>Βρίσκεται κοντά στα σύνορα</a:t>
            </a:r>
            <a:r>
              <a:rPr lang="en-US" sz="2400" dirty="0" smtClean="0">
                <a:latin typeface="Arial" charset="0"/>
              </a:rPr>
              <a:t> </a:t>
            </a:r>
            <a:r>
              <a:rPr lang="el-GR" sz="2400" dirty="0" smtClean="0">
                <a:latin typeface="Arial" charset="0"/>
              </a:rPr>
              <a:t>Γαλλίας και Ελβετίας</a:t>
            </a:r>
            <a:r>
              <a:rPr lang="en-US" sz="2400" dirty="0" smtClean="0">
                <a:latin typeface="Arial" charset="0"/>
              </a:rPr>
              <a:t>.</a:t>
            </a:r>
          </a:p>
          <a:p>
            <a:pPr marL="411480" lvl="1" indent="-308610">
              <a:lnSpc>
                <a:spcPct val="95000"/>
              </a:lnSpc>
              <a:spcBef>
                <a:spcPct val="0"/>
              </a:spcBef>
              <a:buClr>
                <a:srgbClr val="000000"/>
              </a:buClr>
              <a:buFontTx/>
              <a:buChar char="•"/>
            </a:pPr>
            <a:endParaRPr lang="en-US" dirty="0" smtClean="0"/>
          </a:p>
          <a:p>
            <a:pPr marL="411480" lvl="1" indent="-308610">
              <a:lnSpc>
                <a:spcPct val="95000"/>
              </a:lnSpc>
              <a:spcBef>
                <a:spcPct val="0"/>
              </a:spcBef>
              <a:buClr>
                <a:srgbClr val="000000"/>
              </a:buClr>
              <a:buFontTx/>
              <a:buChar char="•"/>
            </a:pPr>
            <a:r>
              <a:rPr lang="el-GR" sz="2400" dirty="0" smtClean="0">
                <a:latin typeface="Arial" charset="0"/>
              </a:rPr>
              <a:t>Κυκλικό τούνελ μήκους </a:t>
            </a:r>
            <a:r>
              <a:rPr lang="en-US" sz="2400" dirty="0" smtClean="0">
                <a:latin typeface="Arial" charset="0"/>
              </a:rPr>
              <a:t>27 km</a:t>
            </a:r>
            <a:r>
              <a:rPr lang="el-GR" sz="2400" dirty="0" smtClean="0">
                <a:latin typeface="Arial" charset="0"/>
              </a:rPr>
              <a:t> περίπου</a:t>
            </a:r>
            <a:r>
              <a:rPr lang="en-US" sz="2400" dirty="0" smtClean="0">
                <a:latin typeface="Arial" charset="0"/>
              </a:rPr>
              <a:t>.</a:t>
            </a:r>
          </a:p>
          <a:p>
            <a:pPr marL="411480" lvl="1" indent="-308610">
              <a:lnSpc>
                <a:spcPct val="95000"/>
              </a:lnSpc>
              <a:spcBef>
                <a:spcPct val="0"/>
              </a:spcBef>
              <a:buClr>
                <a:srgbClr val="000000"/>
              </a:buClr>
              <a:buFontTx/>
              <a:buChar char="•"/>
            </a:pPr>
            <a:endParaRPr lang="en-US" dirty="0" smtClean="0"/>
          </a:p>
          <a:p>
            <a:pPr marL="411480" lvl="1" indent="-308610">
              <a:lnSpc>
                <a:spcPct val="95000"/>
              </a:lnSpc>
              <a:spcBef>
                <a:spcPct val="0"/>
              </a:spcBef>
              <a:buClr>
                <a:srgbClr val="000000"/>
              </a:buClr>
              <a:buFontTx/>
              <a:buChar char="•"/>
            </a:pPr>
            <a:r>
              <a:rPr lang="el-GR" sz="2400" dirty="0" smtClean="0">
                <a:latin typeface="Arial" charset="0"/>
              </a:rPr>
              <a:t>«Συγκρούει δέσμες αδρονίων (πρωτ</a:t>
            </a:r>
            <a:r>
              <a:rPr lang="en-US" sz="2400" dirty="0" smtClean="0">
                <a:latin typeface="Arial" charset="0"/>
              </a:rPr>
              <a:t>o</a:t>
            </a:r>
            <a:r>
              <a:rPr lang="el-GR" sz="2400" dirty="0" smtClean="0">
                <a:latin typeface="Arial" charset="0"/>
              </a:rPr>
              <a:t>νίων)</a:t>
            </a:r>
            <a:r>
              <a:rPr lang="en-US" sz="2400" dirty="0" smtClean="0">
                <a:latin typeface="Arial" charset="0"/>
              </a:rPr>
              <a:t>.</a:t>
            </a:r>
          </a:p>
          <a:p>
            <a:pPr marL="411480" lvl="1" indent="-308610">
              <a:lnSpc>
                <a:spcPct val="95000"/>
              </a:lnSpc>
              <a:spcBef>
                <a:spcPct val="0"/>
              </a:spcBef>
              <a:buClr>
                <a:srgbClr val="000000"/>
              </a:buClr>
              <a:buFontTx/>
              <a:buChar char="•"/>
            </a:pPr>
            <a:endParaRPr lang="en-US" dirty="0" smtClean="0"/>
          </a:p>
          <a:p>
            <a:pPr marL="411480" lvl="1" indent="-308610">
              <a:lnSpc>
                <a:spcPct val="95000"/>
              </a:lnSpc>
              <a:spcBef>
                <a:spcPct val="0"/>
              </a:spcBef>
              <a:buClr>
                <a:srgbClr val="000000"/>
              </a:buClr>
              <a:buFontTx/>
              <a:buChar char="•"/>
            </a:pPr>
            <a:r>
              <a:rPr lang="el-GR" sz="2400" dirty="0" smtClean="0">
                <a:latin typeface="Arial" charset="0"/>
              </a:rPr>
              <a:t>Οι δέσμες οδηγούνται (καμπυλώνονται) από «μαγνήτες»</a:t>
            </a:r>
            <a:r>
              <a:rPr lang="en-US" sz="2400" dirty="0" smtClean="0">
                <a:latin typeface="Arial" charset="0"/>
              </a:rPr>
              <a:t>. </a:t>
            </a:r>
          </a:p>
        </p:txBody>
      </p:sp>
      <p:sp>
        <p:nvSpPr>
          <p:cNvPr id="8198" name="Rectangle 1"/>
          <p:cNvSpPr>
            <a:spLocks noGrp="1" noChangeArrowheads="1"/>
          </p:cNvSpPr>
          <p:nvPr>
            <p:ph type="title"/>
          </p:nvPr>
        </p:nvSpPr>
        <p:spPr>
          <a:xfrm>
            <a:off x="222885" y="274320"/>
            <a:ext cx="8698230" cy="822960"/>
          </a:xfrm>
        </p:spPr>
        <p:txBody>
          <a:bodyPr lIns="0" tIns="0" rIns="0" bIns="0" anchor="t"/>
          <a:lstStyle/>
          <a:p>
            <a:pPr algn="l" eaLnBrk="1" hangingPunct="1">
              <a:lnSpc>
                <a:spcPct val="95000"/>
              </a:lnSpc>
            </a:pPr>
            <a:r>
              <a:rPr lang="el-GR" sz="3900" dirty="0" smtClean="0">
                <a:solidFill>
                  <a:srgbClr val="000000"/>
                </a:solidFill>
                <a:latin typeface="Arial" charset="0"/>
              </a:rPr>
              <a:t>Εισαγωγή στον </a:t>
            </a:r>
            <a:r>
              <a:rPr lang="en-US" sz="3900" dirty="0" smtClean="0">
                <a:solidFill>
                  <a:srgbClr val="000000"/>
                </a:solidFill>
                <a:latin typeface="Arial" charset="0"/>
              </a:rPr>
              <a:t>LHC</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xel-detector-sct.avi">
            <a:hlinkClick r:id="" action="ppaction://media"/>
          </p:cNvPr>
          <p:cNvPicPr>
            <a:picLocks noRot="1" noChangeAspect="1"/>
          </p:cNvPicPr>
          <p:nvPr>
            <a:videoFile r:link="rId1"/>
          </p:nvPr>
        </p:nvPicPr>
        <p:blipFill>
          <a:blip r:embed="rId3"/>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52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n-US" dirty="0" smtClean="0"/>
              <a:t>Transition Radiation Tracker TRT</a:t>
            </a:r>
            <a:endParaRPr lang="el-GR" dirty="0"/>
          </a:p>
        </p:txBody>
      </p:sp>
      <p:sp>
        <p:nvSpPr>
          <p:cNvPr id="4" name="Text Box 14"/>
          <p:cNvSpPr txBox="1">
            <a:spLocks noChangeArrowheads="1"/>
          </p:cNvSpPr>
          <p:nvPr/>
        </p:nvSpPr>
        <p:spPr bwMode="auto">
          <a:xfrm>
            <a:off x="571472" y="1500174"/>
            <a:ext cx="8474075" cy="3785652"/>
          </a:xfrm>
          <a:prstGeom prst="rect">
            <a:avLst/>
          </a:prstGeom>
          <a:noFill/>
          <a:ln w="12700">
            <a:noFill/>
            <a:miter lim="800000"/>
            <a:headEnd type="none" w="sm" len="sm"/>
            <a:tailEnd type="none" w="sm" len="sm"/>
          </a:ln>
          <a:effectLst/>
        </p:spPr>
        <p:txBody>
          <a:bodyPr>
            <a:spAutoFit/>
          </a:bodyPr>
          <a:lstStyle/>
          <a:p>
            <a:pPr>
              <a:buFont typeface="Wingdings" pitchFamily="2" charset="2"/>
              <a:buChar char="Ø"/>
            </a:pPr>
            <a:r>
              <a:rPr lang="el-GR" sz="2000" dirty="0" smtClean="0"/>
              <a:t> Καλύπτει τον </a:t>
            </a:r>
            <a:r>
              <a:rPr lang="en-US" sz="2000" dirty="0" smtClean="0"/>
              <a:t>SCT</a:t>
            </a:r>
          </a:p>
          <a:p>
            <a:pPr>
              <a:buFont typeface="Wingdings" pitchFamily="2" charset="2"/>
              <a:buChar char="Ø"/>
            </a:pPr>
            <a:endParaRPr lang="el-GR" sz="2000" dirty="0" smtClean="0"/>
          </a:p>
          <a:p>
            <a:pPr>
              <a:buFont typeface="Wingdings" pitchFamily="2" charset="2"/>
              <a:buChar char="Ø"/>
            </a:pPr>
            <a:r>
              <a:rPr lang="el-GR" sz="2000" dirty="0" smtClean="0"/>
              <a:t>Χρησιμοποιεί</a:t>
            </a:r>
            <a:r>
              <a:rPr lang="en-US" sz="2000" dirty="0" smtClean="0"/>
              <a:t> </a:t>
            </a:r>
            <a:r>
              <a:rPr lang="el-GR" sz="2000" dirty="0" smtClean="0"/>
              <a:t>πολλαπλούς (351.000) μικροσκοπικούς σωλήνες μήκους 144</a:t>
            </a:r>
            <a:r>
              <a:rPr lang="en-US" sz="2000" dirty="0" smtClean="0"/>
              <a:t>cm </a:t>
            </a:r>
            <a:r>
              <a:rPr lang="el-GR" sz="2000" dirty="0" smtClean="0"/>
              <a:t>και ακτίνας 2</a:t>
            </a:r>
            <a:r>
              <a:rPr lang="en-US" sz="2000" dirty="0" smtClean="0"/>
              <a:t>mm</a:t>
            </a:r>
            <a:r>
              <a:rPr lang="el-GR" sz="2000" dirty="0" smtClean="0"/>
              <a:t> οι οποίοι είναι γεμισμένοι με αέριο </a:t>
            </a:r>
            <a:r>
              <a:rPr lang="en-US" sz="2000" dirty="0" smtClean="0"/>
              <a:t>(Xenon) </a:t>
            </a:r>
            <a:r>
              <a:rPr lang="el-GR" sz="2000" dirty="0" smtClean="0"/>
              <a:t>και στο κέντρο τους βρίσκεται ένα επιχρυσωμένο καλώδιο ακτίνας 30μ</a:t>
            </a:r>
            <a:r>
              <a:rPr lang="en-US" sz="2000" dirty="0" smtClean="0"/>
              <a:t>m</a:t>
            </a:r>
            <a:endParaRPr lang="el-GR" sz="2000" dirty="0" smtClean="0"/>
          </a:p>
          <a:p>
            <a:pPr>
              <a:buFont typeface="Wingdings" pitchFamily="2" charset="2"/>
              <a:buChar char="Ø"/>
            </a:pPr>
            <a:endParaRPr lang="el-GR" sz="2000" dirty="0" smtClean="0"/>
          </a:p>
          <a:p>
            <a:pPr>
              <a:buFont typeface="Wingdings" pitchFamily="2" charset="2"/>
              <a:buChar char="Ø"/>
            </a:pPr>
            <a:r>
              <a:rPr lang="el-GR" sz="2000" dirty="0" smtClean="0"/>
              <a:t> Ανάμεσα στους σωλήνες και στο καλώδιο εφαρμόζεται υψηλή τάση έτσι ώστε όταν ένα σωματίδιο διαπεράσει τον σωλήνα, ηλεκτρόνια κατευθύνονται προς το καλώδιο και μας δίνει σήμα</a:t>
            </a:r>
          </a:p>
          <a:p>
            <a:pPr>
              <a:buFont typeface="Wingdings" pitchFamily="2" charset="2"/>
              <a:buChar char="Ø"/>
            </a:pPr>
            <a:endParaRPr lang="el-GR" sz="2000" dirty="0" smtClean="0"/>
          </a:p>
          <a:p>
            <a:pPr>
              <a:buFont typeface="Wingdings" pitchFamily="2" charset="2"/>
              <a:buChar char="Ø"/>
            </a:pPr>
            <a:r>
              <a:rPr lang="el-GR" sz="2000" dirty="0" smtClean="0"/>
              <a:t>Από υπολογισμού των χρόνων του σήματος μπορεί να υπολογιστεί και το πόσο μακριά από το καλώδιο πέρασε το σωματίδιο</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pic>
        <p:nvPicPr>
          <p:cNvPr id="5122" name="Picture 2"/>
          <p:cNvPicPr>
            <a:picLocks noChangeAspect="1" noChangeArrowheads="1"/>
          </p:cNvPicPr>
          <p:nvPr/>
        </p:nvPicPr>
        <p:blipFill>
          <a:blip r:embed="rId2"/>
          <a:srcRect/>
          <a:stretch>
            <a:fillRect/>
          </a:stretch>
        </p:blipFill>
        <p:spPr bwMode="auto">
          <a:xfrm>
            <a:off x="1071538" y="1500174"/>
            <a:ext cx="6886575" cy="38576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rt.avi">
            <a:hlinkClick r:id="" action="ppaction://media"/>
          </p:cNvPr>
          <p:cNvPicPr>
            <a:picLocks noRot="1" noChangeAspect="1"/>
          </p:cNvPicPr>
          <p:nvPr>
            <a:videoFile r:link="rId1"/>
          </p:nvPr>
        </p:nvPicPr>
        <p:blipFill>
          <a:blip r:embed="rId3"/>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232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571472" y="0"/>
            <a:ext cx="8116819"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500034" y="0"/>
            <a:ext cx="8229600" cy="1139825"/>
          </a:xfrm>
        </p:spPr>
        <p:txBody>
          <a:bodyPr/>
          <a:lstStyle/>
          <a:p>
            <a:r>
              <a:rPr lang="el-GR" dirty="0" smtClean="0"/>
              <a:t>Θερμιδόμετρα</a:t>
            </a:r>
            <a:endParaRPr lang="el-GR" dirty="0"/>
          </a:p>
        </p:txBody>
      </p:sp>
      <p:sp>
        <p:nvSpPr>
          <p:cNvPr id="3" name="2 - TextBox"/>
          <p:cNvSpPr txBox="1"/>
          <p:nvPr/>
        </p:nvSpPr>
        <p:spPr>
          <a:xfrm>
            <a:off x="142844" y="1142984"/>
            <a:ext cx="5286412" cy="5293757"/>
          </a:xfrm>
          <a:prstGeom prst="rect">
            <a:avLst/>
          </a:prstGeom>
          <a:noFill/>
        </p:spPr>
        <p:txBody>
          <a:bodyPr wrap="square" rtlCol="0">
            <a:spAutoFit/>
          </a:bodyPr>
          <a:lstStyle/>
          <a:p>
            <a:pPr algn="just">
              <a:buFont typeface="Wingdings" pitchFamily="2" charset="2"/>
              <a:buChar char="Ø"/>
            </a:pPr>
            <a:r>
              <a:rPr lang="el-GR" sz="2000" dirty="0" smtClean="0"/>
              <a:t> Η ενέργεια των σωματιδίων μετριέται με ένα καταστρεπτικό τρόπο. Θα πρέπει να σταματήσουμε τελείως σωματίδιο στον ανιχνευτή ώστε να μετρήσουμε όλη την ενέργειά του.</a:t>
            </a:r>
          </a:p>
          <a:p>
            <a:pPr algn="just">
              <a:buFont typeface="Wingdings" pitchFamily="2" charset="2"/>
              <a:buChar char="Ø"/>
            </a:pPr>
            <a:endParaRPr lang="el-GR" sz="2000" dirty="0" smtClean="0"/>
          </a:p>
          <a:p>
            <a:pPr algn="just">
              <a:buFont typeface="Wingdings" pitchFamily="2" charset="2"/>
              <a:buChar char="Ø"/>
            </a:pPr>
            <a:r>
              <a:rPr lang="el-GR" sz="2000" dirty="0" smtClean="0"/>
              <a:t> Τα θερμιδόμετρα μπορούν να μας παρέχουν επίσης την ορμή του σωματιδίου, ώστε να ελέγχεται σε σχέση με την ορμή που προσδιορίζεται από το σύστημα προσδιορισμού τροχιάς + μαγνήτη.</a:t>
            </a:r>
          </a:p>
          <a:p>
            <a:pPr algn="just">
              <a:buFont typeface="Wingdings" pitchFamily="2" charset="2"/>
              <a:buChar char="Ø"/>
            </a:pPr>
            <a:endParaRPr lang="el-GR" sz="2000" dirty="0" smtClean="0"/>
          </a:p>
          <a:p>
            <a:pPr algn="just"/>
            <a:r>
              <a:rPr lang="el-GR" sz="2000" dirty="0" smtClean="0"/>
              <a:t>Τύποι θερμιδόμετρων</a:t>
            </a:r>
          </a:p>
          <a:p>
            <a:pPr algn="just">
              <a:buFont typeface="Wingdings" pitchFamily="2" charset="2"/>
              <a:buChar char="§"/>
            </a:pPr>
            <a:r>
              <a:rPr lang="el-GR" sz="2000" dirty="0" smtClean="0"/>
              <a:t> Ηλεκτρομαγνητικό θερμιδόμετρο (</a:t>
            </a:r>
            <a:r>
              <a:rPr lang="en-US" sz="2000" dirty="0" smtClean="0"/>
              <a:t>Liquid Argon)</a:t>
            </a:r>
          </a:p>
          <a:p>
            <a:pPr algn="just">
              <a:buFont typeface="Wingdings" pitchFamily="2" charset="2"/>
              <a:buChar char="§"/>
            </a:pPr>
            <a:r>
              <a:rPr lang="en-US" sz="2000" dirty="0" smtClean="0"/>
              <a:t> </a:t>
            </a:r>
            <a:r>
              <a:rPr lang="el-GR" sz="2000" dirty="0" smtClean="0"/>
              <a:t>Αδρονικό θερμιδόμετρο</a:t>
            </a:r>
          </a:p>
          <a:p>
            <a:pPr algn="just"/>
            <a:endParaRPr lang="el-GR" dirty="0"/>
          </a:p>
        </p:txBody>
      </p:sp>
      <p:pic>
        <p:nvPicPr>
          <p:cNvPr id="3074" name="Picture 2"/>
          <p:cNvPicPr>
            <a:picLocks noChangeAspect="1" noChangeArrowheads="1"/>
          </p:cNvPicPr>
          <p:nvPr/>
        </p:nvPicPr>
        <p:blipFill>
          <a:blip r:embed="rId2"/>
          <a:srcRect/>
          <a:stretch>
            <a:fillRect/>
          </a:stretch>
        </p:blipFill>
        <p:spPr bwMode="auto">
          <a:xfrm rot="5400000">
            <a:off x="5373913" y="1873468"/>
            <a:ext cx="3929066" cy="3611107"/>
          </a:xfrm>
          <a:prstGeom prst="rect">
            <a:avLst/>
          </a:prstGeom>
          <a:noFill/>
          <a:ln w="9525">
            <a:noFill/>
            <a:miter lim="800000"/>
            <a:headEnd/>
            <a:tailEnd/>
          </a:ln>
          <a:effectLst/>
        </p:spPr>
      </p:pic>
      <p:sp>
        <p:nvSpPr>
          <p:cNvPr id="5" name="4 - TextBox"/>
          <p:cNvSpPr txBox="1"/>
          <p:nvPr/>
        </p:nvSpPr>
        <p:spPr>
          <a:xfrm>
            <a:off x="142844" y="6072206"/>
            <a:ext cx="7755713" cy="400110"/>
          </a:xfrm>
          <a:prstGeom prst="rect">
            <a:avLst/>
          </a:prstGeom>
          <a:noFill/>
        </p:spPr>
        <p:txBody>
          <a:bodyPr wrap="none" rtlCol="0">
            <a:spAutoFit/>
          </a:bodyPr>
          <a:lstStyle/>
          <a:p>
            <a:pPr algn="just">
              <a:buFont typeface="Wingdings" pitchFamily="2" charset="2"/>
              <a:buChar char="§"/>
            </a:pPr>
            <a:r>
              <a:rPr lang="el-GR" sz="2000" dirty="0" smtClean="0"/>
              <a:t> </a:t>
            </a:r>
            <a:r>
              <a:rPr lang="en-US" sz="2000" dirty="0" smtClean="0"/>
              <a:t>Forward L</a:t>
            </a:r>
            <a:r>
              <a:rPr lang="el-GR" sz="2000" dirty="0" smtClean="0"/>
              <a:t>Α</a:t>
            </a:r>
            <a:r>
              <a:rPr lang="en-US" sz="2000" dirty="0" smtClean="0"/>
              <a:t>r Calorimeter </a:t>
            </a:r>
            <a:r>
              <a:rPr lang="el-GR" sz="2000" dirty="0" smtClean="0"/>
              <a:t>και </a:t>
            </a:r>
            <a:r>
              <a:rPr lang="en-US" sz="2000" dirty="0" smtClean="0"/>
              <a:t>Hadronic L</a:t>
            </a:r>
            <a:r>
              <a:rPr lang="el-GR" sz="2000" dirty="0" smtClean="0"/>
              <a:t>Α</a:t>
            </a:r>
            <a:r>
              <a:rPr lang="en-US" sz="2000" dirty="0" smtClean="0"/>
              <a:t>r End Cap calorimeters </a:t>
            </a:r>
            <a:endParaRPr lang="el-GR" sz="2000"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srcRect/>
          <a:stretch>
            <a:fillRect/>
          </a:stretch>
        </p:blipFill>
        <p:spPr bwMode="auto">
          <a:xfrm>
            <a:off x="0" y="4000201"/>
            <a:ext cx="4071934" cy="2857799"/>
          </a:xfrm>
          <a:prstGeom prst="rect">
            <a:avLst/>
          </a:prstGeom>
          <a:noFill/>
          <a:ln w="9525">
            <a:noFill/>
            <a:miter lim="800000"/>
            <a:headEnd/>
            <a:tailEnd/>
          </a:ln>
          <a:effectLst/>
        </p:spPr>
      </p:pic>
      <p:sp>
        <p:nvSpPr>
          <p:cNvPr id="2" name="1 - Τίτλος"/>
          <p:cNvSpPr>
            <a:spLocks noGrp="1"/>
          </p:cNvSpPr>
          <p:nvPr>
            <p:ph type="title"/>
          </p:nvPr>
        </p:nvSpPr>
        <p:spPr>
          <a:xfrm>
            <a:off x="428596" y="142852"/>
            <a:ext cx="8229600" cy="1139825"/>
          </a:xfrm>
        </p:spPr>
        <p:txBody>
          <a:bodyPr/>
          <a:lstStyle/>
          <a:p>
            <a:r>
              <a:rPr lang="el-GR" sz="3600" dirty="0" smtClean="0"/>
              <a:t>Ηλεκτρομαγνητικό Θερμιδόμετρο (</a:t>
            </a:r>
            <a:r>
              <a:rPr lang="en-US" sz="3600" dirty="0" smtClean="0"/>
              <a:t>Liquid Argon)</a:t>
            </a:r>
            <a:endParaRPr lang="el-GR" sz="3600" dirty="0"/>
          </a:p>
        </p:txBody>
      </p:sp>
      <p:sp>
        <p:nvSpPr>
          <p:cNvPr id="4" name="3 - TextBox"/>
          <p:cNvSpPr txBox="1"/>
          <p:nvPr/>
        </p:nvSpPr>
        <p:spPr>
          <a:xfrm>
            <a:off x="0" y="1285860"/>
            <a:ext cx="9144000" cy="3046988"/>
          </a:xfrm>
          <a:prstGeom prst="rect">
            <a:avLst/>
          </a:prstGeom>
          <a:noFill/>
        </p:spPr>
        <p:txBody>
          <a:bodyPr wrap="square" rtlCol="0">
            <a:spAutoFit/>
          </a:bodyPr>
          <a:lstStyle/>
          <a:p>
            <a:pPr>
              <a:buFont typeface="Wingdings" pitchFamily="2" charset="2"/>
              <a:buChar char="Ø"/>
            </a:pPr>
            <a:r>
              <a:rPr lang="en-US" dirty="0" smtClean="0"/>
              <a:t> </a:t>
            </a:r>
            <a:r>
              <a:rPr lang="el-GR" dirty="0" smtClean="0"/>
              <a:t>Αποτελείται από στρώσεις (φύλλα) μολύβδου σε σχήμα ακορντεόν τα οποία λειτουργούν ως απορροφητές. Οι αλληλεπιδράσεις στον απορροφητή μετατρέπουν την προσπίπτουσα ενέργεια του σωματιδίου σε ένα πίδακα από σωματίδια που ανιχνεύονται από τους αισθητήρες</a:t>
            </a:r>
          </a:p>
          <a:p>
            <a:pPr>
              <a:buFont typeface="Wingdings" pitchFamily="2" charset="2"/>
              <a:buChar char="Ø"/>
            </a:pPr>
            <a:endParaRPr lang="el-GR" dirty="0" smtClean="0"/>
          </a:p>
          <a:p>
            <a:pPr>
              <a:buFont typeface="Wingdings" pitchFamily="2" charset="2"/>
              <a:buChar char="Ø"/>
            </a:pPr>
            <a:r>
              <a:rPr lang="el-GR" dirty="0" smtClean="0"/>
              <a:t> Στρώσεις υγρού Αργού σε θερμοκρασία -185</a:t>
            </a:r>
            <a:r>
              <a:rPr lang="el-GR" baseline="30000" dirty="0" smtClean="0"/>
              <a:t> ο</a:t>
            </a:r>
            <a:r>
              <a:rPr lang="en-US" dirty="0" smtClean="0"/>
              <a:t>C </a:t>
            </a:r>
            <a:endParaRPr lang="el-GR" dirty="0" smtClean="0"/>
          </a:p>
          <a:p>
            <a:r>
              <a:rPr lang="el-GR" dirty="0" smtClean="0"/>
              <a:t>και χαλκού τα οποία λειτουργούν ως ανιχνευτές τάσης</a:t>
            </a:r>
          </a:p>
          <a:p>
            <a:pPr>
              <a:buFont typeface="Wingdings" pitchFamily="2" charset="2"/>
              <a:buChar char="Ø"/>
            </a:pPr>
            <a:endParaRPr lang="el-GR" baseline="30000" dirty="0" smtClean="0"/>
          </a:p>
          <a:p>
            <a:pPr>
              <a:buFont typeface="Wingdings" pitchFamily="2" charset="2"/>
              <a:buChar char="Ø"/>
            </a:pPr>
            <a:r>
              <a:rPr lang="el-GR" dirty="0" smtClean="0"/>
              <a:t>Ανιχνεύουν ηλεκτρόνια και φωτόνια γ μέσω του</a:t>
            </a:r>
          </a:p>
          <a:p>
            <a:r>
              <a:rPr lang="el-GR" dirty="0" smtClean="0"/>
              <a:t>ηλεκτρομαγνητικού καταιγισμού</a:t>
            </a:r>
            <a:r>
              <a:rPr lang="en-US" dirty="0" smtClean="0"/>
              <a:t> </a:t>
            </a:r>
            <a:r>
              <a:rPr lang="el-GR" dirty="0" smtClean="0"/>
              <a:t>τα οποία εισέρχονται σε</a:t>
            </a:r>
          </a:p>
          <a:p>
            <a:r>
              <a:rPr lang="el-GR" dirty="0" smtClean="0"/>
              <a:t>γωνιές μεγαλύτερες από 25</a:t>
            </a:r>
            <a:r>
              <a:rPr lang="el-GR" baseline="30000" dirty="0" smtClean="0"/>
              <a:t>ο</a:t>
            </a:r>
            <a:endParaRPr lang="el-GR" baseline="30000" dirty="0"/>
          </a:p>
        </p:txBody>
      </p:sp>
      <p:pic>
        <p:nvPicPr>
          <p:cNvPr id="5" name="Picture 2"/>
          <p:cNvPicPr>
            <a:picLocks noChangeAspect="1" noChangeArrowheads="1"/>
          </p:cNvPicPr>
          <p:nvPr/>
        </p:nvPicPr>
        <p:blipFill>
          <a:blip r:embed="rId3"/>
          <a:srcRect/>
          <a:stretch>
            <a:fillRect/>
          </a:stretch>
        </p:blipFill>
        <p:spPr bwMode="auto">
          <a:xfrm>
            <a:off x="5810971" y="2629273"/>
            <a:ext cx="3333029" cy="422872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lectromagnetic-cal.avi">
            <a:hlinkClick r:id="" action="ppaction://media"/>
          </p:cNvPr>
          <p:cNvPicPr>
            <a:picLocks noRot="1" noChangeAspect="1"/>
          </p:cNvPicPr>
          <p:nvPr>
            <a:videoFile r:link="rId1"/>
          </p:nvPr>
        </p:nvPicPr>
        <p:blipFill>
          <a:blip r:embed="rId3"/>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252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Αδρονικό Θερμιδόμετρο</a:t>
            </a:r>
            <a:br>
              <a:rPr lang="el-GR" dirty="0" smtClean="0"/>
            </a:br>
            <a:r>
              <a:rPr lang="el-GR" dirty="0" smtClean="0"/>
              <a:t>(</a:t>
            </a:r>
            <a:r>
              <a:rPr lang="en-US" dirty="0" smtClean="0"/>
              <a:t>Tile calorimeter)</a:t>
            </a:r>
            <a:endParaRPr lang="el-GR" dirty="0"/>
          </a:p>
        </p:txBody>
      </p:sp>
      <p:sp>
        <p:nvSpPr>
          <p:cNvPr id="5" name="4 - TextBox"/>
          <p:cNvSpPr txBox="1"/>
          <p:nvPr/>
        </p:nvSpPr>
        <p:spPr>
          <a:xfrm>
            <a:off x="214282" y="1571612"/>
            <a:ext cx="4572032" cy="5355312"/>
          </a:xfrm>
          <a:prstGeom prst="rect">
            <a:avLst/>
          </a:prstGeom>
          <a:noFill/>
        </p:spPr>
        <p:txBody>
          <a:bodyPr wrap="square" rtlCol="0">
            <a:spAutoFit/>
          </a:bodyPr>
          <a:lstStyle/>
          <a:p>
            <a:pPr>
              <a:buFont typeface="Wingdings" pitchFamily="2" charset="2"/>
              <a:buChar char="Ø"/>
            </a:pPr>
            <a:r>
              <a:rPr lang="en-US" dirty="0" smtClean="0"/>
              <a:t> </a:t>
            </a:r>
            <a:r>
              <a:rPr lang="el-GR" dirty="0" smtClean="0"/>
              <a:t>Αποτελείται από στρώσεις από ατσάλι</a:t>
            </a:r>
            <a:r>
              <a:rPr lang="en-US" dirty="0" smtClean="0"/>
              <a:t> </a:t>
            </a:r>
            <a:r>
              <a:rPr lang="el-GR" dirty="0" smtClean="0"/>
              <a:t>(επιβραδύνουν τα αδρόνια) και σπινθηριστές (</a:t>
            </a:r>
            <a:r>
              <a:rPr lang="en-US" dirty="0" smtClean="0"/>
              <a:t>tiles)</a:t>
            </a:r>
            <a:r>
              <a:rPr lang="el-GR" dirty="0" smtClean="0"/>
              <a:t> οι οποίοι εκπέμπουν ακτινοβολία (φως) όταν διαπεραστούν από αδρόνια.</a:t>
            </a:r>
          </a:p>
          <a:p>
            <a:pPr>
              <a:buFont typeface="Wingdings" pitchFamily="2" charset="2"/>
              <a:buChar char="Ø"/>
            </a:pPr>
            <a:endParaRPr lang="el-GR" dirty="0" smtClean="0"/>
          </a:p>
          <a:p>
            <a:pPr>
              <a:buFont typeface="Wingdings" pitchFamily="2" charset="2"/>
              <a:buChar char="Ø"/>
            </a:pPr>
            <a:r>
              <a:rPr lang="el-GR" dirty="0" smtClean="0"/>
              <a:t>Ανιχνεύει πρωτόνια νετρόνια και μεσόνια (π, Κ) καθώς και </a:t>
            </a:r>
            <a:r>
              <a:rPr lang="en-US" dirty="0" smtClean="0"/>
              <a:t>jets</a:t>
            </a:r>
            <a:r>
              <a:rPr lang="el-GR" dirty="0" smtClean="0"/>
              <a:t> σωματιδίων που παράγονται από αυτά μέσω αδρονικού καταιγισμού </a:t>
            </a:r>
          </a:p>
          <a:p>
            <a:pPr>
              <a:buFont typeface="Wingdings" pitchFamily="2" charset="2"/>
              <a:buChar char="Ø"/>
            </a:pPr>
            <a:endParaRPr lang="el-GR" dirty="0" smtClean="0"/>
          </a:p>
          <a:p>
            <a:pPr>
              <a:buFont typeface="Wingdings" pitchFamily="2" charset="2"/>
              <a:buChar char="Ø"/>
            </a:pPr>
            <a:r>
              <a:rPr lang="el-GR" dirty="0" smtClean="0"/>
              <a:t>Σωματίδια που εισέρχονται επίσης σε γωνίες μεγαλύτερες τον 25</a:t>
            </a:r>
            <a:r>
              <a:rPr lang="el-GR" baseline="30000" dirty="0" smtClean="0"/>
              <a:t>ο</a:t>
            </a:r>
          </a:p>
          <a:p>
            <a:pPr>
              <a:buFont typeface="Wingdings" pitchFamily="2" charset="2"/>
              <a:buChar char="Ø"/>
            </a:pPr>
            <a:endParaRPr lang="el-GR" dirty="0" smtClean="0"/>
          </a:p>
          <a:p>
            <a:pPr>
              <a:buFont typeface="Wingdings" pitchFamily="2" charset="2"/>
              <a:buChar char="Ø"/>
            </a:pPr>
            <a:r>
              <a:rPr lang="el-GR" dirty="0" smtClean="0"/>
              <a:t>Χρειάζεται πολύ περισσότερο υλικό άρα πολύ μεγαλύτερο όγκο για να σταματήσει τα σωματίδια αυτά λόγο μεγάλης ορμής-ενέργειας</a:t>
            </a:r>
          </a:p>
          <a:p>
            <a:endParaRPr lang="el-GR" dirty="0"/>
          </a:p>
        </p:txBody>
      </p:sp>
      <p:pic>
        <p:nvPicPr>
          <p:cNvPr id="6" name="Picture 6" descr="tilecal_barrel"/>
          <p:cNvPicPr>
            <a:picLocks noChangeAspect="1" noChangeArrowheads="1"/>
          </p:cNvPicPr>
          <p:nvPr/>
        </p:nvPicPr>
        <p:blipFill>
          <a:blip r:embed="rId2"/>
          <a:srcRect/>
          <a:stretch>
            <a:fillRect/>
          </a:stretch>
        </p:blipFill>
        <p:spPr bwMode="auto">
          <a:xfrm>
            <a:off x="4827059" y="1571612"/>
            <a:ext cx="4316941" cy="3157534"/>
          </a:xfrm>
          <a:prstGeom prst="rect">
            <a:avLst/>
          </a:prstGeom>
          <a:noFill/>
          <a:ln w="9525">
            <a:noFill/>
            <a:miter lim="800000"/>
            <a:headEnd/>
            <a:tailEnd/>
          </a:ln>
          <a:effectLst/>
        </p:spPr>
      </p:pic>
      <p:pic>
        <p:nvPicPr>
          <p:cNvPr id="7" name="Picture 4" descr="tilecal"/>
          <p:cNvPicPr>
            <a:picLocks noChangeAspect="1" noChangeArrowheads="1"/>
          </p:cNvPicPr>
          <p:nvPr/>
        </p:nvPicPr>
        <p:blipFill>
          <a:blip r:embed="rId3"/>
          <a:srcRect/>
          <a:stretch>
            <a:fillRect/>
          </a:stretch>
        </p:blipFill>
        <p:spPr bwMode="auto">
          <a:xfrm>
            <a:off x="7215206" y="4289203"/>
            <a:ext cx="1928794" cy="256879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hardronic calorimeter_0001.avi">
            <a:hlinkClick r:id="" action="ppaction://media"/>
          </p:cNvPr>
          <p:cNvPicPr>
            <a:picLocks noRot="1" noChangeAspect="1"/>
          </p:cNvPicPr>
          <p:nvPr>
            <a:videoFile r:link="rId1"/>
          </p:nvPr>
        </p:nvPicPr>
        <p:blipFill>
          <a:blip r:embed="rId3"/>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248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4 - Θέση αριθμού διαφάνειας"/>
          <p:cNvSpPr>
            <a:spLocks noGrp="1"/>
          </p:cNvSpPr>
          <p:nvPr>
            <p:ph type="sldNum" sz="quarter" idx="12"/>
          </p:nvPr>
        </p:nvSpPr>
        <p:spPr/>
        <p:txBody>
          <a:bodyPr/>
          <a:lstStyle/>
          <a:p>
            <a:fld id="{E2E23B63-EB33-44E2-A433-FC5C91CD38F4}" type="slidenum">
              <a:rPr lang="en-US"/>
              <a:pPr/>
              <a:t>3</a:t>
            </a:fld>
            <a:endParaRPr lang="en-US" dirty="0"/>
          </a:p>
        </p:txBody>
      </p:sp>
      <p:sp>
        <p:nvSpPr>
          <p:cNvPr id="107522" name="Rectangle 2"/>
          <p:cNvSpPr>
            <a:spLocks noGrp="1" noChangeArrowheads="1"/>
          </p:cNvSpPr>
          <p:nvPr>
            <p:ph type="title"/>
          </p:nvPr>
        </p:nvSpPr>
        <p:spPr>
          <a:xfrm>
            <a:off x="1219200" y="0"/>
            <a:ext cx="6400800" cy="609600"/>
          </a:xfrm>
          <a:solidFill>
            <a:schemeClr val="accent2"/>
          </a:solidFill>
        </p:spPr>
        <p:txBody>
          <a:bodyPr/>
          <a:lstStyle/>
          <a:p>
            <a:r>
              <a:rPr lang="en-US" sz="3200" dirty="0" smtClean="0">
                <a:solidFill>
                  <a:schemeClr val="bg1"/>
                </a:solidFill>
              </a:rPr>
              <a:t>O </a:t>
            </a:r>
            <a:r>
              <a:rPr lang="en-US" sz="3200" dirty="0">
                <a:solidFill>
                  <a:srgbClr val="FFFF00"/>
                </a:solidFill>
              </a:rPr>
              <a:t>L</a:t>
            </a:r>
            <a:r>
              <a:rPr lang="en-US" sz="3200" dirty="0">
                <a:solidFill>
                  <a:schemeClr val="bg1"/>
                </a:solidFill>
              </a:rPr>
              <a:t>arge </a:t>
            </a:r>
            <a:r>
              <a:rPr lang="en-US" sz="3200" dirty="0">
                <a:solidFill>
                  <a:srgbClr val="FFFF00"/>
                </a:solidFill>
              </a:rPr>
              <a:t>H</a:t>
            </a:r>
            <a:r>
              <a:rPr lang="en-US" sz="3200" dirty="0">
                <a:solidFill>
                  <a:schemeClr val="bg1"/>
                </a:solidFill>
              </a:rPr>
              <a:t>adron </a:t>
            </a:r>
            <a:r>
              <a:rPr lang="en-US" sz="3200" dirty="0">
                <a:solidFill>
                  <a:srgbClr val="FFFF00"/>
                </a:solidFill>
              </a:rPr>
              <a:t>C</a:t>
            </a:r>
            <a:r>
              <a:rPr lang="en-US" sz="3200" dirty="0">
                <a:solidFill>
                  <a:schemeClr val="bg1"/>
                </a:solidFill>
              </a:rPr>
              <a:t>ollider</a:t>
            </a:r>
          </a:p>
        </p:txBody>
      </p:sp>
      <p:pic>
        <p:nvPicPr>
          <p:cNvPr id="107524" name="Picture 4" descr="cryodipole"/>
          <p:cNvPicPr>
            <a:picLocks noChangeAspect="1" noChangeArrowheads="1"/>
          </p:cNvPicPr>
          <p:nvPr/>
        </p:nvPicPr>
        <p:blipFill>
          <a:blip r:embed="rId2" cstate="print"/>
          <a:srcRect/>
          <a:stretch>
            <a:fillRect/>
          </a:stretch>
        </p:blipFill>
        <p:spPr bwMode="auto">
          <a:xfrm>
            <a:off x="4735513" y="687388"/>
            <a:ext cx="4075112" cy="3054350"/>
          </a:xfrm>
          <a:prstGeom prst="rect">
            <a:avLst/>
          </a:prstGeom>
          <a:noFill/>
        </p:spPr>
      </p:pic>
      <p:pic>
        <p:nvPicPr>
          <p:cNvPr id="107526" name="Picture 6" descr="june050025"/>
          <p:cNvPicPr>
            <a:picLocks noChangeAspect="1" noChangeArrowheads="1"/>
          </p:cNvPicPr>
          <p:nvPr/>
        </p:nvPicPr>
        <p:blipFill>
          <a:blip r:embed="rId3"/>
          <a:srcRect/>
          <a:stretch>
            <a:fillRect/>
          </a:stretch>
        </p:blipFill>
        <p:spPr bwMode="auto">
          <a:xfrm>
            <a:off x="357158" y="3500438"/>
            <a:ext cx="4057650" cy="3041650"/>
          </a:xfrm>
          <a:prstGeom prst="rect">
            <a:avLst/>
          </a:prstGeom>
          <a:noFill/>
        </p:spPr>
      </p:pic>
      <p:pic>
        <p:nvPicPr>
          <p:cNvPr id="107528" name="Picture 8" descr="CE0077M"/>
          <p:cNvPicPr>
            <a:picLocks noChangeAspect="1" noChangeArrowheads="1"/>
          </p:cNvPicPr>
          <p:nvPr/>
        </p:nvPicPr>
        <p:blipFill>
          <a:blip r:embed="rId4"/>
          <a:srcRect/>
          <a:stretch>
            <a:fillRect/>
          </a:stretch>
        </p:blipFill>
        <p:spPr bwMode="auto">
          <a:xfrm>
            <a:off x="4946650" y="3889375"/>
            <a:ext cx="4022725" cy="2620963"/>
          </a:xfrm>
          <a:prstGeom prst="rect">
            <a:avLst/>
          </a:prstGeom>
          <a:noFill/>
        </p:spPr>
      </p:pic>
      <p:sp>
        <p:nvSpPr>
          <p:cNvPr id="107532" name="Text Box 12"/>
          <p:cNvSpPr txBox="1">
            <a:spLocks noChangeArrowheads="1"/>
          </p:cNvSpPr>
          <p:nvPr/>
        </p:nvSpPr>
        <p:spPr bwMode="auto">
          <a:xfrm>
            <a:off x="196850" y="706438"/>
            <a:ext cx="4487126" cy="2554545"/>
          </a:xfrm>
          <a:prstGeom prst="rect">
            <a:avLst/>
          </a:prstGeom>
          <a:noFill/>
          <a:ln w="9525">
            <a:noFill/>
            <a:miter lim="800000"/>
            <a:headEnd/>
            <a:tailEnd/>
          </a:ln>
          <a:effectLst/>
        </p:spPr>
        <p:txBody>
          <a:bodyPr wrap="none">
            <a:spAutoFit/>
          </a:bodyPr>
          <a:lstStyle/>
          <a:p>
            <a:r>
              <a:rPr lang="el-GR" dirty="0" smtClean="0"/>
              <a:t>Μαγνητικό πεδίο στα</a:t>
            </a:r>
            <a:r>
              <a:rPr lang="en-US" sz="1800" dirty="0" smtClean="0"/>
              <a:t> </a:t>
            </a:r>
            <a:r>
              <a:rPr lang="en-US" sz="1800" dirty="0"/>
              <a:t>7 TeV: 8.33 Tesla </a:t>
            </a:r>
          </a:p>
          <a:p>
            <a:r>
              <a:rPr lang="el-GR" sz="1800" dirty="0" smtClean="0"/>
              <a:t>Θερμοκρασία λειτουργίας</a:t>
            </a:r>
            <a:r>
              <a:rPr lang="en-US" sz="1800" dirty="0" smtClean="0"/>
              <a:t>: </a:t>
            </a:r>
            <a:r>
              <a:rPr lang="en-US" sz="1800" dirty="0"/>
              <a:t>1.9 K </a:t>
            </a:r>
          </a:p>
          <a:p>
            <a:r>
              <a:rPr lang="el-GR" sz="1800" dirty="0" smtClean="0"/>
              <a:t>Αριθμός μαγνητών</a:t>
            </a:r>
            <a:r>
              <a:rPr lang="en-US" sz="1800" dirty="0" smtClean="0"/>
              <a:t>: </a:t>
            </a:r>
            <a:r>
              <a:rPr lang="en-US" sz="1800" dirty="0"/>
              <a:t>~9300 </a:t>
            </a:r>
          </a:p>
          <a:p>
            <a:r>
              <a:rPr lang="el-GR" dirty="0" smtClean="0"/>
              <a:t>Πλήθος κύριων δίπολων</a:t>
            </a:r>
            <a:r>
              <a:rPr lang="en-US" sz="1800" dirty="0" smtClean="0"/>
              <a:t>: </a:t>
            </a:r>
            <a:r>
              <a:rPr lang="en-US" sz="1800" dirty="0"/>
              <a:t>1232 </a:t>
            </a:r>
          </a:p>
          <a:p>
            <a:r>
              <a:rPr lang="el-GR" dirty="0" smtClean="0"/>
              <a:t>Πλήθος  τετραπόλων</a:t>
            </a:r>
            <a:r>
              <a:rPr lang="en-US" sz="1800" dirty="0" smtClean="0"/>
              <a:t>: </a:t>
            </a:r>
            <a:r>
              <a:rPr lang="en-US" sz="1800" dirty="0"/>
              <a:t>~858 </a:t>
            </a:r>
          </a:p>
          <a:p>
            <a:r>
              <a:rPr lang="el-GR" dirty="0" smtClean="0"/>
              <a:t>Πλήθος  μαγνητών διόρθωσης</a:t>
            </a:r>
            <a:r>
              <a:rPr lang="en-US" sz="1800" dirty="0" smtClean="0"/>
              <a:t>: </a:t>
            </a:r>
            <a:r>
              <a:rPr lang="en-US" sz="1800" dirty="0"/>
              <a:t>~6208 </a:t>
            </a:r>
          </a:p>
          <a:p>
            <a:r>
              <a:rPr lang="el-GR" dirty="0" smtClean="0"/>
              <a:t>Πλήθος</a:t>
            </a:r>
            <a:r>
              <a:rPr lang="en-US" sz="1800" dirty="0" smtClean="0"/>
              <a:t> RF </a:t>
            </a:r>
            <a:r>
              <a:rPr lang="el-GR" sz="1800" dirty="0" smtClean="0"/>
              <a:t>κοιλοτήτων</a:t>
            </a:r>
            <a:r>
              <a:rPr lang="en-US" sz="1800" dirty="0" smtClean="0"/>
              <a:t>: 8 per beam; </a:t>
            </a:r>
          </a:p>
          <a:p>
            <a:r>
              <a:rPr lang="en-US" sz="1800" dirty="0" smtClean="0"/>
              <a:t>  </a:t>
            </a:r>
            <a:r>
              <a:rPr lang="el-GR" sz="1600" dirty="0" smtClean="0"/>
              <a:t>Ισχύς πεδίου σε μέγιστη ενέργεια</a:t>
            </a:r>
            <a:r>
              <a:rPr lang="en-US" sz="1600" dirty="0" smtClean="0"/>
              <a:t> </a:t>
            </a:r>
            <a:r>
              <a:rPr lang="en-US" sz="1600" dirty="0"/>
              <a:t>≈ 5.5 MV/m </a:t>
            </a:r>
          </a:p>
          <a:p>
            <a:r>
              <a:rPr lang="en-US" sz="1600" dirty="0"/>
              <a:t>  </a:t>
            </a:r>
            <a:r>
              <a:rPr lang="el-GR" sz="1600" dirty="0" smtClean="0"/>
              <a:t>Κατανάλωση ενέργειας</a:t>
            </a:r>
            <a:r>
              <a:rPr lang="en-US" sz="1600" dirty="0" smtClean="0"/>
              <a:t>: </a:t>
            </a:r>
            <a:r>
              <a:rPr lang="en-US" sz="1600" dirty="0"/>
              <a:t>~120 MW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n-US" sz="3600" dirty="0" smtClean="0"/>
              <a:t>Forward L</a:t>
            </a:r>
            <a:r>
              <a:rPr lang="el-GR" sz="3600" dirty="0" smtClean="0"/>
              <a:t>Α</a:t>
            </a:r>
            <a:r>
              <a:rPr lang="en-US" sz="3600" dirty="0" smtClean="0"/>
              <a:t>r Calorimeter </a:t>
            </a:r>
            <a:r>
              <a:rPr lang="el-GR" sz="3600" dirty="0" smtClean="0"/>
              <a:t>και </a:t>
            </a:r>
            <a:r>
              <a:rPr lang="en-US" sz="3600" dirty="0" smtClean="0"/>
              <a:t>Hadronic L</a:t>
            </a:r>
            <a:r>
              <a:rPr lang="el-GR" sz="3600" dirty="0" smtClean="0"/>
              <a:t>Α</a:t>
            </a:r>
            <a:r>
              <a:rPr lang="en-US" sz="3600" dirty="0" smtClean="0"/>
              <a:t>r End Cap calorimeter</a:t>
            </a:r>
            <a:endParaRPr lang="el-GR" sz="3600" dirty="0"/>
          </a:p>
        </p:txBody>
      </p:sp>
      <p:sp>
        <p:nvSpPr>
          <p:cNvPr id="3" name="2 - TextBox"/>
          <p:cNvSpPr txBox="1"/>
          <p:nvPr/>
        </p:nvSpPr>
        <p:spPr>
          <a:xfrm>
            <a:off x="2285985" y="1500174"/>
            <a:ext cx="6858016" cy="2585323"/>
          </a:xfrm>
          <a:prstGeom prst="rect">
            <a:avLst/>
          </a:prstGeom>
          <a:noFill/>
        </p:spPr>
        <p:txBody>
          <a:bodyPr wrap="square" rtlCol="0">
            <a:spAutoFit/>
          </a:bodyPr>
          <a:lstStyle/>
          <a:p>
            <a:r>
              <a:rPr lang="el-GR" dirty="0" smtClean="0"/>
              <a:t>Η συνολική ραδιενέργεια που εκπέμπεται  από το σημείο σύγκρουσης είναι λιγότερη σε μεγάλες γωνίες (&gt;25</a:t>
            </a:r>
            <a:r>
              <a:rPr lang="el-GR" baseline="30000" dirty="0" smtClean="0"/>
              <a:t>ο</a:t>
            </a:r>
            <a:r>
              <a:rPr lang="el-GR" dirty="0" smtClean="0"/>
              <a:t>) και έντονη στις μικρότερες. Οι σπινθηριστές καταστρέφονται από υπερβολική δόση ακτινοβολίας και για αυτόν τον λόγο στις μικρές γωνίες </a:t>
            </a:r>
          </a:p>
          <a:p>
            <a:r>
              <a:rPr lang="el-GR" dirty="0" smtClean="0"/>
              <a:t>(5</a:t>
            </a:r>
            <a:r>
              <a:rPr lang="el-GR" baseline="30000" dirty="0" smtClean="0"/>
              <a:t>ο</a:t>
            </a:r>
            <a:r>
              <a:rPr lang="el-GR" dirty="0" smtClean="0"/>
              <a:t> – 25</a:t>
            </a:r>
            <a:r>
              <a:rPr lang="el-GR" baseline="30000" dirty="0" smtClean="0"/>
              <a:t>ο</a:t>
            </a:r>
            <a:r>
              <a:rPr lang="el-GR" dirty="0" smtClean="0"/>
              <a:t>) χρησιμοποιείται αδρονικός ανιχνευτής υγρού αργού παρόμοιο με το ηλεκτρομαγνητικό θερμιδόμετρο. Η κύρια διαφορά τους είναι ότι αντί για πλάκες μολύβδου χρησιμοποιείται χαλκός πάχους 2.5</a:t>
            </a:r>
            <a:r>
              <a:rPr lang="en-US" dirty="0" smtClean="0"/>
              <a:t>cm</a:t>
            </a:r>
            <a:r>
              <a:rPr lang="el-GR" dirty="0" smtClean="0"/>
              <a:t>.</a:t>
            </a:r>
          </a:p>
          <a:p>
            <a:endParaRPr lang="el-GR" dirty="0"/>
          </a:p>
        </p:txBody>
      </p:sp>
      <p:pic>
        <p:nvPicPr>
          <p:cNvPr id="4098" name="Picture 2"/>
          <p:cNvPicPr>
            <a:picLocks noChangeAspect="1" noChangeArrowheads="1"/>
          </p:cNvPicPr>
          <p:nvPr/>
        </p:nvPicPr>
        <p:blipFill>
          <a:blip r:embed="rId2"/>
          <a:srcRect/>
          <a:stretch>
            <a:fillRect/>
          </a:stretch>
        </p:blipFill>
        <p:spPr bwMode="auto">
          <a:xfrm>
            <a:off x="142844" y="1500173"/>
            <a:ext cx="2071702" cy="2754923"/>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srcRect/>
          <a:stretch>
            <a:fillRect/>
          </a:stretch>
        </p:blipFill>
        <p:spPr bwMode="auto">
          <a:xfrm>
            <a:off x="5572131" y="4214818"/>
            <a:ext cx="3367791" cy="2357454"/>
          </a:xfrm>
          <a:prstGeom prst="rect">
            <a:avLst/>
          </a:prstGeom>
          <a:noFill/>
          <a:ln w="9525">
            <a:noFill/>
            <a:miter lim="800000"/>
            <a:headEnd/>
            <a:tailEnd/>
          </a:ln>
          <a:effectLst/>
        </p:spPr>
      </p:pic>
      <p:sp>
        <p:nvSpPr>
          <p:cNvPr id="6" name="5 - TextBox"/>
          <p:cNvSpPr txBox="1"/>
          <p:nvPr/>
        </p:nvSpPr>
        <p:spPr>
          <a:xfrm>
            <a:off x="214282" y="4357694"/>
            <a:ext cx="5500726" cy="2308324"/>
          </a:xfrm>
          <a:prstGeom prst="rect">
            <a:avLst/>
          </a:prstGeom>
          <a:noFill/>
        </p:spPr>
        <p:txBody>
          <a:bodyPr wrap="square" rtlCol="0">
            <a:spAutoFit/>
          </a:bodyPr>
          <a:lstStyle/>
          <a:p>
            <a:r>
              <a:rPr lang="el-GR" dirty="0" smtClean="0"/>
              <a:t>Για πολύ μικρότερες μοίρες 1</a:t>
            </a:r>
            <a:r>
              <a:rPr lang="el-GR" baseline="30000" dirty="0" smtClean="0"/>
              <a:t>ο</a:t>
            </a:r>
            <a:r>
              <a:rPr lang="el-GR" dirty="0" smtClean="0"/>
              <a:t>-5</a:t>
            </a:r>
            <a:r>
              <a:rPr lang="el-GR" baseline="30000" dirty="0" smtClean="0"/>
              <a:t>ο</a:t>
            </a:r>
            <a:r>
              <a:rPr lang="el-GR" dirty="0" smtClean="0"/>
              <a:t> χρησιμοποιείται ο </a:t>
            </a:r>
            <a:r>
              <a:rPr lang="en-US" dirty="0" smtClean="0"/>
              <a:t>LAr End Cap calorimeter</a:t>
            </a:r>
            <a:r>
              <a:rPr lang="el-GR" dirty="0" smtClean="0"/>
              <a:t>. Αποτελείται από ένα ομογενές κομμάτι χαλκού στο οποίο δημιουργούνται σωληνοειδείς τρύπες διαμέτρου 5</a:t>
            </a:r>
            <a:r>
              <a:rPr lang="en-US" dirty="0" smtClean="0"/>
              <a:t>mm</a:t>
            </a:r>
            <a:r>
              <a:rPr lang="el-GR" dirty="0" smtClean="0"/>
              <a:t> στις οποίες εισέρχονται μεταλλικοί σωλήνες διαμέτρου </a:t>
            </a:r>
            <a:r>
              <a:rPr lang="en-US" dirty="0" smtClean="0"/>
              <a:t>4.5mm.</a:t>
            </a:r>
            <a:r>
              <a:rPr lang="el-GR" dirty="0" smtClean="0"/>
              <a:t> Υγρό αργό εισέρχεται στο κενό χώρο και με την βοήθεια υψηλής τάσης παίρνουμε το σήμα ανίχνευσης</a:t>
            </a:r>
            <a:endParaRPr lang="el-GR"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p:cNvPicPr>
            <a:picLocks noChangeAspect="1" noChangeArrowheads="1"/>
          </p:cNvPicPr>
          <p:nvPr/>
        </p:nvPicPr>
        <p:blipFill>
          <a:blip r:embed="rId2"/>
          <a:srcRect/>
          <a:stretch>
            <a:fillRect/>
          </a:stretch>
        </p:blipFill>
        <p:spPr bwMode="auto">
          <a:xfrm>
            <a:off x="4000500" y="5238750"/>
            <a:ext cx="5143500" cy="1619250"/>
          </a:xfrm>
          <a:prstGeom prst="rect">
            <a:avLst/>
          </a:prstGeom>
          <a:noFill/>
          <a:ln w="9525">
            <a:noFill/>
            <a:miter lim="800000"/>
            <a:headEnd/>
            <a:tailEnd/>
          </a:ln>
          <a:effectLst/>
        </p:spPr>
      </p:pic>
      <p:sp>
        <p:nvSpPr>
          <p:cNvPr id="2" name="1 - Τίτλος"/>
          <p:cNvSpPr>
            <a:spLocks noGrp="1"/>
          </p:cNvSpPr>
          <p:nvPr>
            <p:ph type="title"/>
          </p:nvPr>
        </p:nvSpPr>
        <p:spPr>
          <a:xfrm>
            <a:off x="500034" y="142852"/>
            <a:ext cx="8229600" cy="1139825"/>
          </a:xfrm>
        </p:spPr>
        <p:txBody>
          <a:bodyPr/>
          <a:lstStyle/>
          <a:p>
            <a:r>
              <a:rPr lang="el-GR" dirty="0" smtClean="0"/>
              <a:t>Μιονικός ανιχνευτής </a:t>
            </a:r>
            <a:endParaRPr lang="el-GR" dirty="0"/>
          </a:p>
        </p:txBody>
      </p:sp>
      <p:sp>
        <p:nvSpPr>
          <p:cNvPr id="3" name="2 - Ορθογώνιο"/>
          <p:cNvSpPr/>
          <p:nvPr/>
        </p:nvSpPr>
        <p:spPr>
          <a:xfrm>
            <a:off x="357158" y="1428736"/>
            <a:ext cx="4357718" cy="5078313"/>
          </a:xfrm>
          <a:prstGeom prst="rect">
            <a:avLst/>
          </a:prstGeom>
        </p:spPr>
        <p:txBody>
          <a:bodyPr wrap="square">
            <a:spAutoFit/>
          </a:bodyPr>
          <a:lstStyle/>
          <a:p>
            <a:pPr>
              <a:buFont typeface="Wingdings" pitchFamily="2" charset="2"/>
              <a:buChar char="Ø"/>
            </a:pPr>
            <a:r>
              <a:rPr lang="en-US" dirty="0" smtClean="0"/>
              <a:t> </a:t>
            </a:r>
            <a:r>
              <a:rPr lang="el-GR" dirty="0" smtClean="0"/>
              <a:t>Τα μιόνια είναι σωματίδια σαν τα ηλεκτρόνια, μόνο που είναι 200 περίπου φορές βαρύτερα.</a:t>
            </a:r>
            <a:endParaRPr lang="en-US" dirty="0" smtClean="0"/>
          </a:p>
          <a:p>
            <a:pPr>
              <a:buFont typeface="Wingdings" pitchFamily="2" charset="2"/>
              <a:buChar char="Ø"/>
            </a:pPr>
            <a:r>
              <a:rPr lang="el-GR" dirty="0" smtClean="0"/>
              <a:t> Είναι τα μόνα ανιχνεύσιμα σωματίδια που μπορούν να περάσουν τα καλορίμετρα χωρίς να επιβραδυνθούν. </a:t>
            </a:r>
            <a:endParaRPr lang="en-US" dirty="0" smtClean="0"/>
          </a:p>
          <a:p>
            <a:pPr>
              <a:buFont typeface="Wingdings" pitchFamily="2" charset="2"/>
              <a:buChar char="Ø"/>
            </a:pPr>
            <a:r>
              <a:rPr lang="en-US" dirty="0" smtClean="0"/>
              <a:t> </a:t>
            </a:r>
            <a:r>
              <a:rPr lang="el-GR" dirty="0" smtClean="0"/>
              <a:t>Το φασματόμετρο μιονίων περιβάλλει το καλορίμετρο και μετρά την ορμή τους με πολύ μεγάλη ακρίβεια. </a:t>
            </a:r>
            <a:endParaRPr lang="en-US" dirty="0" smtClean="0"/>
          </a:p>
          <a:p>
            <a:pPr>
              <a:buFont typeface="Wingdings" pitchFamily="2" charset="2"/>
              <a:buChar char="Ø"/>
            </a:pPr>
            <a:r>
              <a:rPr lang="en-US" dirty="0" smtClean="0"/>
              <a:t> </a:t>
            </a:r>
            <a:r>
              <a:rPr lang="el-GR" dirty="0" smtClean="0"/>
              <a:t>Αποτελείται από χιλιάδες ανιχνευτές φορτισμένων σωματιδίων που είναι τοποθετημένοι σε ένα μαγνητικό πεδίο το οποίο παράγεται από μεγάλους υπεραγώγιμους τοροειδείς μαγνήτες. </a:t>
            </a:r>
            <a:endParaRPr lang="en-US" dirty="0" smtClean="0"/>
          </a:p>
          <a:p>
            <a:pPr>
              <a:buFont typeface="Wingdings" pitchFamily="2" charset="2"/>
              <a:buChar char="Ø"/>
            </a:pPr>
            <a:r>
              <a:rPr lang="en-US" dirty="0" smtClean="0"/>
              <a:t> </a:t>
            </a:r>
            <a:r>
              <a:rPr lang="el-GR" dirty="0" smtClean="0"/>
              <a:t>Οι ανιχνευτές είναι παρόμοιοι με τους σωλήνες του εσωτερικού ανιχνευτή, μόνο που η διάμετρος του σωλήνα είναι αυτή τη φορά πολύ μεγαλύτερη. </a:t>
            </a:r>
            <a:endParaRPr lang="el-GR" dirty="0"/>
          </a:p>
        </p:txBody>
      </p:sp>
      <p:sp>
        <p:nvSpPr>
          <p:cNvPr id="6" name="Text Box 12"/>
          <p:cNvSpPr txBox="1">
            <a:spLocks noChangeArrowheads="1"/>
          </p:cNvSpPr>
          <p:nvPr/>
        </p:nvSpPr>
        <p:spPr bwMode="auto">
          <a:xfrm>
            <a:off x="5072066" y="1500174"/>
            <a:ext cx="2038350" cy="366712"/>
          </a:xfrm>
          <a:prstGeom prst="rect">
            <a:avLst/>
          </a:prstGeom>
          <a:noFill/>
          <a:ln w="9525">
            <a:noFill/>
            <a:miter lim="800000"/>
            <a:headEnd/>
            <a:tailEnd/>
          </a:ln>
          <a:effectLst/>
        </p:spPr>
        <p:txBody>
          <a:bodyPr wrap="none">
            <a:spAutoFit/>
          </a:bodyPr>
          <a:lstStyle/>
          <a:p>
            <a:pPr>
              <a:buFontTx/>
              <a:buChar char="•"/>
            </a:pPr>
            <a:r>
              <a:rPr lang="el-GR" dirty="0"/>
              <a:t> Αποτελείται από:</a:t>
            </a:r>
          </a:p>
        </p:txBody>
      </p:sp>
      <p:sp>
        <p:nvSpPr>
          <p:cNvPr id="7" name="Text Box 13"/>
          <p:cNvSpPr txBox="1">
            <a:spLocks noChangeArrowheads="1"/>
          </p:cNvSpPr>
          <p:nvPr/>
        </p:nvSpPr>
        <p:spPr bwMode="auto">
          <a:xfrm>
            <a:off x="5289554" y="1998649"/>
            <a:ext cx="3698513" cy="2862322"/>
          </a:xfrm>
          <a:prstGeom prst="rect">
            <a:avLst/>
          </a:prstGeom>
          <a:noFill/>
          <a:ln w="9525">
            <a:noFill/>
            <a:miter lim="800000"/>
            <a:headEnd/>
            <a:tailEnd/>
          </a:ln>
          <a:effectLst/>
        </p:spPr>
        <p:txBody>
          <a:bodyPr wrap="none">
            <a:spAutoFit/>
          </a:bodyPr>
          <a:lstStyle/>
          <a:p>
            <a:pPr marL="342900" indent="-342900">
              <a:buFont typeface="Wingdings" pitchFamily="2" charset="2"/>
              <a:buChar char="Ø"/>
            </a:pPr>
            <a:r>
              <a:rPr lang="el-GR" dirty="0"/>
              <a:t>Τοροειδείς </a:t>
            </a:r>
            <a:r>
              <a:rPr lang="el-GR" dirty="0" smtClean="0"/>
              <a:t>μαγνήτες</a:t>
            </a:r>
          </a:p>
          <a:p>
            <a:endParaRPr lang="el-GR" dirty="0" smtClean="0"/>
          </a:p>
          <a:p>
            <a:pPr marL="342900" indent="-342900">
              <a:buFont typeface="Wingdings" pitchFamily="2" charset="2"/>
              <a:buChar char="Ø"/>
            </a:pPr>
            <a:r>
              <a:rPr lang="en-US" dirty="0" smtClean="0"/>
              <a:t>Monitored </a:t>
            </a:r>
            <a:r>
              <a:rPr lang="en-US" dirty="0" smtClean="0"/>
              <a:t>Drift </a:t>
            </a:r>
            <a:r>
              <a:rPr lang="en-US" dirty="0" smtClean="0"/>
              <a:t>T</a:t>
            </a:r>
            <a:r>
              <a:rPr lang="en-US" dirty="0" smtClean="0"/>
              <a:t>ube </a:t>
            </a:r>
            <a:r>
              <a:rPr lang="en-US" dirty="0" smtClean="0"/>
              <a:t>chambers</a:t>
            </a:r>
          </a:p>
          <a:p>
            <a:pPr marL="342900" indent="-342900"/>
            <a:r>
              <a:rPr lang="en-US" dirty="0" smtClean="0"/>
              <a:t> (MDT)</a:t>
            </a:r>
            <a:endParaRPr lang="el-GR" dirty="0" smtClean="0"/>
          </a:p>
          <a:p>
            <a:pPr marL="342900" indent="-342900">
              <a:buFont typeface="Wingdings" pitchFamily="2" charset="2"/>
              <a:buChar char="Ø"/>
            </a:pPr>
            <a:endParaRPr lang="el-GR" dirty="0" smtClean="0"/>
          </a:p>
          <a:p>
            <a:pPr marL="342900" indent="-342900">
              <a:buFont typeface="Wingdings" pitchFamily="2" charset="2"/>
              <a:buChar char="Ø"/>
            </a:pPr>
            <a:r>
              <a:rPr lang="en-US" dirty="0" smtClean="0"/>
              <a:t>Resistive plate chambers</a:t>
            </a:r>
            <a:endParaRPr lang="el-GR" dirty="0" smtClean="0"/>
          </a:p>
          <a:p>
            <a:pPr marL="342900" indent="-342900">
              <a:buFont typeface="Wingdings" pitchFamily="2" charset="2"/>
              <a:buChar char="Ø"/>
            </a:pPr>
            <a:endParaRPr lang="el-GR" dirty="0" smtClean="0"/>
          </a:p>
          <a:p>
            <a:pPr marL="342900" indent="-342900">
              <a:buFont typeface="Wingdings" pitchFamily="2" charset="2"/>
              <a:buChar char="Ø"/>
            </a:pPr>
            <a:r>
              <a:rPr lang="en-US" dirty="0" smtClean="0"/>
              <a:t>Thin gap chambers</a:t>
            </a:r>
            <a:endParaRPr lang="el-GR" dirty="0" smtClean="0"/>
          </a:p>
          <a:p>
            <a:pPr marL="342900" indent="-342900">
              <a:buFont typeface="Wingdings" pitchFamily="2" charset="2"/>
              <a:buChar char="Ø"/>
            </a:pPr>
            <a:endParaRPr lang="el-GR" dirty="0" smtClean="0"/>
          </a:p>
          <a:p>
            <a:pPr marL="342900" indent="-342900">
              <a:buFont typeface="Wingdings" pitchFamily="2" charset="2"/>
              <a:buChar char="Ø"/>
            </a:pPr>
            <a:r>
              <a:rPr lang="en-US" dirty="0" smtClean="0"/>
              <a:t>Cathode strip chambers</a:t>
            </a:r>
            <a:endParaRPr lang="el-GR"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uon-spectrometer.avi">
            <a:hlinkClick r:id="" action="ppaction://media"/>
          </p:cNvPr>
          <p:cNvPicPr>
            <a:picLocks noRot="1" noChangeAspect="1"/>
          </p:cNvPicPr>
          <p:nvPr>
            <a:videoFile r:link="rId1"/>
          </p:nvPr>
        </p:nvPicPr>
        <p:blipFill>
          <a:blip r:embed="rId3"/>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36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8" name="Text Box 10"/>
          <p:cNvSpPr txBox="1">
            <a:spLocks noChangeArrowheads="1"/>
          </p:cNvSpPr>
          <p:nvPr/>
        </p:nvSpPr>
        <p:spPr bwMode="auto">
          <a:xfrm>
            <a:off x="0" y="1974857"/>
            <a:ext cx="3659188" cy="366712"/>
          </a:xfrm>
          <a:prstGeom prst="rect">
            <a:avLst/>
          </a:prstGeom>
          <a:noFill/>
          <a:ln w="9525">
            <a:noFill/>
            <a:miter lim="800000"/>
            <a:headEnd/>
            <a:tailEnd/>
          </a:ln>
          <a:effectLst/>
        </p:spPr>
        <p:txBody>
          <a:bodyPr wrap="none">
            <a:spAutoFit/>
          </a:bodyPr>
          <a:lstStyle/>
          <a:p>
            <a:pPr>
              <a:buFontTx/>
              <a:buChar char="•"/>
            </a:pPr>
            <a:r>
              <a:rPr lang="el-GR" dirty="0"/>
              <a:t> Μέρη υπεραγώγιμων μαγνητών: </a:t>
            </a:r>
          </a:p>
        </p:txBody>
      </p:sp>
      <p:sp>
        <p:nvSpPr>
          <p:cNvPr id="63499" name="Text Box 11"/>
          <p:cNvSpPr txBox="1">
            <a:spLocks noChangeArrowheads="1"/>
          </p:cNvSpPr>
          <p:nvPr/>
        </p:nvSpPr>
        <p:spPr bwMode="auto">
          <a:xfrm>
            <a:off x="428596" y="2643182"/>
            <a:ext cx="3595471" cy="2585323"/>
          </a:xfrm>
          <a:prstGeom prst="rect">
            <a:avLst/>
          </a:prstGeom>
          <a:noFill/>
          <a:ln w="9525">
            <a:noFill/>
            <a:miter lim="800000"/>
            <a:headEnd/>
            <a:tailEnd/>
          </a:ln>
          <a:effectLst/>
        </p:spPr>
        <p:txBody>
          <a:bodyPr wrap="none">
            <a:spAutoFit/>
          </a:bodyPr>
          <a:lstStyle/>
          <a:p>
            <a:pPr marL="342900" indent="-342900">
              <a:buFont typeface="Wingdings" pitchFamily="2" charset="2"/>
              <a:buChar char="Ø"/>
            </a:pPr>
            <a:r>
              <a:rPr lang="el-GR" dirty="0"/>
              <a:t>Κεντρικός </a:t>
            </a:r>
            <a:r>
              <a:rPr lang="el-GR" dirty="0" smtClean="0"/>
              <a:t>σωληνοειδής </a:t>
            </a:r>
            <a:endParaRPr lang="en-US" dirty="0" smtClean="0"/>
          </a:p>
          <a:p>
            <a:pPr marL="342900" indent="-342900"/>
            <a:r>
              <a:rPr lang="el-GR" dirty="0" smtClean="0"/>
              <a:t>μαγνήτης (</a:t>
            </a:r>
            <a:r>
              <a:rPr lang="en-US" dirty="0" smtClean="0"/>
              <a:t>central solenoid)</a:t>
            </a:r>
            <a:endParaRPr lang="el-GR" dirty="0" smtClean="0"/>
          </a:p>
          <a:p>
            <a:pPr marL="342900" indent="-342900"/>
            <a:endParaRPr lang="el-GR" dirty="0" smtClean="0"/>
          </a:p>
          <a:p>
            <a:pPr>
              <a:buFont typeface="Wingdings" pitchFamily="2" charset="2"/>
              <a:buChar char="Ø"/>
            </a:pPr>
            <a:r>
              <a:rPr lang="en-US" dirty="0" smtClean="0"/>
              <a:t>T</a:t>
            </a:r>
            <a:r>
              <a:rPr lang="el-GR" dirty="0" smtClean="0"/>
              <a:t>οροειδείς μαγνήτες</a:t>
            </a:r>
            <a:endParaRPr lang="en-US" dirty="0" smtClean="0"/>
          </a:p>
          <a:p>
            <a:r>
              <a:rPr lang="el-GR" dirty="0" smtClean="0"/>
              <a:t>(</a:t>
            </a:r>
            <a:r>
              <a:rPr lang="en-US" dirty="0" smtClean="0"/>
              <a:t>toroid magnets</a:t>
            </a:r>
            <a:r>
              <a:rPr lang="el-GR" dirty="0" smtClean="0"/>
              <a:t>)</a:t>
            </a:r>
          </a:p>
          <a:p>
            <a:endParaRPr lang="el-GR" dirty="0" smtClean="0"/>
          </a:p>
          <a:p>
            <a:pPr>
              <a:buFont typeface="Wingdings" pitchFamily="2" charset="2"/>
              <a:buChar char="Ø"/>
            </a:pPr>
            <a:r>
              <a:rPr lang="el-GR" dirty="0" smtClean="0"/>
              <a:t>Πλάγιοι μαγνήτες στα άκρα του </a:t>
            </a:r>
          </a:p>
          <a:p>
            <a:r>
              <a:rPr lang="el-GR" dirty="0" smtClean="0"/>
              <a:t>ανιχνευτή (</a:t>
            </a:r>
            <a:r>
              <a:rPr lang="en-US" dirty="0" smtClean="0"/>
              <a:t>End-caps)</a:t>
            </a:r>
            <a:endParaRPr lang="el-GR" dirty="0" smtClean="0"/>
          </a:p>
          <a:p>
            <a:endParaRPr lang="el-GR" dirty="0"/>
          </a:p>
        </p:txBody>
      </p:sp>
      <p:pic>
        <p:nvPicPr>
          <p:cNvPr id="63502" name="Picture 14" descr="spectometer_magnets"/>
          <p:cNvPicPr>
            <a:picLocks noGrp="1" noChangeAspect="1" noChangeArrowheads="1"/>
          </p:cNvPicPr>
          <p:nvPr>
            <p:ph sz="half" idx="2"/>
          </p:nvPr>
        </p:nvPicPr>
        <p:blipFill>
          <a:blip r:embed="rId2" cstate="print"/>
          <a:srcRect/>
          <a:stretch>
            <a:fillRect/>
          </a:stretch>
        </p:blipFill>
        <p:spPr>
          <a:xfrm>
            <a:off x="4000496" y="1643050"/>
            <a:ext cx="4800600" cy="3862388"/>
          </a:xfrm>
          <a:noFill/>
          <a:ln/>
        </p:spPr>
      </p:pic>
      <p:sp>
        <p:nvSpPr>
          <p:cNvPr id="13" name="1 - Τίτλος"/>
          <p:cNvSpPr>
            <a:spLocks noGrp="1"/>
          </p:cNvSpPr>
          <p:nvPr>
            <p:ph type="title"/>
          </p:nvPr>
        </p:nvSpPr>
        <p:spPr>
          <a:xfrm>
            <a:off x="428596" y="0"/>
            <a:ext cx="8229600" cy="1139825"/>
          </a:xfrm>
        </p:spPr>
        <p:txBody>
          <a:bodyPr/>
          <a:lstStyle/>
          <a:p>
            <a:r>
              <a:rPr lang="el-GR" dirty="0" smtClean="0"/>
              <a:t>Σύστημα Μαγνητών</a:t>
            </a:r>
            <a:endParaRPr lang="el-G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3498"/>
                                        </p:tgtEl>
                                        <p:attrNameLst>
                                          <p:attrName>style.visibility</p:attrName>
                                        </p:attrNameLst>
                                      </p:cBhvr>
                                      <p:to>
                                        <p:strVal val="visible"/>
                                      </p:to>
                                    </p:set>
                                    <p:anim calcmode="lin" valueType="num">
                                      <p:cBhvr>
                                        <p:cTn id="7" dur="500" fill="hold"/>
                                        <p:tgtEl>
                                          <p:spTgt spid="63498"/>
                                        </p:tgtEl>
                                        <p:attrNameLst>
                                          <p:attrName>ppt_w</p:attrName>
                                        </p:attrNameLst>
                                      </p:cBhvr>
                                      <p:tavLst>
                                        <p:tav tm="0">
                                          <p:val>
                                            <p:fltVal val="0"/>
                                          </p:val>
                                        </p:tav>
                                        <p:tav tm="100000">
                                          <p:val>
                                            <p:strVal val="#ppt_w"/>
                                          </p:val>
                                        </p:tav>
                                      </p:tavLst>
                                    </p:anim>
                                    <p:anim calcmode="lin" valueType="num">
                                      <p:cBhvr>
                                        <p:cTn id="8" dur="500" fill="hold"/>
                                        <p:tgtEl>
                                          <p:spTgt spid="63498"/>
                                        </p:tgtEl>
                                        <p:attrNameLst>
                                          <p:attrName>ppt_h</p:attrName>
                                        </p:attrNameLst>
                                      </p:cBhvr>
                                      <p:tavLst>
                                        <p:tav tm="0">
                                          <p:val>
                                            <p:fltVal val="0"/>
                                          </p:val>
                                        </p:tav>
                                        <p:tav tm="100000">
                                          <p:val>
                                            <p:strVal val="#ppt_h"/>
                                          </p:val>
                                        </p:tav>
                                      </p:tavLst>
                                    </p:anim>
                                    <p:animEffect transition="in" filter="fade">
                                      <p:cBhvr>
                                        <p:cTn id="9" dur="500"/>
                                        <p:tgtEl>
                                          <p:spTgt spid="63498"/>
                                        </p:tgtEl>
                                      </p:cBhvr>
                                    </p:animEffect>
                                  </p:childTnLst>
                                </p:cTn>
                              </p:par>
                              <p:par>
                                <p:cTn id="10" presetID="53" presetClass="entr" presetSubtype="0" fill="hold" nodeType="withEffect">
                                  <p:stCondLst>
                                    <p:cond delay="0"/>
                                  </p:stCondLst>
                                  <p:childTnLst>
                                    <p:set>
                                      <p:cBhvr>
                                        <p:cTn id="11" dur="1" fill="hold">
                                          <p:stCondLst>
                                            <p:cond delay="0"/>
                                          </p:stCondLst>
                                        </p:cTn>
                                        <p:tgtEl>
                                          <p:spTgt spid="63502"/>
                                        </p:tgtEl>
                                        <p:attrNameLst>
                                          <p:attrName>style.visibility</p:attrName>
                                        </p:attrNameLst>
                                      </p:cBhvr>
                                      <p:to>
                                        <p:strVal val="visible"/>
                                      </p:to>
                                    </p:set>
                                    <p:anim calcmode="lin" valueType="num">
                                      <p:cBhvr>
                                        <p:cTn id="12" dur="500" fill="hold"/>
                                        <p:tgtEl>
                                          <p:spTgt spid="63502"/>
                                        </p:tgtEl>
                                        <p:attrNameLst>
                                          <p:attrName>ppt_w</p:attrName>
                                        </p:attrNameLst>
                                      </p:cBhvr>
                                      <p:tavLst>
                                        <p:tav tm="0">
                                          <p:val>
                                            <p:fltVal val="0"/>
                                          </p:val>
                                        </p:tav>
                                        <p:tav tm="100000">
                                          <p:val>
                                            <p:strVal val="#ppt_w"/>
                                          </p:val>
                                        </p:tav>
                                      </p:tavLst>
                                    </p:anim>
                                    <p:anim calcmode="lin" valueType="num">
                                      <p:cBhvr>
                                        <p:cTn id="13" dur="500" fill="hold"/>
                                        <p:tgtEl>
                                          <p:spTgt spid="63502"/>
                                        </p:tgtEl>
                                        <p:attrNameLst>
                                          <p:attrName>ppt_h</p:attrName>
                                        </p:attrNameLst>
                                      </p:cBhvr>
                                      <p:tavLst>
                                        <p:tav tm="0">
                                          <p:val>
                                            <p:fltVal val="0"/>
                                          </p:val>
                                        </p:tav>
                                        <p:tav tm="100000">
                                          <p:val>
                                            <p:strVal val="#ppt_h"/>
                                          </p:val>
                                        </p:tav>
                                      </p:tavLst>
                                    </p:anim>
                                    <p:animEffect transition="in" filter="fade">
                                      <p:cBhvr>
                                        <p:cTn id="14" dur="500"/>
                                        <p:tgtEl>
                                          <p:spTgt spid="6350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63499"/>
                                        </p:tgtEl>
                                        <p:attrNameLst>
                                          <p:attrName>style.visibility</p:attrName>
                                        </p:attrNameLst>
                                      </p:cBhvr>
                                      <p:to>
                                        <p:strVal val="visible"/>
                                      </p:to>
                                    </p:set>
                                    <p:anim calcmode="lin" valueType="num">
                                      <p:cBhvr>
                                        <p:cTn id="19" dur="500" fill="hold"/>
                                        <p:tgtEl>
                                          <p:spTgt spid="63499"/>
                                        </p:tgtEl>
                                        <p:attrNameLst>
                                          <p:attrName>ppt_w</p:attrName>
                                        </p:attrNameLst>
                                      </p:cBhvr>
                                      <p:tavLst>
                                        <p:tav tm="0">
                                          <p:val>
                                            <p:fltVal val="0"/>
                                          </p:val>
                                        </p:tav>
                                        <p:tav tm="100000">
                                          <p:val>
                                            <p:strVal val="#ppt_w"/>
                                          </p:val>
                                        </p:tav>
                                      </p:tavLst>
                                    </p:anim>
                                    <p:anim calcmode="lin" valueType="num">
                                      <p:cBhvr>
                                        <p:cTn id="20" dur="500" fill="hold"/>
                                        <p:tgtEl>
                                          <p:spTgt spid="63499"/>
                                        </p:tgtEl>
                                        <p:attrNameLst>
                                          <p:attrName>ppt_h</p:attrName>
                                        </p:attrNameLst>
                                      </p:cBhvr>
                                      <p:tavLst>
                                        <p:tav tm="0">
                                          <p:val>
                                            <p:fltVal val="0"/>
                                          </p:val>
                                        </p:tav>
                                        <p:tav tm="100000">
                                          <p:val>
                                            <p:strVal val="#ppt_h"/>
                                          </p:val>
                                        </p:tav>
                                      </p:tavLst>
                                    </p:anim>
                                    <p:animEffect transition="in" filter="fade">
                                      <p:cBhvr>
                                        <p:cTn id="21" dur="500"/>
                                        <p:tgtEl>
                                          <p:spTgt spid="634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8" grpId="0"/>
      <p:bldP spid="6349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pic>
        <p:nvPicPr>
          <p:cNvPr id="3" name="anim_wedge_hi.avi">
            <a:hlinkClick r:id="" action="ppaction://media"/>
          </p:cNvPr>
          <p:cNvPicPr>
            <a:picLocks noRot="1" noChangeAspect="1"/>
          </p:cNvPicPr>
          <p:nvPr>
            <a:videoFile r:link="rId1"/>
          </p:nvPr>
        </p:nvPicPr>
        <p:blipFill>
          <a:blip r:embed="rId3"/>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01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28596" y="0"/>
            <a:ext cx="8229600" cy="1139825"/>
          </a:xfrm>
        </p:spPr>
        <p:txBody>
          <a:bodyPr/>
          <a:lstStyle/>
          <a:p>
            <a:r>
              <a:rPr lang="en-US" dirty="0" smtClean="0"/>
              <a:t>Trigger System</a:t>
            </a:r>
            <a:endParaRPr lang="el-GR" dirty="0"/>
          </a:p>
        </p:txBody>
      </p:sp>
      <p:sp>
        <p:nvSpPr>
          <p:cNvPr id="3" name="2 - TextBox"/>
          <p:cNvSpPr txBox="1"/>
          <p:nvPr/>
        </p:nvSpPr>
        <p:spPr>
          <a:xfrm>
            <a:off x="857224" y="3143248"/>
            <a:ext cx="7786742" cy="3693319"/>
          </a:xfrm>
          <a:prstGeom prst="rect">
            <a:avLst/>
          </a:prstGeom>
          <a:noFill/>
        </p:spPr>
        <p:txBody>
          <a:bodyPr wrap="square" rtlCol="0">
            <a:spAutoFit/>
          </a:bodyPr>
          <a:lstStyle/>
          <a:p>
            <a:pPr algn="just">
              <a:buFont typeface="Wingdings" pitchFamily="2" charset="2"/>
              <a:buChar char="Ø"/>
            </a:pPr>
            <a:r>
              <a:rPr lang="el-GR" dirty="0" smtClean="0"/>
              <a:t> Ο Σκανδαλισμός (</a:t>
            </a:r>
            <a:r>
              <a:rPr lang="en-US" dirty="0" smtClean="0"/>
              <a:t>Triggering</a:t>
            </a:r>
            <a:r>
              <a:rPr lang="el-GR" dirty="0" smtClean="0"/>
              <a:t>) είναι ένα σύστημα το οποίο χρησιμοποιεί «απλά» κριτήρια ώστε να αποφασίζει ταχύτατα και </a:t>
            </a:r>
            <a:r>
              <a:rPr lang="en-US" b="1" i="1" u="sng" dirty="0" smtClean="0"/>
              <a:t>online</a:t>
            </a:r>
            <a:r>
              <a:rPr lang="en-US" dirty="0" smtClean="0"/>
              <a:t> </a:t>
            </a:r>
            <a:r>
              <a:rPr lang="el-GR" dirty="0" smtClean="0"/>
              <a:t>ποια από τα γεγονότα που συμβαίνουν σε έναν ανιχνευτή σωματιδίων μας «ενδιαφέρουν», έτσι ώστε να προχωρήσουν σε αποθήκευση και περαιτέρω ανάλυση.</a:t>
            </a:r>
            <a:endParaRPr lang="en-US" dirty="0" smtClean="0"/>
          </a:p>
          <a:p>
            <a:pPr algn="just">
              <a:buFont typeface="Wingdings" pitchFamily="2" charset="2"/>
              <a:buChar char="Ø"/>
            </a:pPr>
            <a:endParaRPr lang="en-US" dirty="0" smtClean="0"/>
          </a:p>
          <a:p>
            <a:pPr algn="just">
              <a:buFont typeface="Wingdings" pitchFamily="2" charset="2"/>
              <a:buChar char="Ø"/>
            </a:pPr>
            <a:r>
              <a:rPr lang="el-GR" dirty="0" smtClean="0"/>
              <a:t> Χρειάζεται για το τελευταίο στάδιο</a:t>
            </a:r>
            <a:r>
              <a:rPr lang="en-US" dirty="0" smtClean="0"/>
              <a:t> </a:t>
            </a:r>
            <a:r>
              <a:rPr lang="el-GR" dirty="0" smtClean="0"/>
              <a:t>αποθηκευτικός χώρος 15</a:t>
            </a:r>
            <a:r>
              <a:rPr lang="en-US" dirty="0" smtClean="0"/>
              <a:t>x</a:t>
            </a:r>
            <a:r>
              <a:rPr lang="el-GR" dirty="0" smtClean="0"/>
              <a:t>10</a:t>
            </a:r>
            <a:r>
              <a:rPr lang="en-US" smtClean="0"/>
              <a:t>^</a:t>
            </a:r>
            <a:r>
              <a:rPr lang="el-GR" smtClean="0"/>
              <a:t>15 </a:t>
            </a:r>
            <a:r>
              <a:rPr lang="el-GR" dirty="0" smtClean="0"/>
              <a:t>byte/έτος (15 εκατομμύρια CD/έτος ! ). Σημαντικό ρόλο</a:t>
            </a:r>
            <a:r>
              <a:rPr lang="en-US" dirty="0" smtClean="0"/>
              <a:t> </a:t>
            </a:r>
            <a:r>
              <a:rPr lang="el-GR" dirty="0" smtClean="0"/>
              <a:t>στην περαιτέρω διανομή και ανάλυση των δεδομένων για την ανάδειξη των ποθητών και αναμενόμενων (ή µή) γεγονότων θα παίξει το </a:t>
            </a:r>
            <a:r>
              <a:rPr lang="en-US" dirty="0" smtClean="0"/>
              <a:t>Grid Computing</a:t>
            </a:r>
            <a:r>
              <a:rPr lang="el-GR" dirty="0" smtClean="0"/>
              <a:t> (διεθνές σύστημα</a:t>
            </a:r>
            <a:r>
              <a:rPr lang="en-US" dirty="0" smtClean="0"/>
              <a:t> </a:t>
            </a:r>
            <a:r>
              <a:rPr lang="el-GR" dirty="0" smtClean="0"/>
              <a:t>συνεργασίας μοιράσματος αποθηκευτικού χώρου και υπολογιστικής ισχύος).</a:t>
            </a:r>
          </a:p>
          <a:p>
            <a:endParaRPr lang="el-GR" dirty="0"/>
          </a:p>
        </p:txBody>
      </p:sp>
      <p:sp>
        <p:nvSpPr>
          <p:cNvPr id="4" name="3 - TextBox"/>
          <p:cNvSpPr txBox="1"/>
          <p:nvPr/>
        </p:nvSpPr>
        <p:spPr>
          <a:xfrm>
            <a:off x="857224" y="1357298"/>
            <a:ext cx="4983159" cy="1477328"/>
          </a:xfrm>
          <a:prstGeom prst="rect">
            <a:avLst/>
          </a:prstGeom>
          <a:noFill/>
        </p:spPr>
        <p:txBody>
          <a:bodyPr wrap="none" rtlCol="0">
            <a:spAutoFit/>
          </a:bodyPr>
          <a:lstStyle/>
          <a:p>
            <a:pPr>
              <a:buFont typeface="Wingdings" pitchFamily="2" charset="2"/>
              <a:buChar char="v"/>
            </a:pPr>
            <a:r>
              <a:rPr lang="el-GR" dirty="0" smtClean="0"/>
              <a:t> </a:t>
            </a:r>
            <a:r>
              <a:rPr lang="en-US" dirty="0" smtClean="0"/>
              <a:t>10^9 </a:t>
            </a:r>
            <a:r>
              <a:rPr lang="el-GR" dirty="0" smtClean="0"/>
              <a:t>συγκρούσεις/</a:t>
            </a:r>
            <a:r>
              <a:rPr lang="en-GB" dirty="0" smtClean="0"/>
              <a:t>sec</a:t>
            </a:r>
            <a:r>
              <a:rPr lang="el-GR" dirty="0" smtClean="0"/>
              <a:t> </a:t>
            </a:r>
          </a:p>
          <a:p>
            <a:pPr>
              <a:buFont typeface="Wingdings" pitchFamily="2" charset="2"/>
              <a:buChar char="v"/>
            </a:pPr>
            <a:r>
              <a:rPr lang="el-GR" dirty="0" smtClean="0"/>
              <a:t> </a:t>
            </a:r>
            <a:r>
              <a:rPr lang="en-US" dirty="0" smtClean="0"/>
              <a:t>40x10</a:t>
            </a:r>
            <a:r>
              <a:rPr lang="el-GR" dirty="0" smtClean="0"/>
              <a:t>^6 γεγονότα/</a:t>
            </a:r>
            <a:r>
              <a:rPr lang="en-US" dirty="0" smtClean="0"/>
              <a:t>sec</a:t>
            </a:r>
          </a:p>
          <a:p>
            <a:pPr>
              <a:buFont typeface="Wingdings" pitchFamily="2" charset="2"/>
              <a:buChar char="v"/>
            </a:pPr>
            <a:r>
              <a:rPr lang="el-GR" dirty="0" smtClean="0"/>
              <a:t> </a:t>
            </a:r>
            <a:r>
              <a:rPr lang="en-US" dirty="0" smtClean="0"/>
              <a:t>1 mb/</a:t>
            </a:r>
            <a:r>
              <a:rPr lang="el-GR" dirty="0" smtClean="0"/>
              <a:t>γεγονός</a:t>
            </a:r>
          </a:p>
          <a:p>
            <a:pPr>
              <a:buFont typeface="Wingdings" pitchFamily="2" charset="2"/>
              <a:buChar char="v"/>
            </a:pPr>
            <a:r>
              <a:rPr lang="el-GR" dirty="0" smtClean="0"/>
              <a:t> 40</a:t>
            </a:r>
            <a:r>
              <a:rPr lang="en-US" dirty="0" smtClean="0"/>
              <a:t> terabyte/sec</a:t>
            </a:r>
          </a:p>
          <a:p>
            <a:pPr>
              <a:buFont typeface="Wingdings" pitchFamily="2" charset="2"/>
              <a:buChar char="v"/>
            </a:pPr>
            <a:r>
              <a:rPr lang="el-GR" dirty="0" smtClean="0"/>
              <a:t> ΑΔΥΝΑΤΗ η αποθήκευση χρειάζεται επιλογή</a:t>
            </a:r>
            <a:endParaRPr lang="el-GR"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28596" y="0"/>
            <a:ext cx="8229600" cy="1139825"/>
          </a:xfrm>
        </p:spPr>
        <p:txBody>
          <a:bodyPr/>
          <a:lstStyle/>
          <a:p>
            <a:r>
              <a:rPr lang="en-US" dirty="0" smtClean="0"/>
              <a:t>Trigger System</a:t>
            </a:r>
            <a:endParaRPr lang="el-GR" dirty="0"/>
          </a:p>
        </p:txBody>
      </p:sp>
      <p:pic>
        <p:nvPicPr>
          <p:cNvPr id="3" name="2 - Εικόνα"/>
          <p:cNvPicPr/>
          <p:nvPr/>
        </p:nvPicPr>
        <p:blipFill>
          <a:blip r:embed="rId2"/>
          <a:srcRect/>
          <a:stretch>
            <a:fillRect/>
          </a:stretch>
        </p:blipFill>
        <p:spPr bwMode="auto">
          <a:xfrm>
            <a:off x="714348" y="1071546"/>
            <a:ext cx="8001056" cy="564357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500034" y="0"/>
            <a:ext cx="8229600" cy="1139825"/>
          </a:xfrm>
        </p:spPr>
        <p:txBody>
          <a:bodyPr/>
          <a:lstStyle/>
          <a:p>
            <a:r>
              <a:rPr lang="el-GR" dirty="0" smtClean="0"/>
              <a:t>Στόχοι του </a:t>
            </a:r>
            <a:r>
              <a:rPr lang="en-US" dirty="0" smtClean="0"/>
              <a:t>ATLAS</a:t>
            </a:r>
            <a:endParaRPr lang="el-GR" dirty="0"/>
          </a:p>
        </p:txBody>
      </p:sp>
      <p:sp>
        <p:nvSpPr>
          <p:cNvPr id="3" name="2 - Ορθογώνιο"/>
          <p:cNvSpPr/>
          <p:nvPr/>
        </p:nvSpPr>
        <p:spPr>
          <a:xfrm>
            <a:off x="142844" y="1071546"/>
            <a:ext cx="4214842" cy="6740307"/>
          </a:xfrm>
          <a:prstGeom prst="rect">
            <a:avLst/>
          </a:prstGeom>
        </p:spPr>
        <p:txBody>
          <a:bodyPr wrap="square">
            <a:spAutoFit/>
          </a:bodyPr>
          <a:lstStyle/>
          <a:p>
            <a:pPr>
              <a:buFont typeface="Wingdings" pitchFamily="2" charset="2"/>
              <a:buChar char="ü"/>
            </a:pPr>
            <a:r>
              <a:rPr lang="el-GR" dirty="0" smtClean="0"/>
              <a:t> Έλεγχο του Καθιερωμένου Προτύπου (δηλ. του βασικού πλαισίου γνώσης) της Σωματιδιακής Φυσικής.</a:t>
            </a:r>
            <a:endParaRPr lang="en-US" dirty="0" smtClean="0"/>
          </a:p>
          <a:p>
            <a:pPr>
              <a:buFont typeface="Wingdings" pitchFamily="2" charset="2"/>
              <a:buChar char="ü"/>
            </a:pPr>
            <a:endParaRPr lang="en-US" b="1" dirty="0" smtClean="0"/>
          </a:p>
          <a:p>
            <a:pPr>
              <a:buFont typeface="Wingdings" pitchFamily="2" charset="2"/>
              <a:buChar char="ü"/>
            </a:pPr>
            <a:r>
              <a:rPr lang="el-GR" b="1" dirty="0" smtClean="0"/>
              <a:t> </a:t>
            </a:r>
            <a:r>
              <a:rPr lang="el-GR" dirty="0" smtClean="0"/>
              <a:t>Η ανακάλυψη του πολυσυζητημένου σωματιδίου higgs , που υποτίθεται ότι προσδίδει μάζα σε όλα τα θεμελιώδη σωματίδια, όταν τα πεδία τους αλληλεπιδρούν µε το πεδίο του σωματιδίου </a:t>
            </a:r>
            <a:r>
              <a:rPr lang="en-US" dirty="0" smtClean="0"/>
              <a:t>higgs. </a:t>
            </a:r>
            <a:r>
              <a:rPr lang="el-GR" dirty="0" smtClean="0"/>
              <a:t>Ο ανιχνευτής ATLAS είναι</a:t>
            </a:r>
            <a:r>
              <a:rPr lang="en-US" dirty="0" smtClean="0"/>
              <a:t> </a:t>
            </a:r>
            <a:r>
              <a:rPr lang="el-GR" dirty="0" smtClean="0"/>
              <a:t>ευαίσθητος σε όλη την περιοχή ενδεχομένων</a:t>
            </a:r>
            <a:r>
              <a:rPr lang="en-US" dirty="0" smtClean="0"/>
              <a:t> </a:t>
            </a:r>
            <a:r>
              <a:rPr lang="el-GR" dirty="0" smtClean="0"/>
              <a:t>μαζών και τρόπων διάσπασης του </a:t>
            </a:r>
            <a:r>
              <a:rPr lang="en-US" dirty="0" smtClean="0"/>
              <a:t>higgs</a:t>
            </a:r>
            <a:r>
              <a:rPr lang="el-GR" dirty="0" smtClean="0"/>
              <a:t> (αν υπάρχει).</a:t>
            </a:r>
            <a:endParaRPr lang="en-US" dirty="0" smtClean="0"/>
          </a:p>
          <a:p>
            <a:pPr>
              <a:buFont typeface="Wingdings" pitchFamily="2" charset="2"/>
              <a:buChar char="ü"/>
            </a:pPr>
            <a:endParaRPr lang="en-US" b="1" dirty="0" smtClean="0"/>
          </a:p>
          <a:p>
            <a:pPr>
              <a:buFont typeface="Wingdings" pitchFamily="2" charset="2"/>
              <a:buChar char="ü"/>
            </a:pPr>
            <a:r>
              <a:rPr lang="el-GR" dirty="0" smtClean="0"/>
              <a:t>Ακριβείς μετρήσεις των θεμελιωδών σωματιδίων W και του σχετικά (και παράξενα)</a:t>
            </a:r>
            <a:r>
              <a:rPr lang="en-US" dirty="0" smtClean="0"/>
              <a:t> </a:t>
            </a:r>
            <a:r>
              <a:rPr lang="el-GR" dirty="0" smtClean="0"/>
              <a:t>εξαιρετικά βαριού τοπ κουάρκ t , που ανακαλύφθηκαν το 1983 και 1995, αντίστοιχα.</a:t>
            </a:r>
          </a:p>
          <a:p>
            <a:pPr>
              <a:buFont typeface="Wingdings" pitchFamily="2" charset="2"/>
              <a:buChar char="ü"/>
            </a:pPr>
            <a:endParaRPr lang="el-GR" dirty="0" smtClean="0"/>
          </a:p>
          <a:p>
            <a:pPr algn="just">
              <a:buFont typeface="Wingdings" pitchFamily="2" charset="2"/>
              <a:buChar char="ü"/>
            </a:pPr>
            <a:endParaRPr lang="en-US" dirty="0" smtClean="0"/>
          </a:p>
          <a:p>
            <a:pPr algn="just">
              <a:buFont typeface="Wingdings" pitchFamily="2" charset="2"/>
              <a:buChar char="ü"/>
            </a:pPr>
            <a:endParaRPr lang="en-US" dirty="0" smtClean="0"/>
          </a:p>
          <a:p>
            <a:pPr algn="just">
              <a:buFont typeface="Wingdings" pitchFamily="2" charset="2"/>
              <a:buChar char="ü"/>
            </a:pPr>
            <a:endParaRPr lang="el-GR" dirty="0" smtClean="0"/>
          </a:p>
          <a:p>
            <a:pPr>
              <a:buFont typeface="Wingdings" pitchFamily="2" charset="2"/>
              <a:buChar char="ü"/>
            </a:pPr>
            <a:endParaRPr lang="el-GR" dirty="0" smtClean="0"/>
          </a:p>
        </p:txBody>
      </p:sp>
      <p:sp>
        <p:nvSpPr>
          <p:cNvPr id="4" name="3 - TextBox"/>
          <p:cNvSpPr txBox="1"/>
          <p:nvPr/>
        </p:nvSpPr>
        <p:spPr>
          <a:xfrm>
            <a:off x="4309182" y="1000108"/>
            <a:ext cx="4834818" cy="6740307"/>
          </a:xfrm>
          <a:prstGeom prst="rect">
            <a:avLst/>
          </a:prstGeom>
          <a:noFill/>
        </p:spPr>
        <p:txBody>
          <a:bodyPr wrap="square" rtlCol="0">
            <a:spAutoFit/>
          </a:bodyPr>
          <a:lstStyle/>
          <a:p>
            <a:pPr>
              <a:buFont typeface="Wingdings" pitchFamily="2" charset="2"/>
              <a:buChar char="ü"/>
            </a:pPr>
            <a:r>
              <a:rPr lang="el-GR" b="1" dirty="0" smtClean="0"/>
              <a:t> </a:t>
            </a:r>
            <a:r>
              <a:rPr lang="el-GR" dirty="0" smtClean="0"/>
              <a:t>Ακριβείς μετρήσεις της παραβίασης της συνδυασμένης συμμετρίας φορτίου-ομοτιμίας,</a:t>
            </a:r>
          </a:p>
          <a:p>
            <a:r>
              <a:rPr lang="el-GR" dirty="0" smtClean="0"/>
              <a:t>CP, που ευθύνεται για την παρατηρούμενη ποσοτική ασυμμετρία ύλης και αντιύλης στο</a:t>
            </a:r>
          </a:p>
          <a:p>
            <a:r>
              <a:rPr lang="el-GR" dirty="0" smtClean="0"/>
              <a:t>Σύµπαν.</a:t>
            </a:r>
          </a:p>
          <a:p>
            <a:endParaRPr lang="el-GR" dirty="0" smtClean="0"/>
          </a:p>
          <a:p>
            <a:pPr>
              <a:buFont typeface="Wingdings" pitchFamily="2" charset="2"/>
              <a:buChar char="ü"/>
            </a:pPr>
            <a:r>
              <a:rPr lang="el-GR" dirty="0" smtClean="0"/>
              <a:t> Ενδεχόμενη ανακάλυψη περισσοτέρων χωρικών (πολύ μικρών «τυλιγμένων») διαστάσεων, πέραν των γνωστών τριών διαστάσεων του χώρου στον οποίο κινούμαστε καθημερινά.</a:t>
            </a:r>
          </a:p>
          <a:p>
            <a:pPr>
              <a:buFont typeface="Wingdings" pitchFamily="2" charset="2"/>
              <a:buChar char="ü"/>
            </a:pPr>
            <a:endParaRPr lang="el-GR" dirty="0" smtClean="0"/>
          </a:p>
          <a:p>
            <a:pPr>
              <a:buFont typeface="Wingdings" pitchFamily="2" charset="2"/>
              <a:buChar char="ü"/>
            </a:pPr>
            <a:r>
              <a:rPr lang="el-GR" dirty="0" smtClean="0"/>
              <a:t> Αναζήτηση υπερσυµµετρικών σωματιδίων (</a:t>
            </a:r>
            <a:r>
              <a:rPr lang="en-US" dirty="0" smtClean="0"/>
              <a:t>SUSY particles)</a:t>
            </a:r>
            <a:r>
              <a:rPr lang="el-GR" dirty="0" smtClean="0"/>
              <a:t>, ή βαρύτερες εκδόσεις των θεμελιωδών μποζονίων-φορέων της ασθενούς αλληλεπίδρασης, W και Z. Αναζήτηση της σκοτεινής ύλης (</a:t>
            </a:r>
            <a:r>
              <a:rPr lang="en-US" dirty="0" smtClean="0"/>
              <a:t>dark matter) </a:t>
            </a:r>
            <a:r>
              <a:rPr lang="el-GR" dirty="0" smtClean="0"/>
              <a:t> δηλαδή ύλη η οποία δεν ακτινοβολεί ηλεκτρομαγνητικά, αλλά φαίνεται</a:t>
            </a:r>
            <a:r>
              <a:rPr lang="en-US" dirty="0" smtClean="0"/>
              <a:t> </a:t>
            </a:r>
            <a:r>
              <a:rPr lang="el-GR" dirty="0" smtClean="0"/>
              <a:t>να είναι 5 φορές </a:t>
            </a:r>
            <a:r>
              <a:rPr lang="en-US" dirty="0" smtClean="0"/>
              <a:t> </a:t>
            </a:r>
            <a:r>
              <a:rPr lang="el-GR" dirty="0" smtClean="0"/>
              <a:t>περισσότερη από τη συνηθισμένη μάζα του Σύμπαντος</a:t>
            </a:r>
            <a:r>
              <a:rPr lang="en-US" dirty="0" smtClean="0"/>
              <a:t>.</a:t>
            </a:r>
            <a:endParaRPr lang="el-GR" dirty="0" smtClean="0"/>
          </a:p>
          <a:p>
            <a:pPr>
              <a:buFont typeface="Wingdings" pitchFamily="2" charset="2"/>
              <a:buChar char="ü"/>
            </a:pPr>
            <a:endParaRPr lang="el-GR" dirty="0" smtClean="0"/>
          </a:p>
          <a:p>
            <a:endParaRPr lang="el-GR" dirty="0" smtClean="0"/>
          </a:p>
          <a:p>
            <a:endParaRPr lang="el-GR"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500034" y="142852"/>
            <a:ext cx="8229600" cy="1139825"/>
          </a:xfrm>
        </p:spPr>
        <p:txBody>
          <a:bodyPr/>
          <a:lstStyle/>
          <a:p>
            <a:r>
              <a:rPr lang="el-GR" dirty="0" smtClean="0"/>
              <a:t>Βιβλιογραφία</a:t>
            </a:r>
            <a:endParaRPr lang="el-GR" dirty="0"/>
          </a:p>
        </p:txBody>
      </p:sp>
      <p:sp>
        <p:nvSpPr>
          <p:cNvPr id="3" name="2 - Ορθογώνιο"/>
          <p:cNvSpPr/>
          <p:nvPr/>
        </p:nvSpPr>
        <p:spPr>
          <a:xfrm>
            <a:off x="785786" y="1214422"/>
            <a:ext cx="6587124" cy="5355312"/>
          </a:xfrm>
          <a:prstGeom prst="rect">
            <a:avLst/>
          </a:prstGeom>
        </p:spPr>
        <p:txBody>
          <a:bodyPr wrap="none">
            <a:spAutoFit/>
          </a:bodyPr>
          <a:lstStyle/>
          <a:p>
            <a:pPr>
              <a:buFont typeface="Wingdings" pitchFamily="2" charset="2"/>
              <a:buChar char="Ø"/>
            </a:pPr>
            <a:r>
              <a:rPr lang="en-US" dirty="0" smtClean="0">
                <a:hlinkClick r:id="rId2"/>
              </a:rPr>
              <a:t>http://www.atlas.ch</a:t>
            </a:r>
            <a:endParaRPr lang="en-US" dirty="0" smtClean="0"/>
          </a:p>
          <a:p>
            <a:pPr>
              <a:buFont typeface="Wingdings" pitchFamily="2" charset="2"/>
              <a:buChar char="Ø"/>
            </a:pPr>
            <a:endParaRPr lang="el-GR" dirty="0" smtClean="0"/>
          </a:p>
          <a:p>
            <a:pPr>
              <a:buFont typeface="Wingdings" pitchFamily="2" charset="2"/>
              <a:buChar char="Ø"/>
            </a:pPr>
            <a:r>
              <a:rPr lang="en-GB" dirty="0" smtClean="0">
                <a:hlinkClick r:id="rId3"/>
              </a:rPr>
              <a:t>http://public.web.cern.ch/public/</a:t>
            </a:r>
            <a:endParaRPr lang="en-GB" dirty="0" smtClean="0"/>
          </a:p>
          <a:p>
            <a:pPr>
              <a:buFont typeface="Wingdings" pitchFamily="2" charset="2"/>
              <a:buChar char="Ø"/>
            </a:pPr>
            <a:endParaRPr lang="el-GR" dirty="0" smtClean="0"/>
          </a:p>
          <a:p>
            <a:pPr>
              <a:buFont typeface="Wingdings" pitchFamily="2" charset="2"/>
              <a:buChar char="Ø"/>
            </a:pPr>
            <a:r>
              <a:rPr lang="en-GB" dirty="0" smtClean="0">
                <a:hlinkClick r:id="rId4"/>
              </a:rPr>
              <a:t>http://en.wikipedia.org/wiki/ATLAS_experiment</a:t>
            </a:r>
            <a:endParaRPr lang="en-GB" dirty="0" smtClean="0"/>
          </a:p>
          <a:p>
            <a:pPr>
              <a:buFont typeface="Wingdings" pitchFamily="2" charset="2"/>
              <a:buChar char="Ø"/>
            </a:pPr>
            <a:endParaRPr lang="el-GR" dirty="0" smtClean="0"/>
          </a:p>
          <a:p>
            <a:pPr>
              <a:buFont typeface="Wingdings" pitchFamily="2" charset="2"/>
              <a:buChar char="Ø"/>
            </a:pPr>
            <a:r>
              <a:rPr lang="el-GR" dirty="0" smtClean="0"/>
              <a:t>ΕΛΛΗΝΙΚΗ ΟΜΑΔΑ</a:t>
            </a:r>
            <a:r>
              <a:rPr lang="en-US" dirty="0" smtClean="0"/>
              <a:t> </a:t>
            </a:r>
            <a:r>
              <a:rPr lang="el-GR" dirty="0" smtClean="0"/>
              <a:t>ΕΚΛΑΪΚΕΥΣΗΣ ΓΛΩΣΣΑΡΙ ΟΡΩΝ </a:t>
            </a:r>
          </a:p>
          <a:p>
            <a:r>
              <a:rPr lang="en-GB" dirty="0" smtClean="0">
                <a:hlinkClick r:id="rId5"/>
              </a:rPr>
              <a:t>http://physics.ntua.gr/POPPHYS</a:t>
            </a:r>
            <a:endParaRPr lang="en-GB" dirty="0" smtClean="0"/>
          </a:p>
          <a:p>
            <a:endParaRPr lang="el-GR" dirty="0" smtClean="0"/>
          </a:p>
          <a:p>
            <a:pPr>
              <a:buFont typeface="Wingdings" pitchFamily="2" charset="2"/>
              <a:buChar char="Ø"/>
            </a:pPr>
            <a:r>
              <a:rPr lang="en-US" u="sng" dirty="0" smtClean="0">
                <a:hlinkClick r:id="rId6"/>
              </a:rPr>
              <a:t>http://cmsdoc.cern.ch/cms/TDR/TRIGGER-public/trigger.html</a:t>
            </a:r>
            <a:endParaRPr lang="en-US" u="sng" dirty="0" smtClean="0"/>
          </a:p>
          <a:p>
            <a:pPr>
              <a:buFont typeface="Wingdings" pitchFamily="2" charset="2"/>
              <a:buChar char="Ø"/>
            </a:pPr>
            <a:endParaRPr lang="el-GR" dirty="0" smtClean="0"/>
          </a:p>
          <a:p>
            <a:pPr>
              <a:buFont typeface="Wingdings" pitchFamily="2" charset="2"/>
              <a:buChar char="Ø"/>
            </a:pPr>
            <a:r>
              <a:rPr lang="el-GR" dirty="0" smtClean="0"/>
              <a:t>Ανιχνευτικές και επιταχυντικές διατάξεις Γιώργος Τσιπολίτης</a:t>
            </a:r>
          </a:p>
          <a:p>
            <a:r>
              <a:rPr lang="en-GB" dirty="0" smtClean="0">
                <a:hlinkClick r:id="rId7"/>
              </a:rPr>
              <a:t>http://www.physics.ntua.gr/~yorgos/</a:t>
            </a:r>
            <a:endParaRPr lang="en-GB" dirty="0" smtClean="0"/>
          </a:p>
          <a:p>
            <a:endParaRPr lang="el-GR" dirty="0" smtClean="0"/>
          </a:p>
          <a:p>
            <a:pPr>
              <a:buFont typeface="Wingdings" pitchFamily="2" charset="2"/>
              <a:buChar char="Ø"/>
            </a:pPr>
            <a:r>
              <a:rPr lang="en-US" dirty="0" smtClean="0">
                <a:hlinkClick r:id="rId8"/>
              </a:rPr>
              <a:t>www.google.com</a:t>
            </a:r>
            <a:endParaRPr lang="en-US" dirty="0" smtClean="0"/>
          </a:p>
          <a:p>
            <a:pPr>
              <a:buFont typeface="Wingdings" pitchFamily="2" charset="2"/>
              <a:buChar char="Ø"/>
            </a:pPr>
            <a:endParaRPr lang="en-US" dirty="0" smtClean="0"/>
          </a:p>
          <a:p>
            <a:pPr>
              <a:buFont typeface="Wingdings" pitchFamily="2" charset="2"/>
              <a:buChar char="Ø"/>
            </a:pPr>
            <a:r>
              <a:rPr lang="en-US" dirty="0" smtClean="0">
                <a:hlinkClick r:id="rId9"/>
              </a:rPr>
              <a:t>http://atlas.web.cern.ch/Atlas/index.html</a:t>
            </a:r>
            <a:endParaRPr lang="el-GR" dirty="0" smtClean="0"/>
          </a:p>
          <a:p>
            <a:endParaRPr lang="el-GR" dirty="0" smtClean="0"/>
          </a:p>
          <a:p>
            <a:pPr>
              <a:buFont typeface="Wingdings" pitchFamily="2" charset="2"/>
              <a:buChar char="Ø"/>
            </a:pPr>
            <a:endParaRPr lang="el-GR"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28596" y="2643182"/>
            <a:ext cx="8229600" cy="1139825"/>
          </a:xfrm>
        </p:spPr>
        <p:txBody>
          <a:bodyPr/>
          <a:lstStyle/>
          <a:p>
            <a:r>
              <a:rPr lang="el-GR" dirty="0" smtClean="0"/>
              <a:t>Ερωτήσεις</a:t>
            </a:r>
            <a:endParaRPr lang="el-G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sp>
        <p:nvSpPr>
          <p:cNvPr id="3" name="2 - Θέση περιεχομένου"/>
          <p:cNvSpPr>
            <a:spLocks noGrp="1"/>
          </p:cNvSpPr>
          <p:nvPr>
            <p:ph idx="1"/>
          </p:nvPr>
        </p:nvSpPr>
        <p:spPr/>
        <p:txBody>
          <a:bodyPr/>
          <a:lstStyle/>
          <a:p>
            <a:endParaRPr lang="el-GR" dirty="0"/>
          </a:p>
        </p:txBody>
      </p:sp>
      <p:pic>
        <p:nvPicPr>
          <p:cNvPr id="1026" name="Picture 2"/>
          <p:cNvPicPr>
            <a:picLocks noChangeAspect="1" noChangeArrowheads="1"/>
          </p:cNvPicPr>
          <p:nvPr/>
        </p:nvPicPr>
        <p:blipFill>
          <a:blip r:embed="rId2"/>
          <a:srcRect/>
          <a:stretch>
            <a:fillRect/>
          </a:stretch>
        </p:blipFill>
        <p:spPr bwMode="auto">
          <a:xfrm>
            <a:off x="214282" y="142852"/>
            <a:ext cx="8753475" cy="6515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Ορθογώνιο"/>
          <p:cNvSpPr/>
          <p:nvPr/>
        </p:nvSpPr>
        <p:spPr>
          <a:xfrm>
            <a:off x="1428728" y="428604"/>
            <a:ext cx="6572296" cy="830997"/>
          </a:xfrm>
          <a:prstGeom prst="rect">
            <a:avLst/>
          </a:prstGeom>
        </p:spPr>
        <p:txBody>
          <a:bodyPr wrap="square">
            <a:spAutoFit/>
          </a:bodyPr>
          <a:lstStyle/>
          <a:p>
            <a:r>
              <a:rPr lang="el-GR" sz="2400" dirty="0" smtClean="0"/>
              <a:t>Τρόποι</a:t>
            </a:r>
            <a:r>
              <a:rPr lang="en-US" sz="2400" dirty="0" smtClean="0"/>
              <a:t> </a:t>
            </a:r>
            <a:r>
              <a:rPr lang="el-GR" sz="2400" dirty="0" smtClean="0"/>
              <a:t>και πιθανότητες (ενεργές διατομές) παραγωγής του SM Higgs H, στο LHC</a:t>
            </a:r>
            <a:endParaRPr lang="el-GR" sz="2400" dirty="0"/>
          </a:p>
        </p:txBody>
      </p:sp>
      <p:pic>
        <p:nvPicPr>
          <p:cNvPr id="5124" name="Picture 4"/>
          <p:cNvPicPr>
            <a:picLocks noChangeAspect="1" noChangeArrowheads="1"/>
          </p:cNvPicPr>
          <p:nvPr/>
        </p:nvPicPr>
        <p:blipFill>
          <a:blip r:embed="rId2"/>
          <a:srcRect/>
          <a:stretch>
            <a:fillRect/>
          </a:stretch>
        </p:blipFill>
        <p:spPr bwMode="auto">
          <a:xfrm>
            <a:off x="19024" y="1633536"/>
            <a:ext cx="9124976" cy="522446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4 - Θέση ημερομηνίας"/>
          <p:cNvSpPr>
            <a:spLocks noGrp="1"/>
          </p:cNvSpPr>
          <p:nvPr>
            <p:ph type="dt" sz="half" idx="10"/>
          </p:nvPr>
        </p:nvSpPr>
        <p:spPr/>
        <p:txBody>
          <a:bodyPr/>
          <a:lstStyle/>
          <a:p>
            <a:fld id="{24FD0F30-BF9F-4448-91B7-5230DA90335A}" type="datetime3">
              <a:rPr lang="en-US"/>
              <a:pPr/>
              <a:t>7 April 2009</a:t>
            </a:fld>
            <a:endParaRPr lang="en-US" altLang="en-US" dirty="0"/>
          </a:p>
        </p:txBody>
      </p:sp>
      <p:sp>
        <p:nvSpPr>
          <p:cNvPr id="23" name="6 - Θέση αριθμού διαφάνειας"/>
          <p:cNvSpPr>
            <a:spLocks noGrp="1"/>
          </p:cNvSpPr>
          <p:nvPr>
            <p:ph type="sldNum" sz="quarter" idx="12"/>
          </p:nvPr>
        </p:nvSpPr>
        <p:spPr/>
        <p:txBody>
          <a:bodyPr/>
          <a:lstStyle/>
          <a:p>
            <a:fld id="{0BFD3461-28E0-47AA-8ED8-D62ED8472BDE}" type="slidenum">
              <a:rPr lang="en-US" altLang="en-US"/>
              <a:pPr/>
              <a:t>41</a:t>
            </a:fld>
            <a:endParaRPr lang="en-US" altLang="en-US" dirty="0"/>
          </a:p>
        </p:txBody>
      </p:sp>
      <p:sp>
        <p:nvSpPr>
          <p:cNvPr id="339972" name="Rectangle 4"/>
          <p:cNvSpPr>
            <a:spLocks noGrp="1" noChangeArrowheads="1"/>
          </p:cNvSpPr>
          <p:nvPr>
            <p:ph type="title"/>
          </p:nvPr>
        </p:nvSpPr>
        <p:spPr/>
        <p:txBody>
          <a:bodyPr/>
          <a:lstStyle/>
          <a:p>
            <a:r>
              <a:rPr lang="en-US" sz="2400" dirty="0"/>
              <a:t>The Trigger system and Region of Interest mechanism</a:t>
            </a:r>
          </a:p>
        </p:txBody>
      </p:sp>
      <p:sp>
        <p:nvSpPr>
          <p:cNvPr id="339974" name="Rectangle 6"/>
          <p:cNvSpPr>
            <a:spLocks noGrp="1" noChangeArrowheads="1"/>
          </p:cNvSpPr>
          <p:nvPr>
            <p:ph type="body" sz="half" idx="2"/>
          </p:nvPr>
        </p:nvSpPr>
        <p:spPr>
          <a:xfrm>
            <a:off x="4648200" y="1295400"/>
            <a:ext cx="4343400" cy="5181600"/>
          </a:xfrm>
        </p:spPr>
        <p:txBody>
          <a:bodyPr>
            <a:normAutofit lnSpcReduction="10000"/>
          </a:bodyPr>
          <a:lstStyle/>
          <a:p>
            <a:pPr>
              <a:lnSpc>
                <a:spcPct val="90000"/>
              </a:lnSpc>
            </a:pPr>
            <a:r>
              <a:rPr lang="en-US" sz="2000" dirty="0"/>
              <a:t>LVL1 decision made:</a:t>
            </a:r>
          </a:p>
          <a:p>
            <a:pPr lvl="1">
              <a:lnSpc>
                <a:spcPct val="90000"/>
              </a:lnSpc>
            </a:pPr>
            <a:r>
              <a:rPr lang="en-US" sz="1800" dirty="0"/>
              <a:t>Muon Trigger Chambers and Calorimeter data</a:t>
            </a:r>
            <a:r>
              <a:rPr lang="en-US" sz="1600" dirty="0"/>
              <a:t> </a:t>
            </a:r>
            <a:r>
              <a:rPr lang="en-US" sz="1800" dirty="0"/>
              <a:t>to find  </a:t>
            </a:r>
            <a:r>
              <a:rPr lang="en-US" sz="1800" b="1" dirty="0">
                <a:solidFill>
                  <a:schemeClr val="accent2"/>
                </a:solidFill>
              </a:rPr>
              <a:t>e, </a:t>
            </a:r>
            <a:r>
              <a:rPr lang="en-US" sz="1800" b="1" dirty="0">
                <a:solidFill>
                  <a:schemeClr val="accent2"/>
                </a:solidFill>
                <a:latin typeface="Symbol" pitchFamily="18" charset="2"/>
              </a:rPr>
              <a:t>g, t,</a:t>
            </a:r>
            <a:r>
              <a:rPr lang="en-US" sz="1800" b="1" dirty="0">
                <a:solidFill>
                  <a:schemeClr val="accent2"/>
                </a:solidFill>
              </a:rPr>
              <a:t> jet, </a:t>
            </a:r>
            <a:r>
              <a:rPr lang="en-US" sz="1800" b="1" dirty="0">
                <a:solidFill>
                  <a:schemeClr val="accent2"/>
                </a:solidFill>
                <a:latin typeface="Symbol" pitchFamily="18" charset="2"/>
              </a:rPr>
              <a:t>m </a:t>
            </a:r>
            <a:r>
              <a:rPr lang="en-US" sz="1800" b="1" dirty="0">
                <a:solidFill>
                  <a:schemeClr val="accent2"/>
                </a:solidFill>
              </a:rPr>
              <a:t> candidates</a:t>
            </a:r>
            <a:r>
              <a:rPr lang="en-US" sz="1800" dirty="0">
                <a:solidFill>
                  <a:schemeClr val="accent2"/>
                </a:solidFill>
              </a:rPr>
              <a:t> </a:t>
            </a:r>
            <a:r>
              <a:rPr lang="en-US" sz="1800" dirty="0"/>
              <a:t>above thresholds </a:t>
            </a:r>
          </a:p>
          <a:p>
            <a:pPr lvl="1">
              <a:lnSpc>
                <a:spcPct val="90000"/>
              </a:lnSpc>
            </a:pPr>
            <a:r>
              <a:rPr lang="en-US" sz="1800" dirty="0"/>
              <a:t>Identifies Regions of Interest </a:t>
            </a:r>
          </a:p>
          <a:p>
            <a:pPr lvl="1">
              <a:lnSpc>
                <a:spcPct val="90000"/>
              </a:lnSpc>
            </a:pPr>
            <a:r>
              <a:rPr lang="en-US" sz="1800" dirty="0"/>
              <a:t>Processing time 2.5 </a:t>
            </a:r>
            <a:r>
              <a:rPr lang="en-US" sz="1800" dirty="0">
                <a:latin typeface="Symbol" pitchFamily="18" charset="2"/>
              </a:rPr>
              <a:t>m</a:t>
            </a:r>
            <a:r>
              <a:rPr lang="en-US" sz="1800" dirty="0"/>
              <a:t>s</a:t>
            </a:r>
          </a:p>
          <a:p>
            <a:pPr>
              <a:lnSpc>
                <a:spcPct val="90000"/>
              </a:lnSpc>
            </a:pPr>
            <a:r>
              <a:rPr lang="en-US" sz="2000" dirty="0"/>
              <a:t>LVL2 uses </a:t>
            </a:r>
            <a:r>
              <a:rPr lang="en-US" sz="2000" b="1" dirty="0"/>
              <a:t>Region of Interest data</a:t>
            </a:r>
          </a:p>
          <a:p>
            <a:pPr lvl="1">
              <a:lnSpc>
                <a:spcPct val="90000"/>
              </a:lnSpc>
            </a:pPr>
            <a:r>
              <a:rPr lang="en-US" sz="1800" dirty="0"/>
              <a:t>Combines information from all detectors</a:t>
            </a:r>
          </a:p>
          <a:p>
            <a:pPr lvl="1">
              <a:lnSpc>
                <a:spcPct val="90000"/>
              </a:lnSpc>
            </a:pPr>
            <a:r>
              <a:rPr lang="en-US" sz="1800" dirty="0"/>
              <a:t>Performs fast rejection. </a:t>
            </a:r>
          </a:p>
          <a:p>
            <a:pPr lvl="1">
              <a:lnSpc>
                <a:spcPct val="90000"/>
              </a:lnSpc>
            </a:pPr>
            <a:r>
              <a:rPr lang="en-US" sz="1800" dirty="0"/>
              <a:t>Processing time 10 ms</a:t>
            </a:r>
          </a:p>
          <a:p>
            <a:pPr lvl="1">
              <a:lnSpc>
                <a:spcPct val="90000"/>
              </a:lnSpc>
            </a:pPr>
            <a:r>
              <a:rPr lang="en-US" sz="1800" dirty="0"/>
              <a:t>Output rate </a:t>
            </a:r>
            <a:r>
              <a:rPr lang="en-US" sz="1800" dirty="0" smtClean="0"/>
              <a:t>~1kHz</a:t>
            </a:r>
            <a:endParaRPr lang="en-US" sz="1800" dirty="0"/>
          </a:p>
          <a:p>
            <a:pPr>
              <a:lnSpc>
                <a:spcPct val="90000"/>
              </a:lnSpc>
            </a:pPr>
            <a:r>
              <a:rPr lang="en-US" sz="2000" dirty="0"/>
              <a:t>Event Filter</a:t>
            </a:r>
          </a:p>
          <a:p>
            <a:pPr lvl="1">
              <a:lnSpc>
                <a:spcPct val="90000"/>
              </a:lnSpc>
            </a:pPr>
            <a:r>
              <a:rPr lang="en-US" sz="1800" dirty="0"/>
              <a:t>Can be “seeded” by LVL2 result</a:t>
            </a:r>
          </a:p>
          <a:p>
            <a:pPr lvl="1">
              <a:lnSpc>
                <a:spcPct val="90000"/>
              </a:lnSpc>
            </a:pPr>
            <a:r>
              <a:rPr lang="en-US" sz="1800" dirty="0"/>
              <a:t>potential full event access</a:t>
            </a:r>
          </a:p>
          <a:p>
            <a:pPr lvl="1">
              <a:lnSpc>
                <a:spcPct val="90000"/>
              </a:lnSpc>
            </a:pPr>
            <a:r>
              <a:rPr lang="en-US" sz="1800" dirty="0"/>
              <a:t>Processing time 1s</a:t>
            </a:r>
          </a:p>
          <a:p>
            <a:pPr lvl="1">
              <a:lnSpc>
                <a:spcPct val="90000"/>
              </a:lnSpc>
            </a:pPr>
            <a:r>
              <a:rPr lang="en-US" sz="1800" dirty="0"/>
              <a:t>Output rate </a:t>
            </a:r>
            <a:r>
              <a:rPr lang="en-US" sz="1800" dirty="0" smtClean="0"/>
              <a:t>~100Hz</a:t>
            </a:r>
            <a:endParaRPr lang="en-US" sz="1800" dirty="0"/>
          </a:p>
        </p:txBody>
      </p:sp>
      <p:grpSp>
        <p:nvGrpSpPr>
          <p:cNvPr id="2" name="Group 7"/>
          <p:cNvGrpSpPr>
            <a:grpSpLocks/>
          </p:cNvGrpSpPr>
          <p:nvPr/>
        </p:nvGrpSpPr>
        <p:grpSpPr bwMode="auto">
          <a:xfrm>
            <a:off x="304800" y="1295400"/>
            <a:ext cx="3924300" cy="5102225"/>
            <a:chOff x="2994" y="787"/>
            <a:chExt cx="2472" cy="3214"/>
          </a:xfrm>
        </p:grpSpPr>
        <p:pic>
          <p:nvPicPr>
            <p:cNvPr id="339976" name="Picture 8"/>
            <p:cNvPicPr>
              <a:picLocks noChangeAspect="1" noChangeArrowheads="1"/>
            </p:cNvPicPr>
            <p:nvPr/>
          </p:nvPicPr>
          <p:blipFill>
            <a:blip r:embed="rId2"/>
            <a:srcRect/>
            <a:stretch>
              <a:fillRect/>
            </a:stretch>
          </p:blipFill>
          <p:spPr bwMode="auto">
            <a:xfrm>
              <a:off x="2994" y="787"/>
              <a:ext cx="2472" cy="3214"/>
            </a:xfrm>
            <a:prstGeom prst="rect">
              <a:avLst/>
            </a:prstGeom>
            <a:noFill/>
            <a:ln w="9525">
              <a:solidFill>
                <a:srgbClr val="FF220A"/>
              </a:solidFill>
              <a:miter lim="800000"/>
              <a:headEnd/>
              <a:tailEnd/>
            </a:ln>
          </p:spPr>
        </p:pic>
        <p:sp>
          <p:nvSpPr>
            <p:cNvPr id="339977" name="Rectangle 9"/>
            <p:cNvSpPr>
              <a:spLocks noChangeArrowheads="1"/>
            </p:cNvSpPr>
            <p:nvPr/>
          </p:nvSpPr>
          <p:spPr bwMode="auto">
            <a:xfrm>
              <a:off x="3024" y="3744"/>
              <a:ext cx="838" cy="212"/>
            </a:xfrm>
            <a:prstGeom prst="rect">
              <a:avLst/>
            </a:prstGeom>
            <a:gradFill rotWithShape="0">
              <a:gsLst>
                <a:gs pos="0">
                  <a:srgbClr val="FFFF00"/>
                </a:gs>
                <a:gs pos="100000">
                  <a:srgbClr val="FFFF99"/>
                </a:gs>
              </a:gsLst>
              <a:path path="rect">
                <a:fillToRect r="100000" b="100000"/>
              </a:path>
            </a:gradFill>
            <a:ln w="3175" cap="sq">
              <a:noFill/>
              <a:miter lim="800000"/>
              <a:headEnd/>
              <a:tailEnd/>
            </a:ln>
            <a:effectLst>
              <a:outerShdw dist="53882" dir="2700000" algn="ctr" rotWithShape="0">
                <a:srgbClr val="808080"/>
              </a:outerShdw>
            </a:effectLst>
          </p:spPr>
          <p:txBody>
            <a:bodyPr wrap="none" anchor="ctr">
              <a:spAutoFit/>
            </a:bodyPr>
            <a:lstStyle/>
            <a:p>
              <a:pPr algn="ctr" eaLnBrk="0" hangingPunct="0">
                <a:spcBef>
                  <a:spcPct val="20000"/>
                </a:spcBef>
                <a:buFont typeface="ZapfDingbats" pitchFamily="82" charset="2"/>
                <a:buNone/>
              </a:pPr>
              <a:r>
                <a:rPr kumimoji="1" lang="en-US" sz="1600" b="1" dirty="0">
                  <a:solidFill>
                    <a:srgbClr val="FF0000"/>
                  </a:solidFill>
                  <a:latin typeface="Tahoma" pitchFamily="34" charset="0"/>
                </a:rPr>
                <a:t>H </a:t>
              </a:r>
              <a:r>
                <a:rPr lang="fr-CH" sz="1600" b="1" dirty="0">
                  <a:solidFill>
                    <a:srgbClr val="FF0000"/>
                  </a:solidFill>
                  <a:latin typeface="Tahoma" pitchFamily="34" charset="0"/>
                  <a:ea typeface="Arial Unicode MS" pitchFamily="34" charset="-128"/>
                  <a:cs typeface="Arial Unicode MS" pitchFamily="34" charset="-128"/>
                </a:rPr>
                <a:t>→2e + 2</a:t>
              </a:r>
              <a:r>
                <a:rPr lang="fr-CH" sz="1600" b="1" dirty="0">
                  <a:solidFill>
                    <a:srgbClr val="FF0000"/>
                  </a:solidFill>
                  <a:latin typeface="Tahoma" pitchFamily="34" charset="0"/>
                  <a:ea typeface="Arial Unicode MS" pitchFamily="34" charset="-128"/>
                  <a:cs typeface="Arial Unicode MS" pitchFamily="34" charset="-128"/>
                  <a:sym typeface="Symbol" pitchFamily="18" charset="2"/>
                </a:rPr>
                <a:t></a:t>
              </a:r>
              <a:endParaRPr kumimoji="1" lang="en-US" sz="1600" b="1" dirty="0">
                <a:solidFill>
                  <a:srgbClr val="FF0000"/>
                </a:solidFill>
                <a:latin typeface="Tahoma" pitchFamily="34" charset="0"/>
              </a:endParaRPr>
            </a:p>
          </p:txBody>
        </p:sp>
        <p:grpSp>
          <p:nvGrpSpPr>
            <p:cNvPr id="3" name="Group 10"/>
            <p:cNvGrpSpPr>
              <a:grpSpLocks/>
            </p:cNvGrpSpPr>
            <p:nvPr/>
          </p:nvGrpSpPr>
          <p:grpSpPr bwMode="auto">
            <a:xfrm>
              <a:off x="4080" y="988"/>
              <a:ext cx="944" cy="1604"/>
              <a:chOff x="4080" y="988"/>
              <a:chExt cx="944" cy="1604"/>
            </a:xfrm>
          </p:grpSpPr>
          <p:sp>
            <p:nvSpPr>
              <p:cNvPr id="339979" name="Line 11"/>
              <p:cNvSpPr>
                <a:spLocks noChangeShapeType="1"/>
              </p:cNvSpPr>
              <p:nvPr/>
            </p:nvSpPr>
            <p:spPr bwMode="auto">
              <a:xfrm flipV="1">
                <a:off x="4128" y="2256"/>
                <a:ext cx="528" cy="288"/>
              </a:xfrm>
              <a:prstGeom prst="line">
                <a:avLst/>
              </a:prstGeom>
              <a:noFill/>
              <a:ln w="28575">
                <a:solidFill>
                  <a:srgbClr val="FFFF00"/>
                </a:solidFill>
                <a:round/>
                <a:headEnd/>
                <a:tailEnd/>
              </a:ln>
              <a:effectLst/>
            </p:spPr>
            <p:txBody>
              <a:bodyPr wrap="none" anchor="ctr"/>
              <a:lstStyle/>
              <a:p>
                <a:endParaRPr lang="el-GR" dirty="0"/>
              </a:p>
            </p:txBody>
          </p:sp>
          <p:sp>
            <p:nvSpPr>
              <p:cNvPr id="339980" name="Line 12"/>
              <p:cNvSpPr>
                <a:spLocks noChangeShapeType="1"/>
              </p:cNvSpPr>
              <p:nvPr/>
            </p:nvSpPr>
            <p:spPr bwMode="auto">
              <a:xfrm flipV="1">
                <a:off x="4272" y="2304"/>
                <a:ext cx="336" cy="288"/>
              </a:xfrm>
              <a:prstGeom prst="line">
                <a:avLst/>
              </a:prstGeom>
              <a:noFill/>
              <a:ln w="28575">
                <a:solidFill>
                  <a:srgbClr val="FFFF00"/>
                </a:solidFill>
                <a:round/>
                <a:headEnd/>
                <a:tailEnd/>
              </a:ln>
              <a:effectLst/>
            </p:spPr>
            <p:txBody>
              <a:bodyPr wrap="none" anchor="ctr"/>
              <a:lstStyle/>
              <a:p>
                <a:endParaRPr lang="el-GR" dirty="0"/>
              </a:p>
            </p:txBody>
          </p:sp>
          <p:sp>
            <p:nvSpPr>
              <p:cNvPr id="339981" name="Line 13"/>
              <p:cNvSpPr>
                <a:spLocks noChangeShapeType="1"/>
              </p:cNvSpPr>
              <p:nvPr/>
            </p:nvSpPr>
            <p:spPr bwMode="auto">
              <a:xfrm flipV="1">
                <a:off x="4320" y="1008"/>
                <a:ext cx="432" cy="96"/>
              </a:xfrm>
              <a:prstGeom prst="line">
                <a:avLst/>
              </a:prstGeom>
              <a:noFill/>
              <a:ln w="28575">
                <a:solidFill>
                  <a:srgbClr val="FFFF00"/>
                </a:solidFill>
                <a:round/>
                <a:headEnd/>
                <a:tailEnd/>
              </a:ln>
              <a:effectLst/>
            </p:spPr>
            <p:txBody>
              <a:bodyPr wrap="none" anchor="ctr"/>
              <a:lstStyle/>
              <a:p>
                <a:endParaRPr lang="el-GR" dirty="0"/>
              </a:p>
            </p:txBody>
          </p:sp>
          <p:sp>
            <p:nvSpPr>
              <p:cNvPr id="339982" name="Line 14"/>
              <p:cNvSpPr>
                <a:spLocks noChangeShapeType="1"/>
              </p:cNvSpPr>
              <p:nvPr/>
            </p:nvSpPr>
            <p:spPr bwMode="auto">
              <a:xfrm flipV="1">
                <a:off x="4080" y="1008"/>
                <a:ext cx="768" cy="288"/>
              </a:xfrm>
              <a:prstGeom prst="line">
                <a:avLst/>
              </a:prstGeom>
              <a:noFill/>
              <a:ln w="28575">
                <a:solidFill>
                  <a:srgbClr val="FFFF00"/>
                </a:solidFill>
                <a:round/>
                <a:headEnd/>
                <a:tailEnd/>
              </a:ln>
              <a:effectLst/>
            </p:spPr>
            <p:txBody>
              <a:bodyPr wrap="none" anchor="ctr"/>
              <a:lstStyle/>
              <a:p>
                <a:endParaRPr lang="el-GR" dirty="0"/>
              </a:p>
            </p:txBody>
          </p:sp>
          <p:sp>
            <p:nvSpPr>
              <p:cNvPr id="339983" name="Line 15"/>
              <p:cNvSpPr>
                <a:spLocks noChangeShapeType="1"/>
              </p:cNvSpPr>
              <p:nvPr/>
            </p:nvSpPr>
            <p:spPr bwMode="auto">
              <a:xfrm flipV="1">
                <a:off x="4272" y="1056"/>
                <a:ext cx="528" cy="528"/>
              </a:xfrm>
              <a:prstGeom prst="line">
                <a:avLst/>
              </a:prstGeom>
              <a:noFill/>
              <a:ln w="28575">
                <a:solidFill>
                  <a:srgbClr val="FFFF00"/>
                </a:solidFill>
                <a:round/>
                <a:headEnd/>
                <a:tailEnd/>
              </a:ln>
              <a:effectLst/>
            </p:spPr>
            <p:txBody>
              <a:bodyPr wrap="none" anchor="ctr"/>
              <a:lstStyle/>
              <a:p>
                <a:endParaRPr lang="el-GR" dirty="0"/>
              </a:p>
            </p:txBody>
          </p:sp>
          <p:sp>
            <p:nvSpPr>
              <p:cNvPr id="339984" name="Line 16"/>
              <p:cNvSpPr>
                <a:spLocks noChangeShapeType="1"/>
              </p:cNvSpPr>
              <p:nvPr/>
            </p:nvSpPr>
            <p:spPr bwMode="auto">
              <a:xfrm flipV="1">
                <a:off x="4080" y="1104"/>
                <a:ext cx="720" cy="1008"/>
              </a:xfrm>
              <a:prstGeom prst="line">
                <a:avLst/>
              </a:prstGeom>
              <a:noFill/>
              <a:ln w="28575">
                <a:solidFill>
                  <a:srgbClr val="FFFF00"/>
                </a:solidFill>
                <a:round/>
                <a:headEnd/>
                <a:tailEnd/>
              </a:ln>
              <a:effectLst/>
            </p:spPr>
            <p:txBody>
              <a:bodyPr wrap="none" anchor="ctr"/>
              <a:lstStyle/>
              <a:p>
                <a:endParaRPr lang="el-GR" dirty="0"/>
              </a:p>
            </p:txBody>
          </p:sp>
          <p:sp>
            <p:nvSpPr>
              <p:cNvPr id="339985" name="Line 17"/>
              <p:cNvSpPr>
                <a:spLocks noChangeShapeType="1"/>
              </p:cNvSpPr>
              <p:nvPr/>
            </p:nvSpPr>
            <p:spPr bwMode="auto">
              <a:xfrm flipV="1">
                <a:off x="4080" y="1056"/>
                <a:ext cx="720" cy="576"/>
              </a:xfrm>
              <a:prstGeom prst="line">
                <a:avLst/>
              </a:prstGeom>
              <a:noFill/>
              <a:ln w="28575">
                <a:solidFill>
                  <a:srgbClr val="FFFF00"/>
                </a:solidFill>
                <a:round/>
                <a:headEnd/>
                <a:tailEnd/>
              </a:ln>
              <a:effectLst/>
            </p:spPr>
            <p:txBody>
              <a:bodyPr wrap="none" anchor="ctr"/>
              <a:lstStyle/>
              <a:p>
                <a:endParaRPr lang="el-GR" dirty="0"/>
              </a:p>
            </p:txBody>
          </p:sp>
          <p:sp>
            <p:nvSpPr>
              <p:cNvPr id="339986" name="Line 18"/>
              <p:cNvSpPr>
                <a:spLocks noChangeShapeType="1"/>
              </p:cNvSpPr>
              <p:nvPr/>
            </p:nvSpPr>
            <p:spPr bwMode="auto">
              <a:xfrm flipV="1">
                <a:off x="4224" y="1152"/>
                <a:ext cx="576" cy="960"/>
              </a:xfrm>
              <a:prstGeom prst="line">
                <a:avLst/>
              </a:prstGeom>
              <a:noFill/>
              <a:ln w="28575">
                <a:solidFill>
                  <a:srgbClr val="FFFF00"/>
                </a:solidFill>
                <a:round/>
                <a:headEnd/>
                <a:tailEnd/>
              </a:ln>
              <a:effectLst/>
            </p:spPr>
            <p:txBody>
              <a:bodyPr wrap="none" anchor="ctr"/>
              <a:lstStyle/>
              <a:p>
                <a:endParaRPr lang="el-GR" dirty="0"/>
              </a:p>
            </p:txBody>
          </p:sp>
          <p:sp>
            <p:nvSpPr>
              <p:cNvPr id="339987" name="Rectangle 19"/>
              <p:cNvSpPr>
                <a:spLocks noChangeArrowheads="1"/>
              </p:cNvSpPr>
              <p:nvPr/>
            </p:nvSpPr>
            <p:spPr bwMode="auto">
              <a:xfrm>
                <a:off x="4752" y="988"/>
                <a:ext cx="272" cy="212"/>
              </a:xfrm>
              <a:prstGeom prst="rect">
                <a:avLst/>
              </a:prstGeom>
              <a:gradFill rotWithShape="0">
                <a:gsLst>
                  <a:gs pos="0">
                    <a:srgbClr val="FFFF00"/>
                  </a:gs>
                  <a:gs pos="100000">
                    <a:srgbClr val="FFFF99"/>
                  </a:gs>
                </a:gsLst>
                <a:path path="rect">
                  <a:fillToRect r="100000" b="100000"/>
                </a:path>
              </a:gradFill>
              <a:ln w="3175" cap="sq">
                <a:noFill/>
                <a:miter lim="800000"/>
                <a:headEnd/>
                <a:tailEnd/>
              </a:ln>
              <a:effectLst>
                <a:outerShdw dist="53882" dir="2700000" algn="ctr" rotWithShape="0">
                  <a:srgbClr val="808080"/>
                </a:outerShdw>
              </a:effectLst>
            </p:spPr>
            <p:txBody>
              <a:bodyPr wrap="none" anchor="ctr">
                <a:spAutoFit/>
              </a:bodyPr>
              <a:lstStyle/>
              <a:p>
                <a:pPr algn="ctr" eaLnBrk="0" hangingPunct="0">
                  <a:spcBef>
                    <a:spcPct val="20000"/>
                  </a:spcBef>
                  <a:buFont typeface="ZapfDingbats" pitchFamily="82" charset="2"/>
                  <a:buNone/>
                </a:pPr>
                <a:r>
                  <a:rPr lang="fr-CH" sz="1600" b="1" dirty="0">
                    <a:solidFill>
                      <a:srgbClr val="FF0000"/>
                    </a:solidFill>
                    <a:latin typeface="Tahoma" pitchFamily="34" charset="0"/>
                    <a:ea typeface="Arial Unicode MS" pitchFamily="34" charset="-128"/>
                    <a:cs typeface="Arial Unicode MS" pitchFamily="34" charset="-128"/>
                    <a:sym typeface="Symbol" pitchFamily="18" charset="2"/>
                  </a:rPr>
                  <a:t>2</a:t>
                </a:r>
                <a:endParaRPr kumimoji="1" lang="en-US" sz="1600" b="1" dirty="0">
                  <a:solidFill>
                    <a:srgbClr val="FF0000"/>
                  </a:solidFill>
                  <a:latin typeface="Tahoma" pitchFamily="34" charset="0"/>
                </a:endParaRPr>
              </a:p>
            </p:txBody>
          </p:sp>
          <p:sp>
            <p:nvSpPr>
              <p:cNvPr id="339988" name="Rectangle 20"/>
              <p:cNvSpPr>
                <a:spLocks noChangeArrowheads="1"/>
              </p:cNvSpPr>
              <p:nvPr/>
            </p:nvSpPr>
            <p:spPr bwMode="auto">
              <a:xfrm>
                <a:off x="4608" y="2112"/>
                <a:ext cx="272" cy="212"/>
              </a:xfrm>
              <a:prstGeom prst="rect">
                <a:avLst/>
              </a:prstGeom>
              <a:gradFill rotWithShape="0">
                <a:gsLst>
                  <a:gs pos="0">
                    <a:srgbClr val="FFFF00"/>
                  </a:gs>
                  <a:gs pos="100000">
                    <a:srgbClr val="FFFF99"/>
                  </a:gs>
                </a:gsLst>
                <a:path path="rect">
                  <a:fillToRect r="100000" b="100000"/>
                </a:path>
              </a:gradFill>
              <a:ln w="3175" cap="sq">
                <a:noFill/>
                <a:miter lim="800000"/>
                <a:headEnd/>
                <a:tailEnd/>
              </a:ln>
              <a:effectLst>
                <a:outerShdw dist="53882" dir="2700000" algn="ctr" rotWithShape="0">
                  <a:srgbClr val="808080"/>
                </a:outerShdw>
              </a:effectLst>
            </p:spPr>
            <p:txBody>
              <a:bodyPr wrap="none" anchor="ctr">
                <a:spAutoFit/>
              </a:bodyPr>
              <a:lstStyle/>
              <a:p>
                <a:pPr algn="ctr" eaLnBrk="0" hangingPunct="0">
                  <a:spcBef>
                    <a:spcPct val="20000"/>
                  </a:spcBef>
                  <a:buFont typeface="ZapfDingbats" pitchFamily="82" charset="2"/>
                  <a:buNone/>
                </a:pPr>
                <a:r>
                  <a:rPr lang="fr-CH" sz="1600" b="1" dirty="0">
                    <a:solidFill>
                      <a:srgbClr val="FF0000"/>
                    </a:solidFill>
                    <a:latin typeface="Tahoma" pitchFamily="34" charset="0"/>
                    <a:ea typeface="Arial Unicode MS" pitchFamily="34" charset="-128"/>
                    <a:cs typeface="Arial Unicode MS" pitchFamily="34" charset="-128"/>
                    <a:sym typeface="Symbol" pitchFamily="18" charset="2"/>
                  </a:rPr>
                  <a:t>2e</a:t>
                </a:r>
                <a:endParaRPr kumimoji="1" lang="en-US" sz="1600" b="1" dirty="0">
                  <a:solidFill>
                    <a:srgbClr val="FF0000"/>
                  </a:solidFill>
                  <a:latin typeface="Tahoma" pitchFamily="34" charset="0"/>
                </a:endParaRPr>
              </a:p>
            </p:txBody>
          </p:sp>
        </p:grpSp>
      </p:grpSp>
      <p:sp>
        <p:nvSpPr>
          <p:cNvPr id="339989" name="Rectangle 21"/>
          <p:cNvSpPr>
            <a:spLocks noChangeArrowheads="1"/>
          </p:cNvSpPr>
          <p:nvPr/>
        </p:nvSpPr>
        <p:spPr bwMode="auto">
          <a:xfrm>
            <a:off x="304800" y="533400"/>
            <a:ext cx="8610600" cy="369332"/>
          </a:xfrm>
          <a:prstGeom prst="rect">
            <a:avLst/>
          </a:prstGeom>
          <a:noFill/>
          <a:ln w="9525">
            <a:noFill/>
            <a:miter lim="800000"/>
            <a:headEnd/>
            <a:tailEnd/>
          </a:ln>
          <a:effectLst/>
        </p:spPr>
        <p:txBody>
          <a:bodyPr>
            <a:spAutoFit/>
          </a:bodyPr>
          <a:lstStyle/>
          <a:p>
            <a:pPr algn="ctr"/>
            <a:r>
              <a:rPr lang="el-GR" b="1" u="sng" dirty="0" smtClean="0">
                <a:solidFill>
                  <a:srgbClr val="00B0F0"/>
                </a:solidFill>
                <a:latin typeface="Georgia" pitchFamily="18" charset="0"/>
              </a:rPr>
              <a:t>Τριπλό επίπεδο </a:t>
            </a:r>
            <a:r>
              <a:rPr lang="en-US" b="1" u="sng" dirty="0" smtClean="0">
                <a:solidFill>
                  <a:srgbClr val="00B0F0"/>
                </a:solidFill>
                <a:latin typeface="Georgia" pitchFamily="18" charset="0"/>
              </a:rPr>
              <a:t>triggering:</a:t>
            </a:r>
            <a:endParaRPr lang="en-US" b="1" u="sng" dirty="0">
              <a:solidFill>
                <a:srgbClr val="00B0F0"/>
              </a:solidFill>
              <a:latin typeface="Georgia" pitchFamily="18" charset="0"/>
            </a:endParaRPr>
          </a:p>
        </p:txBody>
      </p:sp>
      <p:sp>
        <p:nvSpPr>
          <p:cNvPr id="339990" name="Text Box 22"/>
          <p:cNvSpPr txBox="1">
            <a:spLocks noChangeArrowheads="1"/>
          </p:cNvSpPr>
          <p:nvPr/>
        </p:nvSpPr>
        <p:spPr bwMode="auto">
          <a:xfrm flipV="1">
            <a:off x="4340524" y="1685925"/>
            <a:ext cx="461665" cy="1295400"/>
          </a:xfrm>
          <a:prstGeom prst="rect">
            <a:avLst/>
          </a:prstGeom>
          <a:noFill/>
          <a:ln w="28575" algn="ctr">
            <a:noFill/>
            <a:miter lim="800000"/>
            <a:headEnd/>
            <a:tailEnd/>
          </a:ln>
          <a:effectLst/>
        </p:spPr>
        <p:txBody>
          <a:bodyPr vert="eaVert">
            <a:spAutoFit/>
          </a:bodyPr>
          <a:lstStyle/>
          <a:p>
            <a:pPr eaLnBrk="0" hangingPunct="0">
              <a:spcBef>
                <a:spcPct val="50000"/>
              </a:spcBef>
            </a:pPr>
            <a:r>
              <a:rPr lang="en-GB" b="1" dirty="0">
                <a:solidFill>
                  <a:srgbClr val="00B0F0"/>
                </a:solidFill>
                <a:latin typeface="Georgia" pitchFamily="18" charset="0"/>
              </a:rPr>
              <a:t>hardware</a:t>
            </a:r>
          </a:p>
        </p:txBody>
      </p:sp>
      <p:sp>
        <p:nvSpPr>
          <p:cNvPr id="339991" name="Text Box 23"/>
          <p:cNvSpPr txBox="1">
            <a:spLocks noChangeArrowheads="1"/>
          </p:cNvSpPr>
          <p:nvPr/>
        </p:nvSpPr>
        <p:spPr bwMode="auto">
          <a:xfrm flipV="1">
            <a:off x="4321474" y="3810000"/>
            <a:ext cx="461665" cy="1143000"/>
          </a:xfrm>
          <a:prstGeom prst="rect">
            <a:avLst/>
          </a:prstGeom>
          <a:noFill/>
          <a:ln w="28575" algn="ctr">
            <a:noFill/>
            <a:miter lim="800000"/>
            <a:headEnd/>
            <a:tailEnd/>
          </a:ln>
          <a:effectLst/>
        </p:spPr>
        <p:txBody>
          <a:bodyPr vert="eaVert">
            <a:spAutoFit/>
          </a:bodyPr>
          <a:lstStyle/>
          <a:p>
            <a:pPr eaLnBrk="0" hangingPunct="0">
              <a:spcBef>
                <a:spcPct val="50000"/>
              </a:spcBef>
            </a:pPr>
            <a:r>
              <a:rPr lang="en-GB" b="1" dirty="0">
                <a:solidFill>
                  <a:srgbClr val="00B0F0"/>
                </a:solidFill>
                <a:latin typeface="Georgia" pitchFamily="18" charset="0"/>
              </a:rPr>
              <a:t>software</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TLAS_Event.avi">
            <a:hlinkClick r:id="" action="ppaction://media"/>
          </p:cNvPr>
          <p:cNvPicPr>
            <a:picLocks noRot="1" noChangeAspect="1"/>
          </p:cNvPicPr>
          <p:nvPr>
            <a:videoFile r:link="rId1"/>
          </p:nvPr>
        </p:nvPicPr>
        <p:blipFill>
          <a:blip r:embed="rId3"/>
          <a:stretch>
            <a:fillRect/>
          </a:stretch>
        </p:blipFill>
        <p:spPr>
          <a:xfrm>
            <a:off x="285720" y="-22"/>
            <a:ext cx="8572528" cy="68580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68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a:p>
        </p:txBody>
      </p:sp>
      <p:pic>
        <p:nvPicPr>
          <p:cNvPr id="4" name="pixel principles.avi">
            <a:hlinkClick r:id="" action="ppaction://media"/>
          </p:cNvPr>
          <p:cNvPicPr>
            <a:picLocks noGrp="1" noRot="1" noChangeAspect="1"/>
          </p:cNvPicPr>
          <p:nvPr>
            <p:ph idx="1"/>
            <a:videoFile r:link="rId1"/>
          </p:nvPr>
        </p:nvPicPr>
        <p:blipFill>
          <a:blip r:embed="rId3"/>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524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20" name="Picture 24" descr="Event_1_H(130)_uuee"/>
          <p:cNvPicPr>
            <a:picLocks noChangeAspect="1" noChangeArrowheads="1"/>
          </p:cNvPicPr>
          <p:nvPr/>
        </p:nvPicPr>
        <p:blipFill>
          <a:blip r:embed="rId3"/>
          <a:srcRect t="3206"/>
          <a:stretch>
            <a:fillRect/>
          </a:stretch>
        </p:blipFill>
        <p:spPr bwMode="auto">
          <a:xfrm>
            <a:off x="357158" y="714356"/>
            <a:ext cx="5905500" cy="5911850"/>
          </a:xfrm>
          <a:prstGeom prst="rect">
            <a:avLst/>
          </a:prstGeom>
          <a:noFill/>
        </p:spPr>
      </p:pic>
      <p:sp>
        <p:nvSpPr>
          <p:cNvPr id="4103" name="Text Box 7"/>
          <p:cNvSpPr txBox="1">
            <a:spLocks noChangeArrowheads="1"/>
          </p:cNvSpPr>
          <p:nvPr/>
        </p:nvSpPr>
        <p:spPr bwMode="auto">
          <a:xfrm>
            <a:off x="6640513" y="2008188"/>
            <a:ext cx="184150" cy="457200"/>
          </a:xfrm>
          <a:prstGeom prst="rect">
            <a:avLst/>
          </a:prstGeom>
          <a:noFill/>
          <a:ln w="9525">
            <a:noFill/>
            <a:miter lim="800000"/>
            <a:headEnd/>
            <a:tailEnd/>
          </a:ln>
          <a:effectLst/>
        </p:spPr>
        <p:txBody>
          <a:bodyPr wrap="none">
            <a:spAutoFit/>
          </a:bodyPr>
          <a:lstStyle/>
          <a:p>
            <a:endParaRPr lang="en-GB" dirty="0">
              <a:latin typeface="Arial" charset="0"/>
            </a:endParaRPr>
          </a:p>
        </p:txBody>
      </p:sp>
      <p:sp>
        <p:nvSpPr>
          <p:cNvPr id="4108" name="AutoShape 12"/>
          <p:cNvSpPr>
            <a:spLocks noChangeArrowheads="1"/>
          </p:cNvSpPr>
          <p:nvPr/>
        </p:nvSpPr>
        <p:spPr bwMode="auto">
          <a:xfrm>
            <a:off x="4572000" y="765175"/>
            <a:ext cx="1223963" cy="935038"/>
          </a:xfrm>
          <a:prstGeom prst="leftArrow">
            <a:avLst>
              <a:gd name="adj1" fmla="val 50000"/>
              <a:gd name="adj2" fmla="val 32725"/>
            </a:avLst>
          </a:prstGeom>
          <a:solidFill>
            <a:srgbClr val="FFFF00"/>
          </a:solidFill>
          <a:ln w="9525">
            <a:noFill/>
            <a:miter lim="800000"/>
            <a:headEnd/>
            <a:tailEnd/>
          </a:ln>
          <a:effectLst>
            <a:outerShdw dist="107763" dir="2700000" algn="ctr" rotWithShape="0">
              <a:schemeClr val="bg2">
                <a:alpha val="50000"/>
              </a:schemeClr>
            </a:outerShdw>
          </a:effectLst>
        </p:spPr>
        <p:txBody>
          <a:bodyPr wrap="none" anchor="ctr"/>
          <a:lstStyle/>
          <a:p>
            <a:pPr algn="ctr"/>
            <a:r>
              <a:rPr lang="en-GB" dirty="0">
                <a:solidFill>
                  <a:srgbClr val="FF3300"/>
                </a:solidFill>
                <a:latin typeface="Arial" charset="0"/>
              </a:rPr>
              <a:t>muon</a:t>
            </a:r>
          </a:p>
        </p:txBody>
      </p:sp>
      <p:sp>
        <p:nvSpPr>
          <p:cNvPr id="4109" name="AutoShape 13"/>
          <p:cNvSpPr>
            <a:spLocks noChangeArrowheads="1"/>
          </p:cNvSpPr>
          <p:nvPr/>
        </p:nvSpPr>
        <p:spPr bwMode="auto">
          <a:xfrm>
            <a:off x="4643438" y="2997200"/>
            <a:ext cx="1512887" cy="935038"/>
          </a:xfrm>
          <a:prstGeom prst="leftArrow">
            <a:avLst>
              <a:gd name="adj1" fmla="val 50000"/>
              <a:gd name="adj2" fmla="val 40450"/>
            </a:avLst>
          </a:prstGeom>
          <a:solidFill>
            <a:srgbClr val="FFFF00"/>
          </a:solidFill>
          <a:ln w="9525">
            <a:noFill/>
            <a:miter lim="800000"/>
            <a:headEnd/>
            <a:tailEnd/>
          </a:ln>
          <a:effectLst>
            <a:outerShdw dist="107763" dir="2700000" algn="ctr" rotWithShape="0">
              <a:schemeClr val="bg2">
                <a:alpha val="50000"/>
              </a:schemeClr>
            </a:outerShdw>
          </a:effectLst>
        </p:spPr>
        <p:txBody>
          <a:bodyPr wrap="none" anchor="ctr"/>
          <a:lstStyle/>
          <a:p>
            <a:pPr algn="ctr"/>
            <a:r>
              <a:rPr lang="en-GB" dirty="0">
                <a:solidFill>
                  <a:srgbClr val="FF3300"/>
                </a:solidFill>
                <a:latin typeface="Arial" charset="0"/>
              </a:rPr>
              <a:t>électron</a:t>
            </a:r>
          </a:p>
        </p:txBody>
      </p:sp>
      <p:sp>
        <p:nvSpPr>
          <p:cNvPr id="4113" name="Text Box 17"/>
          <p:cNvSpPr txBox="1">
            <a:spLocks noChangeArrowheads="1"/>
          </p:cNvSpPr>
          <p:nvPr/>
        </p:nvSpPr>
        <p:spPr bwMode="auto">
          <a:xfrm>
            <a:off x="6516688" y="4437063"/>
            <a:ext cx="1970989" cy="584775"/>
          </a:xfrm>
          <a:prstGeom prst="rect">
            <a:avLst/>
          </a:prstGeom>
          <a:noFill/>
          <a:ln w="9525">
            <a:noFill/>
            <a:miter lim="800000"/>
            <a:headEnd/>
            <a:tailEnd/>
          </a:ln>
          <a:effectLst/>
        </p:spPr>
        <p:txBody>
          <a:bodyPr wrap="none">
            <a:spAutoFit/>
          </a:bodyPr>
          <a:lstStyle/>
          <a:p>
            <a:r>
              <a:rPr lang="el-GR" sz="3200" dirty="0" smtClean="0">
                <a:solidFill>
                  <a:schemeClr val="accent1"/>
                </a:solidFill>
                <a:latin typeface="Arial" charset="0"/>
              </a:rPr>
              <a:t>Αποδεκτό</a:t>
            </a:r>
            <a:endParaRPr lang="en-GB" sz="3200" dirty="0">
              <a:solidFill>
                <a:schemeClr val="accent1"/>
              </a:solidFill>
              <a:latin typeface="Arial" charset="0"/>
            </a:endParaRPr>
          </a:p>
        </p:txBody>
      </p:sp>
      <p:sp>
        <p:nvSpPr>
          <p:cNvPr id="4116" name="Text Box 20"/>
          <p:cNvSpPr txBox="1">
            <a:spLocks noChangeArrowheads="1"/>
          </p:cNvSpPr>
          <p:nvPr/>
        </p:nvSpPr>
        <p:spPr bwMode="auto">
          <a:xfrm>
            <a:off x="6516688" y="5089525"/>
            <a:ext cx="1881187" cy="457200"/>
          </a:xfrm>
          <a:prstGeom prst="rect">
            <a:avLst/>
          </a:prstGeom>
          <a:noFill/>
          <a:ln w="9525">
            <a:noFill/>
            <a:miter lim="800000"/>
            <a:headEnd/>
            <a:tailEnd/>
          </a:ln>
          <a:effectLst/>
        </p:spPr>
        <p:txBody>
          <a:bodyPr wrap="none">
            <a:spAutoFit/>
          </a:bodyPr>
          <a:lstStyle/>
          <a:p>
            <a:r>
              <a:rPr lang="en-GB" dirty="0">
                <a:solidFill>
                  <a:schemeClr val="accent1"/>
                </a:solidFill>
                <a:latin typeface="Arial" charset="0"/>
              </a:rPr>
              <a:t>boson Higgs</a:t>
            </a:r>
          </a:p>
        </p:txBody>
      </p:sp>
      <p:sp>
        <p:nvSpPr>
          <p:cNvPr id="4121" name="AutoShape 25"/>
          <p:cNvSpPr>
            <a:spLocks noChangeArrowheads="1"/>
          </p:cNvSpPr>
          <p:nvPr/>
        </p:nvSpPr>
        <p:spPr bwMode="auto">
          <a:xfrm flipH="1">
            <a:off x="900113" y="3716338"/>
            <a:ext cx="1441450" cy="935037"/>
          </a:xfrm>
          <a:prstGeom prst="leftArrow">
            <a:avLst>
              <a:gd name="adj1" fmla="val 50000"/>
              <a:gd name="adj2" fmla="val 38540"/>
            </a:avLst>
          </a:prstGeom>
          <a:solidFill>
            <a:srgbClr val="FFFF00"/>
          </a:solidFill>
          <a:ln w="9525">
            <a:noFill/>
            <a:miter lim="800000"/>
            <a:headEnd/>
            <a:tailEnd/>
          </a:ln>
          <a:effectLst>
            <a:outerShdw dist="107763" dir="2700000" algn="ctr" rotWithShape="0">
              <a:schemeClr val="bg2">
                <a:alpha val="50000"/>
              </a:schemeClr>
            </a:outerShdw>
          </a:effectLst>
        </p:spPr>
        <p:txBody>
          <a:bodyPr wrap="none" anchor="ctr"/>
          <a:lstStyle/>
          <a:p>
            <a:pPr algn="ctr"/>
            <a:r>
              <a:rPr lang="en-GB" dirty="0">
                <a:solidFill>
                  <a:srgbClr val="FF3300"/>
                </a:solidFill>
                <a:latin typeface="Arial" charset="0"/>
              </a:rPr>
              <a:t>électron</a:t>
            </a:r>
          </a:p>
        </p:txBody>
      </p:sp>
      <p:graphicFrame>
        <p:nvGraphicFramePr>
          <p:cNvPr id="4126" name="Object 30"/>
          <p:cNvGraphicFramePr>
            <a:graphicFrameLocks noChangeAspect="1"/>
          </p:cNvGraphicFramePr>
          <p:nvPr/>
        </p:nvGraphicFramePr>
        <p:xfrm>
          <a:off x="6643702" y="5786454"/>
          <a:ext cx="1498600" cy="346075"/>
        </p:xfrm>
        <a:graphic>
          <a:graphicData uri="http://schemas.openxmlformats.org/presentationml/2006/ole">
            <p:oleObj spid="_x0000_s2050" name="Εξίσωση" r:id="rId4" imgW="990360" imgH="228600" progId="Equation.3">
              <p:embed/>
            </p:oleObj>
          </a:graphicData>
        </a:graphic>
      </p:graphicFrame>
      <p:sp>
        <p:nvSpPr>
          <p:cNvPr id="13" name="1 - Τίτλος"/>
          <p:cNvSpPr txBox="1">
            <a:spLocks/>
          </p:cNvSpPr>
          <p:nvPr/>
        </p:nvSpPr>
        <p:spPr>
          <a:xfrm>
            <a:off x="428596" y="-38100"/>
            <a:ext cx="8229600" cy="1139825"/>
          </a:xfrm>
          <a:prstGeom prst="rect">
            <a:avLst/>
          </a:prstGeom>
        </p:spPr>
        <p:txBody>
          <a:bodyPr/>
          <a:lstStyle/>
          <a:p>
            <a:pPr algn="ctr" fontAlgn="base">
              <a:spcBef>
                <a:spcPct val="0"/>
              </a:spcBef>
              <a:spcAft>
                <a:spcPct val="0"/>
              </a:spcAft>
            </a:pPr>
            <a:r>
              <a:rPr lang="el-GR" sz="2800" kern="0" dirty="0" smtClean="0">
                <a:solidFill>
                  <a:schemeClr val="tx2"/>
                </a:solidFill>
                <a:effectLst>
                  <a:outerShdw blurRad="38100" dist="38100" dir="2700000" algn="tl">
                    <a:srgbClr val="FFFFFF"/>
                  </a:outerShdw>
                </a:effectLst>
                <a:latin typeface="+mj-lt"/>
                <a:ea typeface="+mj-ea"/>
                <a:cs typeface="+mj-cs"/>
              </a:rPr>
              <a:t>Εξομοίωση ανίχνευσης ενδιαφέροντων γεγονότων</a:t>
            </a:r>
            <a:endParaRPr lang="el-GR" sz="2800" dirty="0" smtClean="0"/>
          </a:p>
        </p:txBody>
      </p:sp>
      <p:sp>
        <p:nvSpPr>
          <p:cNvPr id="14" name="13 - TextBox"/>
          <p:cNvSpPr txBox="1"/>
          <p:nvPr/>
        </p:nvSpPr>
        <p:spPr>
          <a:xfrm>
            <a:off x="6235896" y="1714488"/>
            <a:ext cx="2908104" cy="1200329"/>
          </a:xfrm>
          <a:prstGeom prst="rect">
            <a:avLst/>
          </a:prstGeom>
          <a:noFill/>
        </p:spPr>
        <p:txBody>
          <a:bodyPr wrap="none" rtlCol="0">
            <a:spAutoFit/>
          </a:bodyPr>
          <a:lstStyle/>
          <a:p>
            <a:r>
              <a:rPr lang="el-GR" sz="3600" dirty="0" smtClean="0"/>
              <a:t>Αποδεκτό ή</a:t>
            </a:r>
          </a:p>
          <a:p>
            <a:r>
              <a:rPr lang="el-GR" sz="3600" dirty="0" smtClean="0"/>
              <a:t>Απορριπτέο?</a:t>
            </a:r>
            <a:endParaRPr lang="el-GR" sz="3600" dirty="0"/>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2000"/>
                                  </p:stCondLst>
                                  <p:childTnLst>
                                    <p:set>
                                      <p:cBhvr>
                                        <p:cTn id="6" dur="1" fill="hold">
                                          <p:stCondLst>
                                            <p:cond delay="0"/>
                                          </p:stCondLst>
                                        </p:cTn>
                                        <p:tgtEl>
                                          <p:spTgt spid="4108"/>
                                        </p:tgtEl>
                                        <p:attrNameLst>
                                          <p:attrName>style.visibility</p:attrName>
                                        </p:attrNameLst>
                                      </p:cBhvr>
                                      <p:to>
                                        <p:strVal val="visible"/>
                                      </p:to>
                                    </p:set>
                                    <p:animEffect transition="in" filter="box(out)">
                                      <p:cBhvr>
                                        <p:cTn id="7" dur="500"/>
                                        <p:tgtEl>
                                          <p:spTgt spid="4108"/>
                                        </p:tgtEl>
                                      </p:cBhvr>
                                    </p:animEffect>
                                  </p:childTnLst>
                                </p:cTn>
                              </p:par>
                            </p:childTnLst>
                          </p:cTn>
                        </p:par>
                        <p:par>
                          <p:cTn id="8" fill="hold">
                            <p:stCondLst>
                              <p:cond delay="2500"/>
                            </p:stCondLst>
                            <p:childTnLst>
                              <p:par>
                                <p:cTn id="9" presetID="4" presetClass="entr" presetSubtype="32" fill="hold" grpId="0" nodeType="afterEffect">
                                  <p:stCondLst>
                                    <p:cond delay="500"/>
                                  </p:stCondLst>
                                  <p:childTnLst>
                                    <p:set>
                                      <p:cBhvr>
                                        <p:cTn id="10" dur="1" fill="hold">
                                          <p:stCondLst>
                                            <p:cond delay="0"/>
                                          </p:stCondLst>
                                        </p:cTn>
                                        <p:tgtEl>
                                          <p:spTgt spid="4109"/>
                                        </p:tgtEl>
                                        <p:attrNameLst>
                                          <p:attrName>style.visibility</p:attrName>
                                        </p:attrNameLst>
                                      </p:cBhvr>
                                      <p:to>
                                        <p:strVal val="visible"/>
                                      </p:to>
                                    </p:set>
                                    <p:animEffect transition="in" filter="box(out)">
                                      <p:cBhvr>
                                        <p:cTn id="11" dur="500"/>
                                        <p:tgtEl>
                                          <p:spTgt spid="4109"/>
                                        </p:tgtEl>
                                      </p:cBhvr>
                                    </p:animEffect>
                                  </p:childTnLst>
                                </p:cTn>
                              </p:par>
                            </p:childTnLst>
                          </p:cTn>
                        </p:par>
                        <p:par>
                          <p:cTn id="12" fill="hold">
                            <p:stCondLst>
                              <p:cond delay="3500"/>
                            </p:stCondLst>
                            <p:childTnLst>
                              <p:par>
                                <p:cTn id="13" presetID="4" presetClass="entr" presetSubtype="32" fill="hold" grpId="0" nodeType="afterEffect">
                                  <p:stCondLst>
                                    <p:cond delay="500"/>
                                  </p:stCondLst>
                                  <p:childTnLst>
                                    <p:set>
                                      <p:cBhvr>
                                        <p:cTn id="14" dur="1" fill="hold">
                                          <p:stCondLst>
                                            <p:cond delay="0"/>
                                          </p:stCondLst>
                                        </p:cTn>
                                        <p:tgtEl>
                                          <p:spTgt spid="4121"/>
                                        </p:tgtEl>
                                        <p:attrNameLst>
                                          <p:attrName>style.visibility</p:attrName>
                                        </p:attrNameLst>
                                      </p:cBhvr>
                                      <p:to>
                                        <p:strVal val="visible"/>
                                      </p:to>
                                    </p:set>
                                    <p:animEffect transition="in" filter="box(out)">
                                      <p:cBhvr>
                                        <p:cTn id="15" dur="500"/>
                                        <p:tgtEl>
                                          <p:spTgt spid="4121"/>
                                        </p:tgtEl>
                                      </p:cBhvr>
                                    </p:animEffect>
                                  </p:childTnLst>
                                </p:cTn>
                              </p:par>
                            </p:childTnLst>
                          </p:cTn>
                        </p:par>
                        <p:par>
                          <p:cTn id="16" fill="hold">
                            <p:stCondLst>
                              <p:cond delay="4500"/>
                            </p:stCondLst>
                            <p:childTnLst>
                              <p:par>
                                <p:cTn id="17" presetID="3" presetClass="entr" presetSubtype="10" fill="hold" grpId="0" nodeType="afterEffect">
                                  <p:stCondLst>
                                    <p:cond delay="2500"/>
                                  </p:stCondLst>
                                  <p:childTnLst>
                                    <p:set>
                                      <p:cBhvr>
                                        <p:cTn id="18" dur="1" fill="hold">
                                          <p:stCondLst>
                                            <p:cond delay="0"/>
                                          </p:stCondLst>
                                        </p:cTn>
                                        <p:tgtEl>
                                          <p:spTgt spid="4113"/>
                                        </p:tgtEl>
                                        <p:attrNameLst>
                                          <p:attrName>style.visibility</p:attrName>
                                        </p:attrNameLst>
                                      </p:cBhvr>
                                      <p:to>
                                        <p:strVal val="visible"/>
                                      </p:to>
                                    </p:set>
                                    <p:animEffect transition="in" filter="blinds(horizontal)">
                                      <p:cBhvr>
                                        <p:cTn id="19" dur="500"/>
                                        <p:tgtEl>
                                          <p:spTgt spid="4113"/>
                                        </p:tgtEl>
                                      </p:cBhvr>
                                    </p:animEffect>
                                  </p:childTnLst>
                                </p:cTn>
                              </p:par>
                            </p:childTnLst>
                          </p:cTn>
                        </p:par>
                        <p:par>
                          <p:cTn id="20" fill="hold">
                            <p:stCondLst>
                              <p:cond delay="7500"/>
                            </p:stCondLst>
                            <p:childTnLst>
                              <p:par>
                                <p:cTn id="21" presetID="3" presetClass="entr" presetSubtype="10" fill="hold" grpId="0" nodeType="afterEffect">
                                  <p:stCondLst>
                                    <p:cond delay="500"/>
                                  </p:stCondLst>
                                  <p:childTnLst>
                                    <p:set>
                                      <p:cBhvr>
                                        <p:cTn id="22" dur="1" fill="hold">
                                          <p:stCondLst>
                                            <p:cond delay="0"/>
                                          </p:stCondLst>
                                        </p:cTn>
                                        <p:tgtEl>
                                          <p:spTgt spid="4116"/>
                                        </p:tgtEl>
                                        <p:attrNameLst>
                                          <p:attrName>style.visibility</p:attrName>
                                        </p:attrNameLst>
                                      </p:cBhvr>
                                      <p:to>
                                        <p:strVal val="visible"/>
                                      </p:to>
                                    </p:set>
                                    <p:animEffect transition="in" filter="blinds(horizontal)">
                                      <p:cBhvr>
                                        <p:cTn id="23" dur="500"/>
                                        <p:tgtEl>
                                          <p:spTgt spid="4116"/>
                                        </p:tgtEl>
                                      </p:cBhvr>
                                    </p:animEffect>
                                  </p:childTnLst>
                                </p:cTn>
                              </p:par>
                            </p:childTnLst>
                          </p:cTn>
                        </p:par>
                        <p:par>
                          <p:cTn id="24" fill="hold">
                            <p:stCondLst>
                              <p:cond delay="8500"/>
                            </p:stCondLst>
                            <p:childTnLst>
                              <p:par>
                                <p:cTn id="25" presetID="3" presetClass="entr" presetSubtype="10" fill="hold" nodeType="afterEffect">
                                  <p:stCondLst>
                                    <p:cond delay="0"/>
                                  </p:stCondLst>
                                  <p:childTnLst>
                                    <p:set>
                                      <p:cBhvr>
                                        <p:cTn id="26" dur="1" fill="hold">
                                          <p:stCondLst>
                                            <p:cond delay="0"/>
                                          </p:stCondLst>
                                        </p:cTn>
                                        <p:tgtEl>
                                          <p:spTgt spid="4126"/>
                                        </p:tgtEl>
                                        <p:attrNameLst>
                                          <p:attrName>style.visibility</p:attrName>
                                        </p:attrNameLst>
                                      </p:cBhvr>
                                      <p:to>
                                        <p:strVal val="visible"/>
                                      </p:to>
                                    </p:set>
                                    <p:animEffect transition="in" filter="blinds(horizontal)">
                                      <p:cBhvr>
                                        <p:cTn id="27" dur="500"/>
                                        <p:tgtEl>
                                          <p:spTgt spid="4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8" grpId="0" animBg="1" autoUpdateAnimBg="0"/>
      <p:bldP spid="4109" grpId="0" animBg="1" autoUpdateAnimBg="0"/>
      <p:bldP spid="4113" grpId="0" autoUpdateAnimBg="0"/>
      <p:bldP spid="4116" grpId="0" autoUpdateAnimBg="0"/>
      <p:bldP spid="4121" grpId="0" animBg="1"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8" name="Text Box 12"/>
          <p:cNvSpPr txBox="1">
            <a:spLocks noChangeArrowheads="1"/>
          </p:cNvSpPr>
          <p:nvPr/>
        </p:nvSpPr>
        <p:spPr bwMode="auto">
          <a:xfrm>
            <a:off x="6516688" y="4437063"/>
            <a:ext cx="2379754" cy="584775"/>
          </a:xfrm>
          <a:prstGeom prst="rect">
            <a:avLst/>
          </a:prstGeom>
          <a:noFill/>
          <a:ln w="9525">
            <a:noFill/>
            <a:miter lim="800000"/>
            <a:headEnd/>
            <a:tailEnd/>
          </a:ln>
          <a:effectLst/>
        </p:spPr>
        <p:txBody>
          <a:bodyPr wrap="none">
            <a:spAutoFit/>
          </a:bodyPr>
          <a:lstStyle/>
          <a:p>
            <a:r>
              <a:rPr lang="el-GR" sz="3200" dirty="0" smtClean="0">
                <a:solidFill>
                  <a:srgbClr val="FF0000"/>
                </a:solidFill>
                <a:latin typeface="Arial" charset="0"/>
              </a:rPr>
              <a:t>Απορριπτέο</a:t>
            </a:r>
            <a:endParaRPr lang="en-GB" sz="3200" dirty="0">
              <a:solidFill>
                <a:srgbClr val="FF0000"/>
              </a:solidFill>
              <a:latin typeface="Arial" charset="0"/>
            </a:endParaRPr>
          </a:p>
        </p:txBody>
      </p:sp>
      <p:pic>
        <p:nvPicPr>
          <p:cNvPr id="9232" name="Picture 16" descr="myFiles2_8"/>
          <p:cNvPicPr>
            <a:picLocks noChangeAspect="1" noChangeArrowheads="1"/>
          </p:cNvPicPr>
          <p:nvPr/>
        </p:nvPicPr>
        <p:blipFill>
          <a:blip r:embed="rId2"/>
          <a:srcRect t="3206"/>
          <a:stretch>
            <a:fillRect/>
          </a:stretch>
        </p:blipFill>
        <p:spPr bwMode="auto">
          <a:xfrm>
            <a:off x="358775" y="719138"/>
            <a:ext cx="5905500" cy="5911850"/>
          </a:xfrm>
          <a:prstGeom prst="rect">
            <a:avLst/>
          </a:prstGeom>
          <a:noFill/>
        </p:spPr>
      </p:pic>
      <p:sp>
        <p:nvSpPr>
          <p:cNvPr id="6" name="1 - Τίτλος"/>
          <p:cNvSpPr txBox="1">
            <a:spLocks/>
          </p:cNvSpPr>
          <p:nvPr/>
        </p:nvSpPr>
        <p:spPr>
          <a:xfrm>
            <a:off x="428596" y="-38100"/>
            <a:ext cx="8229600" cy="1139825"/>
          </a:xfrm>
          <a:prstGeom prst="rect">
            <a:avLst/>
          </a:prstGeom>
        </p:spPr>
        <p:txBody>
          <a:bodyPr/>
          <a:lstStyle/>
          <a:p>
            <a:pPr algn="ctr" fontAlgn="base">
              <a:spcBef>
                <a:spcPct val="0"/>
              </a:spcBef>
              <a:spcAft>
                <a:spcPct val="0"/>
              </a:spcAft>
            </a:pPr>
            <a:r>
              <a:rPr lang="el-GR" sz="2800" kern="0" dirty="0" smtClean="0">
                <a:solidFill>
                  <a:schemeClr val="tx2"/>
                </a:solidFill>
                <a:effectLst>
                  <a:outerShdw blurRad="38100" dist="38100" dir="2700000" algn="tl">
                    <a:srgbClr val="FFFFFF"/>
                  </a:outerShdw>
                </a:effectLst>
                <a:latin typeface="+mj-lt"/>
                <a:ea typeface="+mj-ea"/>
                <a:cs typeface="+mj-cs"/>
              </a:rPr>
              <a:t>Εξομοίωση ανίχνευσης ενδιαφέροντων γεγονότων</a:t>
            </a:r>
            <a:endParaRPr lang="el-GR" sz="2800" dirty="0" smtClean="0"/>
          </a:p>
        </p:txBody>
      </p:sp>
      <p:sp>
        <p:nvSpPr>
          <p:cNvPr id="7" name="6 - TextBox"/>
          <p:cNvSpPr txBox="1"/>
          <p:nvPr/>
        </p:nvSpPr>
        <p:spPr>
          <a:xfrm>
            <a:off x="6235896" y="1714488"/>
            <a:ext cx="2908104" cy="1200329"/>
          </a:xfrm>
          <a:prstGeom prst="rect">
            <a:avLst/>
          </a:prstGeom>
          <a:noFill/>
        </p:spPr>
        <p:txBody>
          <a:bodyPr wrap="none" rtlCol="0">
            <a:spAutoFit/>
          </a:bodyPr>
          <a:lstStyle/>
          <a:p>
            <a:r>
              <a:rPr lang="el-GR" sz="3600" dirty="0" smtClean="0"/>
              <a:t>Αποδεκτό ή</a:t>
            </a:r>
          </a:p>
          <a:p>
            <a:r>
              <a:rPr lang="el-GR" sz="3600" dirty="0" smtClean="0"/>
              <a:t>Απορριπτέο?</a:t>
            </a:r>
            <a:endParaRPr lang="el-GR" sz="3600" dirty="0"/>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5000"/>
                                  </p:stCondLst>
                                  <p:childTnLst>
                                    <p:set>
                                      <p:cBhvr>
                                        <p:cTn id="6" dur="1" fill="hold">
                                          <p:stCondLst>
                                            <p:cond delay="0"/>
                                          </p:stCondLst>
                                        </p:cTn>
                                        <p:tgtEl>
                                          <p:spTgt spid="9228"/>
                                        </p:tgtEl>
                                        <p:attrNameLst>
                                          <p:attrName>style.visibility</p:attrName>
                                        </p:attrNameLst>
                                      </p:cBhvr>
                                      <p:to>
                                        <p:strVal val="visible"/>
                                      </p:to>
                                    </p:set>
                                    <p:animEffect transition="in" filter="blinds(horizontal)">
                                      <p:cBhvr>
                                        <p:cTn id="7" dur="500"/>
                                        <p:tgtEl>
                                          <p:spTgt spid="9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46" name="Picture 14" descr="myFiles2_8"/>
          <p:cNvPicPr>
            <a:picLocks noChangeAspect="1" noChangeArrowheads="1"/>
          </p:cNvPicPr>
          <p:nvPr/>
        </p:nvPicPr>
        <p:blipFill>
          <a:blip r:embed="rId3"/>
          <a:srcRect t="3206"/>
          <a:stretch>
            <a:fillRect/>
          </a:stretch>
        </p:blipFill>
        <p:spPr bwMode="auto">
          <a:xfrm>
            <a:off x="358775" y="719138"/>
            <a:ext cx="5905500" cy="5911850"/>
          </a:xfrm>
          <a:prstGeom prst="rect">
            <a:avLst/>
          </a:prstGeom>
          <a:noFill/>
        </p:spPr>
      </p:pic>
      <p:sp>
        <p:nvSpPr>
          <p:cNvPr id="18435" name="Text Box 3"/>
          <p:cNvSpPr txBox="1">
            <a:spLocks noChangeArrowheads="1"/>
          </p:cNvSpPr>
          <p:nvPr/>
        </p:nvSpPr>
        <p:spPr bwMode="auto">
          <a:xfrm>
            <a:off x="6640513" y="2008188"/>
            <a:ext cx="184150" cy="457200"/>
          </a:xfrm>
          <a:prstGeom prst="rect">
            <a:avLst/>
          </a:prstGeom>
          <a:noFill/>
          <a:ln w="9525">
            <a:noFill/>
            <a:miter lim="800000"/>
            <a:headEnd/>
            <a:tailEnd/>
          </a:ln>
          <a:effectLst/>
        </p:spPr>
        <p:txBody>
          <a:bodyPr wrap="none">
            <a:spAutoFit/>
          </a:bodyPr>
          <a:lstStyle/>
          <a:p>
            <a:endParaRPr lang="en-GB" dirty="0">
              <a:latin typeface="Arial" charset="0"/>
            </a:endParaRPr>
          </a:p>
        </p:txBody>
      </p:sp>
      <p:sp>
        <p:nvSpPr>
          <p:cNvPr id="18439" name="Text Box 7"/>
          <p:cNvSpPr txBox="1">
            <a:spLocks noChangeArrowheads="1"/>
          </p:cNvSpPr>
          <p:nvPr/>
        </p:nvSpPr>
        <p:spPr bwMode="auto">
          <a:xfrm>
            <a:off x="6553200" y="4191000"/>
            <a:ext cx="1970989" cy="584775"/>
          </a:xfrm>
          <a:prstGeom prst="rect">
            <a:avLst/>
          </a:prstGeom>
          <a:noFill/>
          <a:ln w="9525">
            <a:noFill/>
            <a:miter lim="800000"/>
            <a:headEnd/>
            <a:tailEnd/>
          </a:ln>
          <a:effectLst/>
        </p:spPr>
        <p:txBody>
          <a:bodyPr wrap="none">
            <a:spAutoFit/>
          </a:bodyPr>
          <a:lstStyle/>
          <a:p>
            <a:r>
              <a:rPr lang="el-GR" sz="3200" dirty="0" smtClean="0">
                <a:solidFill>
                  <a:schemeClr val="accent1"/>
                </a:solidFill>
                <a:latin typeface="Arial" charset="0"/>
              </a:rPr>
              <a:t>Αποδεκτό</a:t>
            </a:r>
            <a:endParaRPr lang="en-GB" sz="3200" dirty="0">
              <a:solidFill>
                <a:schemeClr val="accent1"/>
              </a:solidFill>
              <a:latin typeface="Arial" charset="0"/>
            </a:endParaRPr>
          </a:p>
        </p:txBody>
      </p:sp>
      <p:sp>
        <p:nvSpPr>
          <p:cNvPr id="18443" name="Text Box 11"/>
          <p:cNvSpPr txBox="1">
            <a:spLocks noChangeArrowheads="1"/>
          </p:cNvSpPr>
          <p:nvPr/>
        </p:nvSpPr>
        <p:spPr bwMode="auto">
          <a:xfrm>
            <a:off x="6553200" y="4800600"/>
            <a:ext cx="1544012" cy="369332"/>
          </a:xfrm>
          <a:prstGeom prst="rect">
            <a:avLst/>
          </a:prstGeom>
          <a:noFill/>
          <a:ln w="9525">
            <a:noFill/>
            <a:miter lim="800000"/>
            <a:headEnd/>
            <a:tailEnd/>
          </a:ln>
          <a:effectLst/>
        </p:spPr>
        <p:txBody>
          <a:bodyPr wrap="none">
            <a:spAutoFit/>
          </a:bodyPr>
          <a:lstStyle/>
          <a:p>
            <a:r>
              <a:rPr lang="en-GB" dirty="0" smtClean="0">
                <a:solidFill>
                  <a:schemeClr val="accent1"/>
                </a:solidFill>
                <a:latin typeface="Arial" charset="0"/>
              </a:rPr>
              <a:t>SuSy particle</a:t>
            </a:r>
            <a:endParaRPr lang="en-US" baseline="30000" dirty="0">
              <a:solidFill>
                <a:schemeClr val="accent1"/>
              </a:solidFill>
              <a:latin typeface="Arial" charset="0"/>
              <a:cs typeface="Times New Roman" pitchFamily="18" charset="0"/>
              <a:sym typeface="Symbol" pitchFamily="18" charset="2"/>
            </a:endParaRPr>
          </a:p>
        </p:txBody>
      </p:sp>
      <p:grpSp>
        <p:nvGrpSpPr>
          <p:cNvPr id="2" name="Group 29"/>
          <p:cNvGrpSpPr>
            <a:grpSpLocks/>
          </p:cNvGrpSpPr>
          <p:nvPr/>
        </p:nvGrpSpPr>
        <p:grpSpPr bwMode="auto">
          <a:xfrm>
            <a:off x="1447800" y="1905000"/>
            <a:ext cx="3357563" cy="2078038"/>
            <a:chOff x="912" y="1200"/>
            <a:chExt cx="2115" cy="1309"/>
          </a:xfrm>
        </p:grpSpPr>
        <p:sp>
          <p:nvSpPr>
            <p:cNvPr id="18436" name="AutoShape 4"/>
            <p:cNvSpPr>
              <a:spLocks noChangeArrowheads="1"/>
            </p:cNvSpPr>
            <p:nvPr/>
          </p:nvSpPr>
          <p:spPr bwMode="auto">
            <a:xfrm>
              <a:off x="912" y="1920"/>
              <a:ext cx="771" cy="589"/>
            </a:xfrm>
            <a:prstGeom prst="leftArrow">
              <a:avLst>
                <a:gd name="adj1" fmla="val 50000"/>
                <a:gd name="adj2" fmla="val 32725"/>
              </a:avLst>
            </a:prstGeom>
            <a:solidFill>
              <a:srgbClr val="FFFF00"/>
            </a:solidFill>
            <a:ln w="9525">
              <a:noFill/>
              <a:miter lim="800000"/>
              <a:headEnd/>
              <a:tailEnd/>
            </a:ln>
            <a:effectLst>
              <a:outerShdw dist="107763" dir="2700000" algn="ctr" rotWithShape="0">
                <a:schemeClr val="bg2">
                  <a:alpha val="50000"/>
                </a:schemeClr>
              </a:outerShdw>
            </a:effectLst>
          </p:spPr>
          <p:txBody>
            <a:bodyPr wrap="none" anchor="ctr"/>
            <a:lstStyle/>
            <a:p>
              <a:pPr algn="ctr"/>
              <a:r>
                <a:rPr lang="en-GB" dirty="0">
                  <a:solidFill>
                    <a:srgbClr val="FF3300"/>
                  </a:solidFill>
                  <a:latin typeface="Arial" charset="0"/>
                </a:rPr>
                <a:t>muon</a:t>
              </a:r>
            </a:p>
          </p:txBody>
        </p:sp>
        <p:sp>
          <p:nvSpPr>
            <p:cNvPr id="18445" name="AutoShape 13"/>
            <p:cNvSpPr>
              <a:spLocks noChangeArrowheads="1"/>
            </p:cNvSpPr>
            <p:nvPr/>
          </p:nvSpPr>
          <p:spPr bwMode="auto">
            <a:xfrm flipH="1">
              <a:off x="2256" y="1200"/>
              <a:ext cx="771" cy="589"/>
            </a:xfrm>
            <a:prstGeom prst="leftArrow">
              <a:avLst>
                <a:gd name="adj1" fmla="val 50000"/>
                <a:gd name="adj2" fmla="val 32725"/>
              </a:avLst>
            </a:prstGeom>
            <a:solidFill>
              <a:srgbClr val="FFFF00"/>
            </a:solidFill>
            <a:ln w="9525">
              <a:noFill/>
              <a:miter lim="800000"/>
              <a:headEnd/>
              <a:tailEnd/>
            </a:ln>
            <a:effectLst>
              <a:outerShdw dist="107763" dir="2700000" algn="ctr" rotWithShape="0">
                <a:schemeClr val="bg2">
                  <a:alpha val="50000"/>
                </a:schemeClr>
              </a:outerShdw>
            </a:effectLst>
          </p:spPr>
          <p:txBody>
            <a:bodyPr wrap="none" anchor="ctr"/>
            <a:lstStyle/>
            <a:p>
              <a:pPr algn="ctr"/>
              <a:r>
                <a:rPr lang="en-GB" dirty="0">
                  <a:solidFill>
                    <a:srgbClr val="FF3300"/>
                  </a:solidFill>
                  <a:latin typeface="Arial" charset="0"/>
                </a:rPr>
                <a:t>muon</a:t>
              </a:r>
            </a:p>
          </p:txBody>
        </p:sp>
      </p:grpSp>
      <p:sp>
        <p:nvSpPr>
          <p:cNvPr id="18448" name="Rectangle 16"/>
          <p:cNvSpPr>
            <a:spLocks noChangeArrowheads="1"/>
          </p:cNvSpPr>
          <p:nvPr/>
        </p:nvSpPr>
        <p:spPr bwMode="auto">
          <a:xfrm>
            <a:off x="3729038" y="3186113"/>
            <a:ext cx="9144000" cy="0"/>
          </a:xfrm>
          <a:prstGeom prst="rect">
            <a:avLst/>
          </a:prstGeom>
          <a:noFill/>
          <a:ln w="9525">
            <a:noFill/>
            <a:miter lim="800000"/>
            <a:headEnd/>
            <a:tailEnd/>
          </a:ln>
          <a:effectLst/>
        </p:spPr>
        <p:txBody>
          <a:bodyPr>
            <a:spAutoFit/>
          </a:bodyPr>
          <a:lstStyle/>
          <a:p>
            <a:endParaRPr lang="el-GR" dirty="0"/>
          </a:p>
        </p:txBody>
      </p:sp>
      <p:sp>
        <p:nvSpPr>
          <p:cNvPr id="18450" name="Rectangle 18"/>
          <p:cNvSpPr>
            <a:spLocks noChangeArrowheads="1"/>
          </p:cNvSpPr>
          <p:nvPr/>
        </p:nvSpPr>
        <p:spPr bwMode="auto">
          <a:xfrm>
            <a:off x="3729038" y="3186113"/>
            <a:ext cx="9144000" cy="0"/>
          </a:xfrm>
          <a:prstGeom prst="rect">
            <a:avLst/>
          </a:prstGeom>
          <a:noFill/>
          <a:ln w="9525">
            <a:noFill/>
            <a:miter lim="800000"/>
            <a:headEnd/>
            <a:tailEnd/>
          </a:ln>
          <a:effectLst/>
        </p:spPr>
        <p:txBody>
          <a:bodyPr>
            <a:spAutoFit/>
          </a:bodyPr>
          <a:lstStyle/>
          <a:p>
            <a:endParaRPr lang="el-GR" dirty="0"/>
          </a:p>
        </p:txBody>
      </p:sp>
      <p:sp>
        <p:nvSpPr>
          <p:cNvPr id="18452" name="Rectangle 20"/>
          <p:cNvSpPr>
            <a:spLocks noChangeArrowheads="1"/>
          </p:cNvSpPr>
          <p:nvPr/>
        </p:nvSpPr>
        <p:spPr bwMode="auto">
          <a:xfrm>
            <a:off x="3729038" y="3186113"/>
            <a:ext cx="9144000" cy="0"/>
          </a:xfrm>
          <a:prstGeom prst="rect">
            <a:avLst/>
          </a:prstGeom>
          <a:noFill/>
          <a:ln w="9525">
            <a:noFill/>
            <a:miter lim="800000"/>
            <a:headEnd/>
            <a:tailEnd/>
          </a:ln>
          <a:effectLst/>
        </p:spPr>
        <p:txBody>
          <a:bodyPr>
            <a:spAutoFit/>
          </a:bodyPr>
          <a:lstStyle/>
          <a:p>
            <a:endParaRPr lang="el-GR" dirty="0"/>
          </a:p>
        </p:txBody>
      </p:sp>
      <p:sp>
        <p:nvSpPr>
          <p:cNvPr id="18454" name="Rectangle 22"/>
          <p:cNvSpPr>
            <a:spLocks noChangeArrowheads="1"/>
          </p:cNvSpPr>
          <p:nvPr/>
        </p:nvSpPr>
        <p:spPr bwMode="auto">
          <a:xfrm>
            <a:off x="3729038" y="3186113"/>
            <a:ext cx="9144000" cy="0"/>
          </a:xfrm>
          <a:prstGeom prst="rect">
            <a:avLst/>
          </a:prstGeom>
          <a:noFill/>
          <a:ln w="9525">
            <a:noFill/>
            <a:miter lim="800000"/>
            <a:headEnd/>
            <a:tailEnd/>
          </a:ln>
          <a:effectLst/>
        </p:spPr>
        <p:txBody>
          <a:bodyPr>
            <a:spAutoFit/>
          </a:bodyPr>
          <a:lstStyle/>
          <a:p>
            <a:endParaRPr lang="el-GR" dirty="0"/>
          </a:p>
        </p:txBody>
      </p:sp>
      <p:sp>
        <p:nvSpPr>
          <p:cNvPr id="18456" name="Rectangle 24"/>
          <p:cNvSpPr>
            <a:spLocks noChangeArrowheads="1"/>
          </p:cNvSpPr>
          <p:nvPr/>
        </p:nvSpPr>
        <p:spPr bwMode="auto">
          <a:xfrm>
            <a:off x="3729038" y="3186113"/>
            <a:ext cx="9144000" cy="0"/>
          </a:xfrm>
          <a:prstGeom prst="rect">
            <a:avLst/>
          </a:prstGeom>
          <a:noFill/>
          <a:ln w="9525">
            <a:noFill/>
            <a:miter lim="800000"/>
            <a:headEnd/>
            <a:tailEnd/>
          </a:ln>
          <a:effectLst/>
        </p:spPr>
        <p:txBody>
          <a:bodyPr>
            <a:spAutoFit/>
          </a:bodyPr>
          <a:lstStyle/>
          <a:p>
            <a:endParaRPr lang="el-GR" dirty="0"/>
          </a:p>
        </p:txBody>
      </p:sp>
      <p:sp>
        <p:nvSpPr>
          <p:cNvPr id="18458" name="Rectangle 26"/>
          <p:cNvSpPr>
            <a:spLocks noChangeArrowheads="1"/>
          </p:cNvSpPr>
          <p:nvPr/>
        </p:nvSpPr>
        <p:spPr bwMode="auto">
          <a:xfrm>
            <a:off x="3729038" y="3186113"/>
            <a:ext cx="9144000" cy="0"/>
          </a:xfrm>
          <a:prstGeom prst="rect">
            <a:avLst/>
          </a:prstGeom>
          <a:noFill/>
          <a:ln w="9525">
            <a:noFill/>
            <a:miter lim="800000"/>
            <a:headEnd/>
            <a:tailEnd/>
          </a:ln>
          <a:effectLst/>
        </p:spPr>
        <p:txBody>
          <a:bodyPr>
            <a:spAutoFit/>
          </a:bodyPr>
          <a:lstStyle/>
          <a:p>
            <a:endParaRPr lang="el-GR" dirty="0"/>
          </a:p>
        </p:txBody>
      </p:sp>
      <p:graphicFrame>
        <p:nvGraphicFramePr>
          <p:cNvPr id="18460" name="Object 28"/>
          <p:cNvGraphicFramePr>
            <a:graphicFrameLocks noChangeAspect="1"/>
          </p:cNvGraphicFramePr>
          <p:nvPr/>
        </p:nvGraphicFramePr>
        <p:xfrm>
          <a:off x="6553200" y="5334000"/>
          <a:ext cx="2459038" cy="608013"/>
        </p:xfrm>
        <a:graphic>
          <a:graphicData uri="http://schemas.openxmlformats.org/presentationml/2006/ole">
            <p:oleObj spid="_x0000_s3074" name="Equation" r:id="rId4" imgW="2057400" imgH="507960" progId="Equation.3">
              <p:embed/>
            </p:oleObj>
          </a:graphicData>
        </a:graphic>
      </p:graphicFrame>
      <p:sp>
        <p:nvSpPr>
          <p:cNvPr id="18" name="1 - Τίτλος"/>
          <p:cNvSpPr txBox="1">
            <a:spLocks/>
          </p:cNvSpPr>
          <p:nvPr/>
        </p:nvSpPr>
        <p:spPr>
          <a:xfrm>
            <a:off x="428596" y="-38100"/>
            <a:ext cx="8229600" cy="1139825"/>
          </a:xfrm>
          <a:prstGeom prst="rect">
            <a:avLst/>
          </a:prstGeom>
        </p:spPr>
        <p:txBody>
          <a:bodyPr/>
          <a:lstStyle/>
          <a:p>
            <a:pPr algn="ctr" fontAlgn="base">
              <a:spcBef>
                <a:spcPct val="0"/>
              </a:spcBef>
              <a:spcAft>
                <a:spcPct val="0"/>
              </a:spcAft>
            </a:pPr>
            <a:r>
              <a:rPr lang="el-GR" sz="2800" kern="0" dirty="0" smtClean="0">
                <a:solidFill>
                  <a:schemeClr val="tx2"/>
                </a:solidFill>
                <a:effectLst>
                  <a:outerShdw blurRad="38100" dist="38100" dir="2700000" algn="tl">
                    <a:srgbClr val="FFFFFF"/>
                  </a:outerShdw>
                </a:effectLst>
                <a:latin typeface="+mj-lt"/>
                <a:ea typeface="+mj-ea"/>
                <a:cs typeface="+mj-cs"/>
              </a:rPr>
              <a:t>Εξομοίωση ανίχνευσης ενδιαφέροντων γεγονότων</a:t>
            </a:r>
            <a:endParaRPr lang="el-GR" sz="2800" dirty="0" smtClean="0"/>
          </a:p>
        </p:txBody>
      </p:sp>
      <p:sp>
        <p:nvSpPr>
          <p:cNvPr id="19" name="18 - TextBox"/>
          <p:cNvSpPr txBox="1"/>
          <p:nvPr/>
        </p:nvSpPr>
        <p:spPr>
          <a:xfrm>
            <a:off x="6235896" y="1714488"/>
            <a:ext cx="2908104" cy="1200329"/>
          </a:xfrm>
          <a:prstGeom prst="rect">
            <a:avLst/>
          </a:prstGeom>
          <a:noFill/>
        </p:spPr>
        <p:txBody>
          <a:bodyPr wrap="none" rtlCol="0">
            <a:spAutoFit/>
          </a:bodyPr>
          <a:lstStyle/>
          <a:p>
            <a:r>
              <a:rPr lang="el-GR" sz="3600" dirty="0" smtClean="0"/>
              <a:t>Αποδεκτό ή</a:t>
            </a:r>
          </a:p>
          <a:p>
            <a:r>
              <a:rPr lang="el-GR" sz="3600" dirty="0" smtClean="0"/>
              <a:t>Απορριπτέο?</a:t>
            </a:r>
            <a:endParaRPr lang="el-GR" sz="3600" dirty="0"/>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300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par>
                          <p:cTn id="8" fill="hold">
                            <p:stCondLst>
                              <p:cond delay="3500"/>
                            </p:stCondLst>
                            <p:childTnLst>
                              <p:par>
                                <p:cTn id="9" presetID="3" presetClass="entr" presetSubtype="10" fill="hold" grpId="0" nodeType="afterEffect">
                                  <p:stCondLst>
                                    <p:cond delay="2000"/>
                                  </p:stCondLst>
                                  <p:childTnLst>
                                    <p:set>
                                      <p:cBhvr>
                                        <p:cTn id="10" dur="1" fill="hold">
                                          <p:stCondLst>
                                            <p:cond delay="0"/>
                                          </p:stCondLst>
                                        </p:cTn>
                                        <p:tgtEl>
                                          <p:spTgt spid="18439"/>
                                        </p:tgtEl>
                                        <p:attrNameLst>
                                          <p:attrName>style.visibility</p:attrName>
                                        </p:attrNameLst>
                                      </p:cBhvr>
                                      <p:to>
                                        <p:strVal val="visible"/>
                                      </p:to>
                                    </p:set>
                                    <p:animEffect transition="in" filter="blinds(horizontal)">
                                      <p:cBhvr>
                                        <p:cTn id="11" dur="500"/>
                                        <p:tgtEl>
                                          <p:spTgt spid="18439"/>
                                        </p:tgtEl>
                                      </p:cBhvr>
                                    </p:animEffect>
                                  </p:childTnLst>
                                </p:cTn>
                              </p:par>
                            </p:childTnLst>
                          </p:cTn>
                        </p:par>
                        <p:par>
                          <p:cTn id="12" fill="hold">
                            <p:stCondLst>
                              <p:cond delay="6000"/>
                            </p:stCondLst>
                            <p:childTnLst>
                              <p:par>
                                <p:cTn id="13" presetID="3" presetClass="entr" presetSubtype="10" fill="hold" grpId="0" nodeType="afterEffect">
                                  <p:stCondLst>
                                    <p:cond delay="0"/>
                                  </p:stCondLst>
                                  <p:childTnLst>
                                    <p:set>
                                      <p:cBhvr>
                                        <p:cTn id="14" dur="1" fill="hold">
                                          <p:stCondLst>
                                            <p:cond delay="0"/>
                                          </p:stCondLst>
                                        </p:cTn>
                                        <p:tgtEl>
                                          <p:spTgt spid="18443"/>
                                        </p:tgtEl>
                                        <p:attrNameLst>
                                          <p:attrName>style.visibility</p:attrName>
                                        </p:attrNameLst>
                                      </p:cBhvr>
                                      <p:to>
                                        <p:strVal val="visible"/>
                                      </p:to>
                                    </p:set>
                                    <p:animEffect transition="in" filter="blinds(horizontal)">
                                      <p:cBhvr>
                                        <p:cTn id="15" dur="500"/>
                                        <p:tgtEl>
                                          <p:spTgt spid="18443"/>
                                        </p:tgtEl>
                                      </p:cBhvr>
                                    </p:animEffect>
                                  </p:childTnLst>
                                </p:cTn>
                              </p:par>
                            </p:childTnLst>
                          </p:cTn>
                        </p:par>
                        <p:par>
                          <p:cTn id="16" fill="hold">
                            <p:stCondLst>
                              <p:cond delay="6500"/>
                            </p:stCondLst>
                            <p:childTnLst>
                              <p:par>
                                <p:cTn id="17" presetID="3" presetClass="entr" presetSubtype="10" fill="hold" nodeType="afterEffect">
                                  <p:stCondLst>
                                    <p:cond delay="0"/>
                                  </p:stCondLst>
                                  <p:childTnLst>
                                    <p:set>
                                      <p:cBhvr>
                                        <p:cTn id="18" dur="1" fill="hold">
                                          <p:stCondLst>
                                            <p:cond delay="0"/>
                                          </p:stCondLst>
                                        </p:cTn>
                                        <p:tgtEl>
                                          <p:spTgt spid="18460"/>
                                        </p:tgtEl>
                                        <p:attrNameLst>
                                          <p:attrName>style.visibility</p:attrName>
                                        </p:attrNameLst>
                                      </p:cBhvr>
                                      <p:to>
                                        <p:strVal val="visible"/>
                                      </p:to>
                                    </p:set>
                                    <p:animEffect transition="in" filter="blinds(horizontal)">
                                      <p:cBhvr>
                                        <p:cTn id="19" dur="500"/>
                                        <p:tgtEl>
                                          <p:spTgt spid="18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9" grpId="0" autoUpdateAnimBg="0"/>
      <p:bldP spid="18443"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txBox="1">
            <a:spLocks noGrp="1"/>
          </p:cNvSpPr>
          <p:nvPr/>
        </p:nvSpPr>
        <p:spPr bwMode="auto">
          <a:xfrm>
            <a:off x="7170738" y="6569075"/>
            <a:ext cx="1905000" cy="274638"/>
          </a:xfrm>
          <a:prstGeom prst="rect">
            <a:avLst/>
          </a:prstGeom>
          <a:noFill/>
          <a:ln>
            <a:miter lim="800000"/>
            <a:headEnd/>
            <a:tailEnd/>
          </a:ln>
        </p:spPr>
        <p:txBody>
          <a:bodyPr>
            <a:spAutoFit/>
          </a:bodyPr>
          <a:lstStyle/>
          <a:p>
            <a:pPr algn="r">
              <a:defRPr/>
            </a:pPr>
            <a:fld id="{879B6831-8302-4C2D-A249-A2B708C24584}" type="slidenum">
              <a:rPr lang="en-US" sz="1200" b="0">
                <a:solidFill>
                  <a:srgbClr val="0033CC"/>
                </a:solidFill>
                <a:effectLst>
                  <a:outerShdw blurRad="38100" dist="38100" dir="2700000" algn="tl">
                    <a:srgbClr val="C0C0C0"/>
                  </a:outerShdw>
                </a:effectLst>
              </a:rPr>
              <a:pPr algn="r">
                <a:defRPr/>
              </a:pPr>
              <a:t>5</a:t>
            </a:fld>
            <a:endParaRPr lang="en-US" sz="1200" b="0" dirty="0">
              <a:solidFill>
                <a:srgbClr val="0033CC"/>
              </a:solidFill>
            </a:endParaRPr>
          </a:p>
        </p:txBody>
      </p:sp>
      <p:pic>
        <p:nvPicPr>
          <p:cNvPr id="416774" name="Picture 2" descr="9105065"/>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114565" name="AutoShape 5"/>
          <p:cNvSpPr>
            <a:spLocks noChangeArrowheads="1"/>
          </p:cNvSpPr>
          <p:nvPr/>
        </p:nvSpPr>
        <p:spPr bwMode="auto">
          <a:xfrm>
            <a:off x="7524750" y="4724400"/>
            <a:ext cx="1371600" cy="533400"/>
          </a:xfrm>
          <a:prstGeom prst="wedgeEllipseCallout">
            <a:avLst>
              <a:gd name="adj1" fmla="val -15856"/>
              <a:gd name="adj2" fmla="val -236903"/>
            </a:avLst>
          </a:prstGeom>
          <a:solidFill>
            <a:srgbClr val="FFCC99"/>
          </a:solidFill>
          <a:ln w="19050">
            <a:solidFill>
              <a:srgbClr val="FF0000"/>
            </a:solidFill>
            <a:miter lim="800000"/>
            <a:headEnd/>
            <a:tailEnd/>
          </a:ln>
        </p:spPr>
        <p:txBody>
          <a:bodyPr anchor="ctr"/>
          <a:lstStyle/>
          <a:p>
            <a:pPr eaLnBrk="1" hangingPunct="1">
              <a:defRPr/>
            </a:pPr>
            <a:r>
              <a:rPr lang="en-GB" sz="2400" b="0" dirty="0">
                <a:latin typeface="Times New Roman" pitchFamily="18" charset="0"/>
              </a:rPr>
              <a:t>LHCb</a:t>
            </a:r>
          </a:p>
        </p:txBody>
      </p:sp>
      <p:sp>
        <p:nvSpPr>
          <p:cNvPr id="2114566" name="AutoShape 6"/>
          <p:cNvSpPr>
            <a:spLocks noChangeArrowheads="1"/>
          </p:cNvSpPr>
          <p:nvPr/>
        </p:nvSpPr>
        <p:spPr bwMode="auto">
          <a:xfrm>
            <a:off x="2057400" y="1447800"/>
            <a:ext cx="1143000" cy="533400"/>
          </a:xfrm>
          <a:prstGeom prst="wedgeEllipseCallout">
            <a:avLst>
              <a:gd name="adj1" fmla="val 56806"/>
              <a:gd name="adj2" fmla="val 63690"/>
            </a:avLst>
          </a:prstGeom>
          <a:solidFill>
            <a:srgbClr val="FFCC99"/>
          </a:solidFill>
          <a:ln w="19050">
            <a:solidFill>
              <a:srgbClr val="FF0000"/>
            </a:solidFill>
            <a:miter lim="800000"/>
            <a:headEnd/>
            <a:tailEnd/>
          </a:ln>
        </p:spPr>
        <p:txBody>
          <a:bodyPr anchor="ctr"/>
          <a:lstStyle/>
          <a:p>
            <a:pPr eaLnBrk="1" hangingPunct="1">
              <a:defRPr/>
            </a:pPr>
            <a:r>
              <a:rPr lang="en-GB" sz="2400" b="0" dirty="0">
                <a:latin typeface="Times New Roman" pitchFamily="18" charset="0"/>
              </a:rPr>
              <a:t>CMS</a:t>
            </a:r>
          </a:p>
        </p:txBody>
      </p:sp>
      <p:sp>
        <p:nvSpPr>
          <p:cNvPr id="2114567" name="AutoShape 7"/>
          <p:cNvSpPr>
            <a:spLocks noChangeArrowheads="1"/>
          </p:cNvSpPr>
          <p:nvPr/>
        </p:nvSpPr>
        <p:spPr bwMode="auto">
          <a:xfrm>
            <a:off x="1219200" y="5562600"/>
            <a:ext cx="1600200" cy="533400"/>
          </a:xfrm>
          <a:prstGeom prst="wedgeEllipseCallout">
            <a:avLst>
              <a:gd name="adj1" fmla="val 27579"/>
              <a:gd name="adj2" fmla="val -116370"/>
            </a:avLst>
          </a:prstGeom>
          <a:solidFill>
            <a:srgbClr val="FFCC99"/>
          </a:solidFill>
          <a:ln w="19050">
            <a:solidFill>
              <a:srgbClr val="FF0000"/>
            </a:solidFill>
            <a:miter lim="800000"/>
            <a:headEnd/>
            <a:tailEnd/>
          </a:ln>
        </p:spPr>
        <p:txBody>
          <a:bodyPr anchor="ctr"/>
          <a:lstStyle/>
          <a:p>
            <a:pPr eaLnBrk="1" hangingPunct="1">
              <a:defRPr/>
            </a:pPr>
            <a:r>
              <a:rPr lang="en-GB" sz="2400" b="0" dirty="0">
                <a:latin typeface="Times New Roman" pitchFamily="18" charset="0"/>
              </a:rPr>
              <a:t>ALICE</a:t>
            </a:r>
          </a:p>
        </p:txBody>
      </p:sp>
      <p:sp>
        <p:nvSpPr>
          <p:cNvPr id="2114568" name="AutoShape 8"/>
          <p:cNvSpPr>
            <a:spLocks noChangeArrowheads="1"/>
          </p:cNvSpPr>
          <p:nvPr/>
        </p:nvSpPr>
        <p:spPr bwMode="auto">
          <a:xfrm>
            <a:off x="6096000" y="5410200"/>
            <a:ext cx="1600200" cy="533400"/>
          </a:xfrm>
          <a:prstGeom prst="wedgeEllipseCallout">
            <a:avLst>
              <a:gd name="adj1" fmla="val -51986"/>
              <a:gd name="adj2" fmla="val -102083"/>
            </a:avLst>
          </a:prstGeom>
          <a:solidFill>
            <a:srgbClr val="FF0000"/>
          </a:solidFill>
          <a:ln w="19050">
            <a:solidFill>
              <a:srgbClr val="FF0000"/>
            </a:solidFill>
            <a:miter lim="800000"/>
            <a:headEnd/>
            <a:tailEnd/>
          </a:ln>
        </p:spPr>
        <p:txBody>
          <a:bodyPr anchor="ctr"/>
          <a:lstStyle/>
          <a:p>
            <a:pPr eaLnBrk="1" hangingPunct="1">
              <a:defRPr/>
            </a:pPr>
            <a:r>
              <a:rPr lang="en-GB" sz="2400" b="0" dirty="0">
                <a:latin typeface="Times New Roman" pitchFamily="18" charset="0"/>
              </a:rPr>
              <a:t>ATLAS</a:t>
            </a:r>
          </a:p>
        </p:txBody>
      </p:sp>
      <p:sp>
        <p:nvSpPr>
          <p:cNvPr id="2114563" name="Rectangle 3"/>
          <p:cNvSpPr>
            <a:spLocks noChangeArrowheads="1"/>
          </p:cNvSpPr>
          <p:nvPr/>
        </p:nvSpPr>
        <p:spPr bwMode="auto">
          <a:xfrm>
            <a:off x="179388" y="333375"/>
            <a:ext cx="9144000" cy="1081088"/>
          </a:xfrm>
          <a:prstGeom prst="rect">
            <a:avLst/>
          </a:prstGeom>
          <a:noFill/>
          <a:ln w="9525">
            <a:noFill/>
            <a:miter lim="800000"/>
            <a:headEnd/>
            <a:tailEnd/>
          </a:ln>
          <a:effectLst>
            <a:outerShdw dist="35921" dir="2700000" algn="ctr" rotWithShape="0">
              <a:schemeClr val="bg2"/>
            </a:outerShdw>
          </a:effectLst>
        </p:spPr>
        <p:txBody>
          <a:bodyPr anchor="ctr"/>
          <a:lstStyle/>
          <a:p>
            <a:r>
              <a:rPr lang="en-GB" sz="3600" dirty="0" smtClean="0">
                <a:solidFill>
                  <a:srgbClr val="FF0000"/>
                </a:solidFill>
                <a:effectLst>
                  <a:outerShdw blurRad="38100" dist="38100" dir="2700000" algn="tl">
                    <a:srgbClr val="FFFFFF"/>
                  </a:outerShdw>
                </a:effectLst>
              </a:rPr>
              <a:t>O </a:t>
            </a:r>
            <a:r>
              <a:rPr lang="el-GR" sz="3600" dirty="0" smtClean="0">
                <a:solidFill>
                  <a:srgbClr val="FF0000"/>
                </a:solidFill>
                <a:effectLst>
                  <a:outerShdw blurRad="38100" dist="38100" dir="2700000" algn="tl">
                    <a:srgbClr val="FFFFFF"/>
                  </a:outerShdw>
                </a:effectLst>
              </a:rPr>
              <a:t>ανιχνευτής</a:t>
            </a:r>
            <a:r>
              <a:rPr lang="en-GB" sz="3600" dirty="0" smtClean="0">
                <a:solidFill>
                  <a:srgbClr val="FF0000"/>
                </a:solidFill>
                <a:effectLst>
                  <a:outerShdw blurRad="38100" dist="38100" dir="2700000" algn="tl">
                    <a:srgbClr val="FFFFFF"/>
                  </a:outerShdw>
                </a:effectLst>
              </a:rPr>
              <a:t> </a:t>
            </a:r>
            <a:r>
              <a:rPr lang="en-GB" sz="3600" dirty="0">
                <a:solidFill>
                  <a:srgbClr val="FF0000"/>
                </a:solidFill>
                <a:effectLst>
                  <a:outerShdw blurRad="38100" dist="38100" dir="2700000" algn="tl">
                    <a:srgbClr val="FFFFFF"/>
                  </a:outerShdw>
                </a:effectLst>
              </a:rPr>
              <a:t>ATLAS </a:t>
            </a:r>
            <a:r>
              <a:rPr lang="el-GR" sz="3600" dirty="0" smtClean="0">
                <a:solidFill>
                  <a:srgbClr val="FF0000"/>
                </a:solidFill>
                <a:effectLst>
                  <a:outerShdw blurRad="38100" dist="38100" dir="2700000" algn="tl">
                    <a:srgbClr val="FFFFFF"/>
                  </a:outerShdw>
                </a:effectLst>
              </a:rPr>
              <a:t>στο</a:t>
            </a:r>
            <a:r>
              <a:rPr lang="en-GB" sz="3600" dirty="0">
                <a:solidFill>
                  <a:srgbClr val="FF0000"/>
                </a:solidFill>
                <a:effectLst>
                  <a:outerShdw blurRad="38100" dist="38100" dir="2700000" algn="tl">
                    <a:srgbClr val="FFFFFF"/>
                  </a:outerShdw>
                </a:effectLst>
              </a:rPr>
              <a:t/>
            </a:r>
            <a:br>
              <a:rPr lang="en-GB" sz="3600" dirty="0">
                <a:solidFill>
                  <a:srgbClr val="FF0000"/>
                </a:solidFill>
                <a:effectLst>
                  <a:outerShdw blurRad="38100" dist="38100" dir="2700000" algn="tl">
                    <a:srgbClr val="FFFFFF"/>
                  </a:outerShdw>
                </a:effectLst>
              </a:rPr>
            </a:br>
            <a:r>
              <a:rPr lang="en-GB" sz="3600" dirty="0" smtClean="0">
                <a:solidFill>
                  <a:srgbClr val="FF0000"/>
                </a:solidFill>
                <a:effectLst>
                  <a:outerShdw blurRad="38100" dist="38100" dir="2700000" algn="tl">
                    <a:srgbClr val="FFFFFF"/>
                  </a:outerShdw>
                </a:effectLst>
              </a:rPr>
              <a:t>Large </a:t>
            </a:r>
            <a:r>
              <a:rPr lang="en-GB" sz="3600" dirty="0">
                <a:solidFill>
                  <a:srgbClr val="FF0000"/>
                </a:solidFill>
                <a:effectLst>
                  <a:outerShdw blurRad="38100" dist="38100" dir="2700000" algn="tl">
                    <a:srgbClr val="FFFFFF"/>
                  </a:outerShdw>
                </a:effectLst>
              </a:rPr>
              <a:t>Hadron </a:t>
            </a:r>
            <a:r>
              <a:rPr lang="en-GB" sz="3600" dirty="0" smtClean="0">
                <a:solidFill>
                  <a:srgbClr val="FF0000"/>
                </a:solidFill>
                <a:effectLst>
                  <a:outerShdw blurRad="38100" dist="38100" dir="2700000" algn="tl">
                    <a:srgbClr val="FFFFFF"/>
                  </a:outerShdw>
                </a:effectLst>
              </a:rPr>
              <a:t>Collider</a:t>
            </a:r>
            <a:r>
              <a:rPr lang="el-GR" sz="3600" dirty="0" smtClean="0">
                <a:solidFill>
                  <a:srgbClr val="FF0000"/>
                </a:solidFill>
                <a:effectLst>
                  <a:outerShdw blurRad="38100" dist="38100" dir="2700000" algn="tl">
                    <a:srgbClr val="FFFFFF"/>
                  </a:outerShdw>
                </a:effectLst>
              </a:rPr>
              <a:t> (</a:t>
            </a:r>
            <a:r>
              <a:rPr lang="en-US" sz="3600" dirty="0" smtClean="0">
                <a:solidFill>
                  <a:srgbClr val="FF0000"/>
                </a:solidFill>
                <a:effectLst>
                  <a:outerShdw blurRad="38100" dist="38100" dir="2700000" algn="tl">
                    <a:srgbClr val="FFFFFF"/>
                  </a:outerShdw>
                </a:effectLst>
              </a:rPr>
              <a:t>LHC)</a:t>
            </a:r>
            <a:endParaRPr lang="en-GB" sz="3600" dirty="0">
              <a:solidFill>
                <a:srgbClr val="FF0000"/>
              </a:solidFill>
              <a:effectLst>
                <a:outerShdw blurRad="38100" dist="38100" dir="2700000" algn="tl">
                  <a:srgbClr val="FFFFFF"/>
                </a:outerShdw>
              </a:effectLst>
            </a:endParaRPr>
          </a:p>
        </p:txBody>
      </p:sp>
      <p:grpSp>
        <p:nvGrpSpPr>
          <p:cNvPr id="2" name="Group 12"/>
          <p:cNvGrpSpPr>
            <a:grpSpLocks/>
          </p:cNvGrpSpPr>
          <p:nvPr/>
        </p:nvGrpSpPr>
        <p:grpSpPr bwMode="auto">
          <a:xfrm>
            <a:off x="107950" y="2276475"/>
            <a:ext cx="1635125" cy="1943100"/>
            <a:chOff x="0" y="1434"/>
            <a:chExt cx="1030" cy="1224"/>
          </a:xfrm>
        </p:grpSpPr>
        <p:sp>
          <p:nvSpPr>
            <p:cNvPr id="416781" name="Text Box 11"/>
            <p:cNvSpPr txBox="1">
              <a:spLocks noChangeArrowheads="1"/>
            </p:cNvSpPr>
            <p:nvPr/>
          </p:nvSpPr>
          <p:spPr bwMode="auto">
            <a:xfrm>
              <a:off x="0" y="1434"/>
              <a:ext cx="1030" cy="327"/>
            </a:xfrm>
            <a:prstGeom prst="rect">
              <a:avLst/>
            </a:prstGeom>
            <a:noFill/>
            <a:ln w="12700">
              <a:noFill/>
              <a:miter lim="800000"/>
              <a:headEnd/>
              <a:tailEnd/>
            </a:ln>
          </p:spPr>
          <p:txBody>
            <a:bodyPr wrap="none">
              <a:spAutoFit/>
            </a:bodyPr>
            <a:lstStyle/>
            <a:p>
              <a:pPr algn="l" eaLnBrk="1" hangingPunct="1">
                <a:spcBef>
                  <a:spcPct val="50000"/>
                </a:spcBef>
              </a:pPr>
              <a:r>
                <a:rPr lang="en-GB" sz="2800" dirty="0">
                  <a:solidFill>
                    <a:srgbClr val="FF0000"/>
                  </a:solidFill>
                </a:rPr>
                <a:t>26.7 km</a:t>
              </a:r>
              <a:endParaRPr lang="en-GB" sz="2800" b="0" dirty="0">
                <a:solidFill>
                  <a:srgbClr val="FF0000"/>
                </a:solidFill>
                <a:effectLst>
                  <a:outerShdw blurRad="38100" dist="38100" dir="2700000" algn="tl">
                    <a:srgbClr val="FFFFFF"/>
                  </a:outerShdw>
                </a:effectLst>
                <a:cs typeface="Times New Roman" pitchFamily="18" charset="0"/>
                <a:sym typeface="Symbol" pitchFamily="18" charset="2"/>
              </a:endParaRPr>
            </a:p>
          </p:txBody>
        </p:sp>
        <p:sp>
          <p:nvSpPr>
            <p:cNvPr id="416782" name="Arc 14"/>
            <p:cNvSpPr>
              <a:spLocks/>
            </p:cNvSpPr>
            <p:nvPr/>
          </p:nvSpPr>
          <p:spPr bwMode="auto">
            <a:xfrm rot="16458724">
              <a:off x="212" y="2160"/>
              <a:ext cx="815" cy="181"/>
            </a:xfrm>
            <a:custGeom>
              <a:avLst/>
              <a:gdLst>
                <a:gd name="G0" fmla="+- 21591 0 0"/>
                <a:gd name="G1" fmla="+- 21600 0 0"/>
                <a:gd name="G2" fmla="+- 21600 0 0"/>
                <a:gd name="T0" fmla="*/ 0 w 43191"/>
                <a:gd name="T1" fmla="*/ 20974 h 21600"/>
                <a:gd name="T2" fmla="*/ 43191 w 43191"/>
                <a:gd name="T3" fmla="*/ 21600 h 21600"/>
                <a:gd name="T4" fmla="*/ 21591 w 43191"/>
                <a:gd name="T5" fmla="*/ 21600 h 21600"/>
              </a:gdLst>
              <a:ahLst/>
              <a:cxnLst>
                <a:cxn ang="0">
                  <a:pos x="T0" y="T1"/>
                </a:cxn>
                <a:cxn ang="0">
                  <a:pos x="T2" y="T3"/>
                </a:cxn>
                <a:cxn ang="0">
                  <a:pos x="T4" y="T5"/>
                </a:cxn>
              </a:cxnLst>
              <a:rect l="0" t="0" r="r" b="b"/>
              <a:pathLst>
                <a:path w="43191" h="21600" fill="none" extrusionOk="0">
                  <a:moveTo>
                    <a:pt x="0" y="20974"/>
                  </a:moveTo>
                  <a:cubicBezTo>
                    <a:pt x="338" y="9293"/>
                    <a:pt x="9905" y="-1"/>
                    <a:pt x="21591" y="0"/>
                  </a:cubicBezTo>
                  <a:cubicBezTo>
                    <a:pt x="33520" y="0"/>
                    <a:pt x="43191" y="9670"/>
                    <a:pt x="43191" y="21600"/>
                  </a:cubicBezTo>
                </a:path>
                <a:path w="43191" h="21600" stroke="0" extrusionOk="0">
                  <a:moveTo>
                    <a:pt x="0" y="20974"/>
                  </a:moveTo>
                  <a:cubicBezTo>
                    <a:pt x="338" y="9293"/>
                    <a:pt x="9905" y="-1"/>
                    <a:pt x="21591" y="0"/>
                  </a:cubicBezTo>
                  <a:cubicBezTo>
                    <a:pt x="33520" y="0"/>
                    <a:pt x="43191" y="9670"/>
                    <a:pt x="43191" y="21600"/>
                  </a:cubicBezTo>
                  <a:lnTo>
                    <a:pt x="21591" y="21600"/>
                  </a:lnTo>
                  <a:close/>
                </a:path>
              </a:pathLst>
            </a:custGeom>
            <a:noFill/>
            <a:ln w="57150">
              <a:solidFill>
                <a:srgbClr val="FF0000"/>
              </a:solidFill>
              <a:round/>
              <a:headEnd/>
              <a:tailEnd type="triangle" w="med" len="med"/>
            </a:ln>
            <a:effectLst/>
          </p:spPr>
          <p:txBody>
            <a:bodyPr anchor="ctr">
              <a:spAutoFit/>
            </a:bodyPr>
            <a:lstStyle/>
            <a:p>
              <a:endParaRPr lang="el-GR" dirty="0"/>
            </a:p>
          </p:txBody>
        </p:sp>
      </p:grpSp>
    </p:spTree>
  </p:cSld>
  <p:clrMapOvr>
    <a:masterClrMapping/>
  </p:clrMapOvr>
  <p:transition advTm="30000">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4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6000"/>
                            </p:stCondLst>
                            <p:childTnLst>
                              <p:par>
                                <p:cTn id="10" presetID="2" presetClass="entr" presetSubtype="4" fill="hold" grpId="0" nodeType="afterEffect">
                                  <p:stCondLst>
                                    <p:cond delay="5000"/>
                                  </p:stCondLst>
                                  <p:childTnLst>
                                    <p:set>
                                      <p:cBhvr>
                                        <p:cTn id="11" dur="1" fill="hold">
                                          <p:stCondLst>
                                            <p:cond delay="0"/>
                                          </p:stCondLst>
                                        </p:cTn>
                                        <p:tgtEl>
                                          <p:spTgt spid="2114568"/>
                                        </p:tgtEl>
                                        <p:attrNameLst>
                                          <p:attrName>style.visibility</p:attrName>
                                        </p:attrNameLst>
                                      </p:cBhvr>
                                      <p:to>
                                        <p:strVal val="visible"/>
                                      </p:to>
                                    </p:set>
                                    <p:anim calcmode="lin" valueType="num">
                                      <p:cBhvr additive="base">
                                        <p:cTn id="12" dur="500" fill="hold"/>
                                        <p:tgtEl>
                                          <p:spTgt spid="2114568"/>
                                        </p:tgtEl>
                                        <p:attrNameLst>
                                          <p:attrName>ppt_x</p:attrName>
                                        </p:attrNameLst>
                                      </p:cBhvr>
                                      <p:tavLst>
                                        <p:tav tm="0">
                                          <p:val>
                                            <p:strVal val="#ppt_x"/>
                                          </p:val>
                                        </p:tav>
                                        <p:tav tm="100000">
                                          <p:val>
                                            <p:strVal val="#ppt_x"/>
                                          </p:val>
                                        </p:tav>
                                      </p:tavLst>
                                    </p:anim>
                                    <p:anim calcmode="lin" valueType="num">
                                      <p:cBhvr additive="base">
                                        <p:cTn id="13" dur="500" fill="hold"/>
                                        <p:tgtEl>
                                          <p:spTgt spid="2114568"/>
                                        </p:tgtEl>
                                        <p:attrNameLst>
                                          <p:attrName>ppt_y</p:attrName>
                                        </p:attrNameLst>
                                      </p:cBhvr>
                                      <p:tavLst>
                                        <p:tav tm="0">
                                          <p:val>
                                            <p:strVal val="1+#ppt_h/2"/>
                                          </p:val>
                                        </p:tav>
                                        <p:tav tm="100000">
                                          <p:val>
                                            <p:strVal val="#ppt_y"/>
                                          </p:val>
                                        </p:tav>
                                      </p:tavLst>
                                    </p:anim>
                                  </p:childTnLst>
                                </p:cTn>
                              </p:par>
                            </p:childTnLst>
                          </p:cTn>
                        </p:par>
                        <p:par>
                          <p:cTn id="14" fill="hold">
                            <p:stCondLst>
                              <p:cond delay="11500"/>
                            </p:stCondLst>
                            <p:childTnLst>
                              <p:par>
                                <p:cTn id="15" presetID="2" presetClass="entr" presetSubtype="8" fill="hold" grpId="0" nodeType="afterEffect">
                                  <p:stCondLst>
                                    <p:cond delay="8000"/>
                                  </p:stCondLst>
                                  <p:childTnLst>
                                    <p:set>
                                      <p:cBhvr>
                                        <p:cTn id="16" dur="1" fill="hold">
                                          <p:stCondLst>
                                            <p:cond delay="0"/>
                                          </p:stCondLst>
                                        </p:cTn>
                                        <p:tgtEl>
                                          <p:spTgt spid="2114566"/>
                                        </p:tgtEl>
                                        <p:attrNameLst>
                                          <p:attrName>style.visibility</p:attrName>
                                        </p:attrNameLst>
                                      </p:cBhvr>
                                      <p:to>
                                        <p:strVal val="visible"/>
                                      </p:to>
                                    </p:set>
                                    <p:anim calcmode="lin" valueType="num">
                                      <p:cBhvr additive="base">
                                        <p:cTn id="17" dur="500" fill="hold"/>
                                        <p:tgtEl>
                                          <p:spTgt spid="2114566"/>
                                        </p:tgtEl>
                                        <p:attrNameLst>
                                          <p:attrName>ppt_x</p:attrName>
                                        </p:attrNameLst>
                                      </p:cBhvr>
                                      <p:tavLst>
                                        <p:tav tm="0">
                                          <p:val>
                                            <p:strVal val="0-#ppt_w/2"/>
                                          </p:val>
                                        </p:tav>
                                        <p:tav tm="100000">
                                          <p:val>
                                            <p:strVal val="#ppt_x"/>
                                          </p:val>
                                        </p:tav>
                                      </p:tavLst>
                                    </p:anim>
                                    <p:anim calcmode="lin" valueType="num">
                                      <p:cBhvr additive="base">
                                        <p:cTn id="18" dur="500" fill="hold"/>
                                        <p:tgtEl>
                                          <p:spTgt spid="2114566"/>
                                        </p:tgtEl>
                                        <p:attrNameLst>
                                          <p:attrName>ppt_y</p:attrName>
                                        </p:attrNameLst>
                                      </p:cBhvr>
                                      <p:tavLst>
                                        <p:tav tm="0">
                                          <p:val>
                                            <p:strVal val="#ppt_y"/>
                                          </p:val>
                                        </p:tav>
                                        <p:tav tm="100000">
                                          <p:val>
                                            <p:strVal val="#ppt_y"/>
                                          </p:val>
                                        </p:tav>
                                      </p:tavLst>
                                    </p:anim>
                                  </p:childTnLst>
                                </p:cTn>
                              </p:par>
                            </p:childTnLst>
                          </p:cTn>
                        </p:par>
                        <p:par>
                          <p:cTn id="19" fill="hold">
                            <p:stCondLst>
                              <p:cond delay="20000"/>
                            </p:stCondLst>
                            <p:childTnLst>
                              <p:par>
                                <p:cTn id="20" presetID="2" presetClass="entr" presetSubtype="4" fill="hold" grpId="0" nodeType="afterEffect">
                                  <p:stCondLst>
                                    <p:cond delay="1000"/>
                                  </p:stCondLst>
                                  <p:childTnLst>
                                    <p:set>
                                      <p:cBhvr>
                                        <p:cTn id="21" dur="1" fill="hold">
                                          <p:stCondLst>
                                            <p:cond delay="0"/>
                                          </p:stCondLst>
                                        </p:cTn>
                                        <p:tgtEl>
                                          <p:spTgt spid="2114567"/>
                                        </p:tgtEl>
                                        <p:attrNameLst>
                                          <p:attrName>style.visibility</p:attrName>
                                        </p:attrNameLst>
                                      </p:cBhvr>
                                      <p:to>
                                        <p:strVal val="visible"/>
                                      </p:to>
                                    </p:set>
                                    <p:anim calcmode="lin" valueType="num">
                                      <p:cBhvr additive="base">
                                        <p:cTn id="22" dur="500" fill="hold"/>
                                        <p:tgtEl>
                                          <p:spTgt spid="2114567"/>
                                        </p:tgtEl>
                                        <p:attrNameLst>
                                          <p:attrName>ppt_x</p:attrName>
                                        </p:attrNameLst>
                                      </p:cBhvr>
                                      <p:tavLst>
                                        <p:tav tm="0">
                                          <p:val>
                                            <p:strVal val="#ppt_x"/>
                                          </p:val>
                                        </p:tav>
                                        <p:tav tm="100000">
                                          <p:val>
                                            <p:strVal val="#ppt_x"/>
                                          </p:val>
                                        </p:tav>
                                      </p:tavLst>
                                    </p:anim>
                                    <p:anim calcmode="lin" valueType="num">
                                      <p:cBhvr additive="base">
                                        <p:cTn id="23" dur="500" fill="hold"/>
                                        <p:tgtEl>
                                          <p:spTgt spid="2114567"/>
                                        </p:tgtEl>
                                        <p:attrNameLst>
                                          <p:attrName>ppt_y</p:attrName>
                                        </p:attrNameLst>
                                      </p:cBhvr>
                                      <p:tavLst>
                                        <p:tav tm="0">
                                          <p:val>
                                            <p:strVal val="1+#ppt_h/2"/>
                                          </p:val>
                                        </p:tav>
                                        <p:tav tm="100000">
                                          <p:val>
                                            <p:strVal val="#ppt_y"/>
                                          </p:val>
                                        </p:tav>
                                      </p:tavLst>
                                    </p:anim>
                                  </p:childTnLst>
                                </p:cTn>
                              </p:par>
                            </p:childTnLst>
                          </p:cTn>
                        </p:par>
                        <p:par>
                          <p:cTn id="24" fill="hold">
                            <p:stCondLst>
                              <p:cond delay="21500"/>
                            </p:stCondLst>
                            <p:childTnLst>
                              <p:par>
                                <p:cTn id="25" presetID="2" presetClass="entr" presetSubtype="2" fill="hold" grpId="0" nodeType="afterEffect">
                                  <p:stCondLst>
                                    <p:cond delay="1000"/>
                                  </p:stCondLst>
                                  <p:childTnLst>
                                    <p:set>
                                      <p:cBhvr>
                                        <p:cTn id="26" dur="1" fill="hold">
                                          <p:stCondLst>
                                            <p:cond delay="0"/>
                                          </p:stCondLst>
                                        </p:cTn>
                                        <p:tgtEl>
                                          <p:spTgt spid="2114565"/>
                                        </p:tgtEl>
                                        <p:attrNameLst>
                                          <p:attrName>style.visibility</p:attrName>
                                        </p:attrNameLst>
                                      </p:cBhvr>
                                      <p:to>
                                        <p:strVal val="visible"/>
                                      </p:to>
                                    </p:set>
                                    <p:anim calcmode="lin" valueType="num">
                                      <p:cBhvr additive="base">
                                        <p:cTn id="27" dur="500" fill="hold"/>
                                        <p:tgtEl>
                                          <p:spTgt spid="2114565"/>
                                        </p:tgtEl>
                                        <p:attrNameLst>
                                          <p:attrName>ppt_x</p:attrName>
                                        </p:attrNameLst>
                                      </p:cBhvr>
                                      <p:tavLst>
                                        <p:tav tm="0">
                                          <p:val>
                                            <p:strVal val="1+#ppt_w/2"/>
                                          </p:val>
                                        </p:tav>
                                        <p:tav tm="100000">
                                          <p:val>
                                            <p:strVal val="#ppt_x"/>
                                          </p:val>
                                        </p:tav>
                                      </p:tavLst>
                                    </p:anim>
                                    <p:anim calcmode="lin" valueType="num">
                                      <p:cBhvr additive="base">
                                        <p:cTn id="28" dur="500" fill="hold"/>
                                        <p:tgtEl>
                                          <p:spTgt spid="21145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4565" grpId="0" animBg="1"/>
      <p:bldP spid="2114566" grpId="0" animBg="1"/>
      <p:bldP spid="2114567" grpId="0" animBg="1"/>
      <p:bldP spid="211456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pic>
        <p:nvPicPr>
          <p:cNvPr id="8" name="LHC-event.avi">
            <a:hlinkClick r:id="" action="ppaction://media"/>
          </p:cNvPr>
          <p:cNvPicPr>
            <a:picLocks noGrp="1" noRot="1" noChangeAspect="1"/>
          </p:cNvPicPr>
          <p:nvPr>
            <p:ph idx="1"/>
            <a:videoFile r:link="rId1"/>
          </p:nvPr>
        </p:nvPicPr>
        <p:blipFill>
          <a:blip r:embed="rId3"/>
          <a:stretch>
            <a:fillRect/>
          </a:stretch>
        </p:blipFill>
        <p:spPr>
          <a:xfrm>
            <a:off x="1285852" y="0"/>
            <a:ext cx="6858048" cy="685804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75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9"/>
          <p:cNvGrpSpPr>
            <a:grpSpLocks/>
          </p:cNvGrpSpPr>
          <p:nvPr/>
        </p:nvGrpSpPr>
        <p:grpSpPr bwMode="auto">
          <a:xfrm>
            <a:off x="755650" y="1019175"/>
            <a:ext cx="7848600" cy="4138613"/>
            <a:chOff x="0" y="642"/>
            <a:chExt cx="4944" cy="2607"/>
          </a:xfrm>
        </p:grpSpPr>
        <p:pic>
          <p:nvPicPr>
            <p:cNvPr id="455940" name="Picture 3"/>
            <p:cNvPicPr>
              <a:picLocks noChangeAspect="1" noChangeArrowheads="1"/>
            </p:cNvPicPr>
            <p:nvPr/>
          </p:nvPicPr>
          <p:blipFill>
            <a:blip r:embed="rId2"/>
            <a:srcRect t="18678" b="21059"/>
            <a:stretch>
              <a:fillRect/>
            </a:stretch>
          </p:blipFill>
          <p:spPr bwMode="auto">
            <a:xfrm>
              <a:off x="0" y="642"/>
              <a:ext cx="4944" cy="2607"/>
            </a:xfrm>
            <a:prstGeom prst="rect">
              <a:avLst/>
            </a:prstGeom>
            <a:noFill/>
            <a:ln w="28575" algn="ctr">
              <a:noFill/>
              <a:miter lim="800000"/>
              <a:headEnd/>
              <a:tailEnd/>
            </a:ln>
          </p:spPr>
        </p:pic>
        <p:pic>
          <p:nvPicPr>
            <p:cNvPr id="455941" name="Picture 4" descr="ATLAS layout"/>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rot="608672" flipH="1">
              <a:off x="476" y="1147"/>
              <a:ext cx="2268" cy="1701"/>
            </a:xfrm>
            <a:prstGeom prst="rect">
              <a:avLst/>
            </a:prstGeom>
            <a:noFill/>
            <a:ln w="9525">
              <a:noFill/>
              <a:miter lim="800000"/>
              <a:headEnd/>
              <a:tailEnd/>
            </a:ln>
          </p:spPr>
        </p:pic>
      </p:grpSp>
      <p:grpSp>
        <p:nvGrpSpPr>
          <p:cNvPr id="3" name="Group 5"/>
          <p:cNvGrpSpPr>
            <a:grpSpLocks/>
          </p:cNvGrpSpPr>
          <p:nvPr/>
        </p:nvGrpSpPr>
        <p:grpSpPr bwMode="auto">
          <a:xfrm>
            <a:off x="2463800" y="2598738"/>
            <a:ext cx="1887538" cy="1117600"/>
            <a:chOff x="2036" y="1149"/>
            <a:chExt cx="1189" cy="704"/>
          </a:xfrm>
        </p:grpSpPr>
        <p:sp>
          <p:nvSpPr>
            <p:cNvPr id="455690" name="Freeform 6"/>
            <p:cNvSpPr>
              <a:spLocks/>
            </p:cNvSpPr>
            <p:nvPr/>
          </p:nvSpPr>
          <p:spPr bwMode="auto">
            <a:xfrm>
              <a:off x="2681" y="1500"/>
              <a:ext cx="26" cy="47"/>
            </a:xfrm>
            <a:custGeom>
              <a:avLst/>
              <a:gdLst>
                <a:gd name="T0" fmla="*/ 0 w 26"/>
                <a:gd name="T1" fmla="*/ 0 h 47"/>
                <a:gd name="T2" fmla="*/ 6 w 26"/>
                <a:gd name="T3" fmla="*/ 16 h 47"/>
                <a:gd name="T4" fmla="*/ 26 w 26"/>
                <a:gd name="T5" fmla="*/ 21 h 47"/>
                <a:gd name="T6" fmla="*/ 26 w 26"/>
                <a:gd name="T7" fmla="*/ 31 h 47"/>
                <a:gd name="T8" fmla="*/ 21 w 26"/>
                <a:gd name="T9" fmla="*/ 47 h 47"/>
                <a:gd name="T10" fmla="*/ 0 60000 65536"/>
                <a:gd name="T11" fmla="*/ 0 60000 65536"/>
                <a:gd name="T12" fmla="*/ 0 60000 65536"/>
                <a:gd name="T13" fmla="*/ 0 60000 65536"/>
                <a:gd name="T14" fmla="*/ 0 60000 65536"/>
                <a:gd name="T15" fmla="*/ 0 w 26"/>
                <a:gd name="T16" fmla="*/ 0 h 47"/>
                <a:gd name="T17" fmla="*/ 26 w 26"/>
                <a:gd name="T18" fmla="*/ 47 h 47"/>
              </a:gdLst>
              <a:ahLst/>
              <a:cxnLst>
                <a:cxn ang="T10">
                  <a:pos x="T0" y="T1"/>
                </a:cxn>
                <a:cxn ang="T11">
                  <a:pos x="T2" y="T3"/>
                </a:cxn>
                <a:cxn ang="T12">
                  <a:pos x="T4" y="T5"/>
                </a:cxn>
                <a:cxn ang="T13">
                  <a:pos x="T6" y="T7"/>
                </a:cxn>
                <a:cxn ang="T14">
                  <a:pos x="T8" y="T9"/>
                </a:cxn>
              </a:cxnLst>
              <a:rect l="T15" t="T16" r="T17" b="T18"/>
              <a:pathLst>
                <a:path w="26" h="47">
                  <a:moveTo>
                    <a:pt x="0" y="0"/>
                  </a:moveTo>
                  <a:lnTo>
                    <a:pt x="6" y="16"/>
                  </a:lnTo>
                  <a:lnTo>
                    <a:pt x="26" y="21"/>
                  </a:lnTo>
                  <a:lnTo>
                    <a:pt x="26" y="31"/>
                  </a:lnTo>
                  <a:lnTo>
                    <a:pt x="21" y="47"/>
                  </a:lnTo>
                </a:path>
              </a:pathLst>
            </a:custGeom>
            <a:noFill/>
            <a:ln w="15875">
              <a:solidFill>
                <a:srgbClr val="FF2A35"/>
              </a:solidFill>
              <a:round/>
              <a:headEnd/>
              <a:tailEnd/>
            </a:ln>
          </p:spPr>
          <p:txBody>
            <a:bodyPr/>
            <a:lstStyle/>
            <a:p>
              <a:pPr algn="l"/>
              <a:endParaRPr lang="de-CH" dirty="0"/>
            </a:p>
          </p:txBody>
        </p:sp>
        <p:sp>
          <p:nvSpPr>
            <p:cNvPr id="455691" name="Freeform 7"/>
            <p:cNvSpPr>
              <a:spLocks/>
            </p:cNvSpPr>
            <p:nvPr/>
          </p:nvSpPr>
          <p:spPr bwMode="auto">
            <a:xfrm>
              <a:off x="2299" y="1443"/>
              <a:ext cx="31" cy="11"/>
            </a:xfrm>
            <a:custGeom>
              <a:avLst/>
              <a:gdLst>
                <a:gd name="T0" fmla="*/ 0 w 31"/>
                <a:gd name="T1" fmla="*/ 0 h 11"/>
                <a:gd name="T2" fmla="*/ 21 w 31"/>
                <a:gd name="T3" fmla="*/ 0 h 11"/>
                <a:gd name="T4" fmla="*/ 31 w 31"/>
                <a:gd name="T5" fmla="*/ 11 h 11"/>
                <a:gd name="T6" fmla="*/ 0 60000 65536"/>
                <a:gd name="T7" fmla="*/ 0 60000 65536"/>
                <a:gd name="T8" fmla="*/ 0 60000 65536"/>
                <a:gd name="T9" fmla="*/ 0 w 31"/>
                <a:gd name="T10" fmla="*/ 0 h 11"/>
                <a:gd name="T11" fmla="*/ 31 w 31"/>
                <a:gd name="T12" fmla="*/ 11 h 11"/>
              </a:gdLst>
              <a:ahLst/>
              <a:cxnLst>
                <a:cxn ang="T6">
                  <a:pos x="T0" y="T1"/>
                </a:cxn>
                <a:cxn ang="T7">
                  <a:pos x="T2" y="T3"/>
                </a:cxn>
                <a:cxn ang="T8">
                  <a:pos x="T4" y="T5"/>
                </a:cxn>
              </a:cxnLst>
              <a:rect l="T9" t="T10" r="T11" b="T12"/>
              <a:pathLst>
                <a:path w="31" h="11">
                  <a:moveTo>
                    <a:pt x="0" y="0"/>
                  </a:moveTo>
                  <a:lnTo>
                    <a:pt x="21" y="0"/>
                  </a:lnTo>
                  <a:lnTo>
                    <a:pt x="31" y="11"/>
                  </a:lnTo>
                </a:path>
              </a:pathLst>
            </a:custGeom>
            <a:noFill/>
            <a:ln w="15875">
              <a:solidFill>
                <a:srgbClr val="FF2A35"/>
              </a:solidFill>
              <a:round/>
              <a:headEnd/>
              <a:tailEnd/>
            </a:ln>
          </p:spPr>
          <p:txBody>
            <a:bodyPr/>
            <a:lstStyle/>
            <a:p>
              <a:pPr algn="l"/>
              <a:endParaRPr lang="de-CH" dirty="0"/>
            </a:p>
          </p:txBody>
        </p:sp>
        <p:sp>
          <p:nvSpPr>
            <p:cNvPr id="455692" name="Freeform 8"/>
            <p:cNvSpPr>
              <a:spLocks/>
            </p:cNvSpPr>
            <p:nvPr/>
          </p:nvSpPr>
          <p:spPr bwMode="auto">
            <a:xfrm>
              <a:off x="2335" y="1350"/>
              <a:ext cx="73" cy="57"/>
            </a:xfrm>
            <a:custGeom>
              <a:avLst/>
              <a:gdLst>
                <a:gd name="T0" fmla="*/ 62 w 73"/>
                <a:gd name="T1" fmla="*/ 57 h 57"/>
                <a:gd name="T2" fmla="*/ 62 w 73"/>
                <a:gd name="T3" fmla="*/ 47 h 57"/>
                <a:gd name="T4" fmla="*/ 73 w 73"/>
                <a:gd name="T5" fmla="*/ 11 h 57"/>
                <a:gd name="T6" fmla="*/ 57 w 73"/>
                <a:gd name="T7" fmla="*/ 37 h 57"/>
                <a:gd name="T8" fmla="*/ 52 w 73"/>
                <a:gd name="T9" fmla="*/ 11 h 57"/>
                <a:gd name="T10" fmla="*/ 57 w 73"/>
                <a:gd name="T11" fmla="*/ 52 h 57"/>
                <a:gd name="T12" fmla="*/ 26 w 73"/>
                <a:gd name="T13" fmla="*/ 11 h 57"/>
                <a:gd name="T14" fmla="*/ 57 w 73"/>
                <a:gd name="T15" fmla="*/ 37 h 57"/>
                <a:gd name="T16" fmla="*/ 0 w 73"/>
                <a:gd name="T17" fmla="*/ 16 h 57"/>
                <a:gd name="T18" fmla="*/ 26 w 73"/>
                <a:gd name="T19" fmla="*/ 21 h 57"/>
                <a:gd name="T20" fmla="*/ 31 w 73"/>
                <a:gd name="T21" fmla="*/ 6 h 57"/>
                <a:gd name="T22" fmla="*/ 16 w 73"/>
                <a:gd name="T23" fmla="*/ 11 h 57"/>
                <a:gd name="T24" fmla="*/ 11 w 73"/>
                <a:gd name="T25" fmla="*/ 6 h 57"/>
                <a:gd name="T26" fmla="*/ 31 w 73"/>
                <a:gd name="T27" fmla="*/ 11 h 57"/>
                <a:gd name="T28" fmla="*/ 47 w 73"/>
                <a:gd name="T29" fmla="*/ 26 h 57"/>
                <a:gd name="T30" fmla="*/ 57 w 73"/>
                <a:gd name="T31" fmla="*/ 0 h 57"/>
                <a:gd name="T32" fmla="*/ 57 w 73"/>
                <a:gd name="T33" fmla="*/ 11 h 57"/>
                <a:gd name="T34" fmla="*/ 73 w 73"/>
                <a:gd name="T35" fmla="*/ 0 h 57"/>
                <a:gd name="T36" fmla="*/ 62 w 73"/>
                <a:gd name="T37" fmla="*/ 16 h 57"/>
                <a:gd name="T38" fmla="*/ 36 w 73"/>
                <a:gd name="T39" fmla="*/ 0 h 57"/>
                <a:gd name="T40" fmla="*/ 57 w 73"/>
                <a:gd name="T41" fmla="*/ 42 h 57"/>
                <a:gd name="T42" fmla="*/ 47 w 73"/>
                <a:gd name="T43" fmla="*/ 42 h 57"/>
                <a:gd name="T44" fmla="*/ 16 w 73"/>
                <a:gd name="T45" fmla="*/ 42 h 5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3"/>
                <a:gd name="T70" fmla="*/ 0 h 57"/>
                <a:gd name="T71" fmla="*/ 73 w 73"/>
                <a:gd name="T72" fmla="*/ 57 h 5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3" h="57">
                  <a:moveTo>
                    <a:pt x="62" y="57"/>
                  </a:moveTo>
                  <a:lnTo>
                    <a:pt x="62" y="47"/>
                  </a:lnTo>
                  <a:lnTo>
                    <a:pt x="73" y="11"/>
                  </a:lnTo>
                  <a:lnTo>
                    <a:pt x="57" y="37"/>
                  </a:lnTo>
                  <a:lnTo>
                    <a:pt x="52" y="11"/>
                  </a:lnTo>
                  <a:lnTo>
                    <a:pt x="57" y="52"/>
                  </a:lnTo>
                  <a:lnTo>
                    <a:pt x="26" y="11"/>
                  </a:lnTo>
                  <a:lnTo>
                    <a:pt x="57" y="37"/>
                  </a:lnTo>
                  <a:lnTo>
                    <a:pt x="0" y="16"/>
                  </a:lnTo>
                  <a:lnTo>
                    <a:pt x="26" y="21"/>
                  </a:lnTo>
                  <a:lnTo>
                    <a:pt x="31" y="6"/>
                  </a:lnTo>
                  <a:lnTo>
                    <a:pt x="16" y="11"/>
                  </a:lnTo>
                  <a:lnTo>
                    <a:pt x="11" y="6"/>
                  </a:lnTo>
                  <a:lnTo>
                    <a:pt x="31" y="11"/>
                  </a:lnTo>
                  <a:lnTo>
                    <a:pt x="47" y="26"/>
                  </a:lnTo>
                  <a:lnTo>
                    <a:pt x="57" y="0"/>
                  </a:lnTo>
                  <a:lnTo>
                    <a:pt x="57" y="11"/>
                  </a:lnTo>
                  <a:lnTo>
                    <a:pt x="73" y="0"/>
                  </a:lnTo>
                  <a:lnTo>
                    <a:pt x="62" y="16"/>
                  </a:lnTo>
                  <a:lnTo>
                    <a:pt x="36" y="0"/>
                  </a:lnTo>
                  <a:lnTo>
                    <a:pt x="57" y="42"/>
                  </a:lnTo>
                  <a:lnTo>
                    <a:pt x="47" y="42"/>
                  </a:lnTo>
                  <a:lnTo>
                    <a:pt x="16" y="42"/>
                  </a:lnTo>
                </a:path>
              </a:pathLst>
            </a:custGeom>
            <a:noFill/>
            <a:ln w="15875">
              <a:solidFill>
                <a:srgbClr val="FF2A35"/>
              </a:solidFill>
              <a:round/>
              <a:headEnd/>
              <a:tailEnd/>
            </a:ln>
          </p:spPr>
          <p:txBody>
            <a:bodyPr/>
            <a:lstStyle/>
            <a:p>
              <a:pPr algn="l"/>
              <a:endParaRPr lang="de-CH" dirty="0"/>
            </a:p>
          </p:txBody>
        </p:sp>
        <p:sp>
          <p:nvSpPr>
            <p:cNvPr id="455693" name="Freeform 9"/>
            <p:cNvSpPr>
              <a:spLocks/>
            </p:cNvSpPr>
            <p:nvPr/>
          </p:nvSpPr>
          <p:spPr bwMode="auto">
            <a:xfrm>
              <a:off x="2315" y="1299"/>
              <a:ext cx="72" cy="88"/>
            </a:xfrm>
            <a:custGeom>
              <a:avLst/>
              <a:gdLst>
                <a:gd name="T0" fmla="*/ 72 w 72"/>
                <a:gd name="T1" fmla="*/ 88 h 88"/>
                <a:gd name="T2" fmla="*/ 67 w 72"/>
                <a:gd name="T3" fmla="*/ 10 h 88"/>
                <a:gd name="T4" fmla="*/ 67 w 72"/>
                <a:gd name="T5" fmla="*/ 67 h 88"/>
                <a:gd name="T6" fmla="*/ 31 w 72"/>
                <a:gd name="T7" fmla="*/ 0 h 88"/>
                <a:gd name="T8" fmla="*/ 51 w 72"/>
                <a:gd name="T9" fmla="*/ 46 h 88"/>
                <a:gd name="T10" fmla="*/ 0 w 72"/>
                <a:gd name="T11" fmla="*/ 36 h 88"/>
                <a:gd name="T12" fmla="*/ 0 60000 65536"/>
                <a:gd name="T13" fmla="*/ 0 60000 65536"/>
                <a:gd name="T14" fmla="*/ 0 60000 65536"/>
                <a:gd name="T15" fmla="*/ 0 60000 65536"/>
                <a:gd name="T16" fmla="*/ 0 60000 65536"/>
                <a:gd name="T17" fmla="*/ 0 60000 65536"/>
                <a:gd name="T18" fmla="*/ 0 w 72"/>
                <a:gd name="T19" fmla="*/ 0 h 88"/>
                <a:gd name="T20" fmla="*/ 72 w 72"/>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72" h="88">
                  <a:moveTo>
                    <a:pt x="72" y="88"/>
                  </a:moveTo>
                  <a:lnTo>
                    <a:pt x="67" y="10"/>
                  </a:lnTo>
                  <a:lnTo>
                    <a:pt x="67" y="67"/>
                  </a:lnTo>
                  <a:lnTo>
                    <a:pt x="31" y="0"/>
                  </a:lnTo>
                  <a:lnTo>
                    <a:pt x="51" y="46"/>
                  </a:lnTo>
                  <a:lnTo>
                    <a:pt x="0" y="36"/>
                  </a:lnTo>
                </a:path>
              </a:pathLst>
            </a:custGeom>
            <a:noFill/>
            <a:ln w="15875">
              <a:solidFill>
                <a:srgbClr val="FF652A"/>
              </a:solidFill>
              <a:round/>
              <a:headEnd/>
              <a:tailEnd/>
            </a:ln>
          </p:spPr>
          <p:txBody>
            <a:bodyPr/>
            <a:lstStyle/>
            <a:p>
              <a:pPr algn="l"/>
              <a:endParaRPr lang="de-CH" dirty="0"/>
            </a:p>
          </p:txBody>
        </p:sp>
        <p:sp>
          <p:nvSpPr>
            <p:cNvPr id="455694" name="Freeform 10"/>
            <p:cNvSpPr>
              <a:spLocks/>
            </p:cNvSpPr>
            <p:nvPr/>
          </p:nvSpPr>
          <p:spPr bwMode="auto">
            <a:xfrm>
              <a:off x="2475" y="1376"/>
              <a:ext cx="129" cy="162"/>
            </a:xfrm>
            <a:custGeom>
              <a:avLst/>
              <a:gdLst>
                <a:gd name="T0" fmla="*/ 0 w 129"/>
                <a:gd name="T1" fmla="*/ 162 h 162"/>
                <a:gd name="T2" fmla="*/ 0 w 129"/>
                <a:gd name="T3" fmla="*/ 155 h 162"/>
                <a:gd name="T4" fmla="*/ 129 w 129"/>
                <a:gd name="T5" fmla="*/ 0 h 162"/>
                <a:gd name="T6" fmla="*/ 0 w 129"/>
                <a:gd name="T7" fmla="*/ 162 h 162"/>
                <a:gd name="T8" fmla="*/ 0 60000 65536"/>
                <a:gd name="T9" fmla="*/ 0 60000 65536"/>
                <a:gd name="T10" fmla="*/ 0 60000 65536"/>
                <a:gd name="T11" fmla="*/ 0 60000 65536"/>
                <a:gd name="T12" fmla="*/ 0 w 129"/>
                <a:gd name="T13" fmla="*/ 0 h 162"/>
                <a:gd name="T14" fmla="*/ 129 w 129"/>
                <a:gd name="T15" fmla="*/ 162 h 162"/>
              </a:gdLst>
              <a:ahLst/>
              <a:cxnLst>
                <a:cxn ang="T8">
                  <a:pos x="T0" y="T1"/>
                </a:cxn>
                <a:cxn ang="T9">
                  <a:pos x="T2" y="T3"/>
                </a:cxn>
                <a:cxn ang="T10">
                  <a:pos x="T4" y="T5"/>
                </a:cxn>
                <a:cxn ang="T11">
                  <a:pos x="T6" y="T7"/>
                </a:cxn>
              </a:cxnLst>
              <a:rect l="T12" t="T13" r="T14" b="T15"/>
              <a:pathLst>
                <a:path w="129" h="162">
                  <a:moveTo>
                    <a:pt x="0" y="162"/>
                  </a:moveTo>
                  <a:lnTo>
                    <a:pt x="0" y="155"/>
                  </a:lnTo>
                  <a:lnTo>
                    <a:pt x="129" y="0"/>
                  </a:lnTo>
                  <a:lnTo>
                    <a:pt x="0" y="162"/>
                  </a:lnTo>
                  <a:close/>
                </a:path>
              </a:pathLst>
            </a:custGeom>
            <a:blipFill dpi="0" rotWithShape="0">
              <a:blip r:embed="rId4"/>
              <a:srcRect/>
              <a:tile tx="0" ty="0" sx="100000" sy="100000" flip="none" algn="tl"/>
            </a:blipFill>
            <a:ln w="9525">
              <a:noFill/>
              <a:round/>
              <a:headEnd/>
              <a:tailEnd/>
            </a:ln>
          </p:spPr>
          <p:txBody>
            <a:bodyPr/>
            <a:lstStyle/>
            <a:p>
              <a:pPr algn="l"/>
              <a:endParaRPr lang="de-CH" dirty="0"/>
            </a:p>
          </p:txBody>
        </p:sp>
        <p:sp>
          <p:nvSpPr>
            <p:cNvPr id="455695" name="Freeform 11"/>
            <p:cNvSpPr>
              <a:spLocks/>
            </p:cNvSpPr>
            <p:nvPr/>
          </p:nvSpPr>
          <p:spPr bwMode="auto">
            <a:xfrm>
              <a:off x="2480" y="1381"/>
              <a:ext cx="129" cy="161"/>
            </a:xfrm>
            <a:custGeom>
              <a:avLst/>
              <a:gdLst>
                <a:gd name="T0" fmla="*/ 0 w 129"/>
                <a:gd name="T1" fmla="*/ 161 h 161"/>
                <a:gd name="T2" fmla="*/ 0 w 129"/>
                <a:gd name="T3" fmla="*/ 155 h 161"/>
                <a:gd name="T4" fmla="*/ 129 w 129"/>
                <a:gd name="T5" fmla="*/ 0 h 161"/>
                <a:gd name="T6" fmla="*/ 0 60000 65536"/>
                <a:gd name="T7" fmla="*/ 0 60000 65536"/>
                <a:gd name="T8" fmla="*/ 0 60000 65536"/>
                <a:gd name="T9" fmla="*/ 0 w 129"/>
                <a:gd name="T10" fmla="*/ 0 h 161"/>
                <a:gd name="T11" fmla="*/ 129 w 129"/>
                <a:gd name="T12" fmla="*/ 161 h 161"/>
              </a:gdLst>
              <a:ahLst/>
              <a:cxnLst>
                <a:cxn ang="T6">
                  <a:pos x="T0" y="T1"/>
                </a:cxn>
                <a:cxn ang="T7">
                  <a:pos x="T2" y="T3"/>
                </a:cxn>
                <a:cxn ang="T8">
                  <a:pos x="T4" y="T5"/>
                </a:cxn>
              </a:cxnLst>
              <a:rect l="T9" t="T10" r="T11" b="T12"/>
              <a:pathLst>
                <a:path w="129" h="161">
                  <a:moveTo>
                    <a:pt x="0" y="161"/>
                  </a:moveTo>
                  <a:lnTo>
                    <a:pt x="0" y="155"/>
                  </a:lnTo>
                  <a:lnTo>
                    <a:pt x="129" y="0"/>
                  </a:lnTo>
                </a:path>
              </a:pathLst>
            </a:custGeom>
            <a:noFill/>
            <a:ln w="15875">
              <a:solidFill>
                <a:srgbClr val="B9FFAA"/>
              </a:solidFill>
              <a:round/>
              <a:headEnd/>
              <a:tailEnd/>
            </a:ln>
          </p:spPr>
          <p:txBody>
            <a:bodyPr/>
            <a:lstStyle/>
            <a:p>
              <a:pPr algn="l"/>
              <a:endParaRPr lang="de-CH" dirty="0"/>
            </a:p>
          </p:txBody>
        </p:sp>
        <p:sp>
          <p:nvSpPr>
            <p:cNvPr id="455696" name="Freeform 12"/>
            <p:cNvSpPr>
              <a:spLocks/>
            </p:cNvSpPr>
            <p:nvPr/>
          </p:nvSpPr>
          <p:spPr bwMode="auto">
            <a:xfrm>
              <a:off x="2454" y="1309"/>
              <a:ext cx="548" cy="233"/>
            </a:xfrm>
            <a:custGeom>
              <a:avLst/>
              <a:gdLst>
                <a:gd name="T0" fmla="*/ 0 w 548"/>
                <a:gd name="T1" fmla="*/ 233 h 233"/>
                <a:gd name="T2" fmla="*/ 548 w 548"/>
                <a:gd name="T3" fmla="*/ 0 h 233"/>
                <a:gd name="T4" fmla="*/ 0 w 548"/>
                <a:gd name="T5" fmla="*/ 233 h 233"/>
                <a:gd name="T6" fmla="*/ 0 60000 65536"/>
                <a:gd name="T7" fmla="*/ 0 60000 65536"/>
                <a:gd name="T8" fmla="*/ 0 60000 65536"/>
                <a:gd name="T9" fmla="*/ 0 w 548"/>
                <a:gd name="T10" fmla="*/ 0 h 233"/>
                <a:gd name="T11" fmla="*/ 548 w 548"/>
                <a:gd name="T12" fmla="*/ 233 h 233"/>
              </a:gdLst>
              <a:ahLst/>
              <a:cxnLst>
                <a:cxn ang="T6">
                  <a:pos x="T0" y="T1"/>
                </a:cxn>
                <a:cxn ang="T7">
                  <a:pos x="T2" y="T3"/>
                </a:cxn>
                <a:cxn ang="T8">
                  <a:pos x="T4" y="T5"/>
                </a:cxn>
              </a:cxnLst>
              <a:rect l="T9" t="T10" r="T11" b="T12"/>
              <a:pathLst>
                <a:path w="548" h="233">
                  <a:moveTo>
                    <a:pt x="0" y="233"/>
                  </a:moveTo>
                  <a:lnTo>
                    <a:pt x="548" y="0"/>
                  </a:lnTo>
                  <a:lnTo>
                    <a:pt x="0" y="233"/>
                  </a:lnTo>
                  <a:close/>
                </a:path>
              </a:pathLst>
            </a:custGeom>
            <a:blipFill dpi="0" rotWithShape="0">
              <a:blip r:embed="rId4"/>
              <a:srcRect/>
              <a:tile tx="0" ty="0" sx="100000" sy="100000" flip="none" algn="tl"/>
            </a:blipFill>
            <a:ln w="9525">
              <a:noFill/>
              <a:round/>
              <a:headEnd/>
              <a:tailEnd/>
            </a:ln>
          </p:spPr>
          <p:txBody>
            <a:bodyPr/>
            <a:lstStyle/>
            <a:p>
              <a:pPr algn="l"/>
              <a:endParaRPr lang="de-CH" dirty="0"/>
            </a:p>
          </p:txBody>
        </p:sp>
        <p:sp>
          <p:nvSpPr>
            <p:cNvPr id="455697" name="Line 13"/>
            <p:cNvSpPr>
              <a:spLocks noChangeShapeType="1"/>
            </p:cNvSpPr>
            <p:nvPr/>
          </p:nvSpPr>
          <p:spPr bwMode="auto">
            <a:xfrm flipV="1">
              <a:off x="2459" y="1314"/>
              <a:ext cx="548" cy="233"/>
            </a:xfrm>
            <a:prstGeom prst="line">
              <a:avLst/>
            </a:prstGeom>
            <a:noFill/>
            <a:ln w="15875">
              <a:solidFill>
                <a:srgbClr val="9DB4B7"/>
              </a:solidFill>
              <a:round/>
              <a:headEnd/>
              <a:tailEnd/>
            </a:ln>
          </p:spPr>
          <p:txBody>
            <a:bodyPr/>
            <a:lstStyle/>
            <a:p>
              <a:endParaRPr lang="el-GR" dirty="0"/>
            </a:p>
          </p:txBody>
        </p:sp>
        <p:sp>
          <p:nvSpPr>
            <p:cNvPr id="455698" name="Freeform 14"/>
            <p:cNvSpPr>
              <a:spLocks/>
            </p:cNvSpPr>
            <p:nvPr/>
          </p:nvSpPr>
          <p:spPr bwMode="auto">
            <a:xfrm>
              <a:off x="2036" y="1149"/>
              <a:ext cx="454" cy="387"/>
            </a:xfrm>
            <a:custGeom>
              <a:avLst/>
              <a:gdLst>
                <a:gd name="T0" fmla="*/ 454 w 454"/>
                <a:gd name="T1" fmla="*/ 387 h 387"/>
                <a:gd name="T2" fmla="*/ 418 w 454"/>
                <a:gd name="T3" fmla="*/ 372 h 387"/>
                <a:gd name="T4" fmla="*/ 356 w 454"/>
                <a:gd name="T5" fmla="*/ 325 h 387"/>
                <a:gd name="T6" fmla="*/ 289 w 454"/>
                <a:gd name="T7" fmla="*/ 284 h 387"/>
                <a:gd name="T8" fmla="*/ 211 w 454"/>
                <a:gd name="T9" fmla="*/ 222 h 387"/>
                <a:gd name="T10" fmla="*/ 149 w 454"/>
                <a:gd name="T11" fmla="*/ 160 h 387"/>
                <a:gd name="T12" fmla="*/ 108 w 454"/>
                <a:gd name="T13" fmla="*/ 108 h 387"/>
                <a:gd name="T14" fmla="*/ 55 w 454"/>
                <a:gd name="T15" fmla="*/ 51 h 387"/>
                <a:gd name="T16" fmla="*/ 0 w 454"/>
                <a:gd name="T17" fmla="*/ 0 h 3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4"/>
                <a:gd name="T28" fmla="*/ 0 h 387"/>
                <a:gd name="T29" fmla="*/ 454 w 454"/>
                <a:gd name="T30" fmla="*/ 387 h 3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4" h="387">
                  <a:moveTo>
                    <a:pt x="454" y="387"/>
                  </a:moveTo>
                  <a:lnTo>
                    <a:pt x="418" y="372"/>
                  </a:lnTo>
                  <a:lnTo>
                    <a:pt x="356" y="325"/>
                  </a:lnTo>
                  <a:lnTo>
                    <a:pt x="289" y="284"/>
                  </a:lnTo>
                  <a:lnTo>
                    <a:pt x="211" y="222"/>
                  </a:lnTo>
                  <a:lnTo>
                    <a:pt x="149" y="160"/>
                  </a:lnTo>
                  <a:lnTo>
                    <a:pt x="108" y="108"/>
                  </a:lnTo>
                  <a:lnTo>
                    <a:pt x="55" y="51"/>
                  </a:lnTo>
                  <a:lnTo>
                    <a:pt x="0" y="0"/>
                  </a:lnTo>
                </a:path>
              </a:pathLst>
            </a:custGeom>
            <a:noFill/>
            <a:ln w="15875">
              <a:solidFill>
                <a:srgbClr val="2AFFF1"/>
              </a:solidFill>
              <a:round/>
              <a:headEnd/>
              <a:tailEnd/>
            </a:ln>
          </p:spPr>
          <p:txBody>
            <a:bodyPr/>
            <a:lstStyle/>
            <a:p>
              <a:pPr algn="l"/>
              <a:endParaRPr lang="de-CH" dirty="0"/>
            </a:p>
          </p:txBody>
        </p:sp>
        <p:sp>
          <p:nvSpPr>
            <p:cNvPr id="455699" name="Freeform 15"/>
            <p:cNvSpPr>
              <a:spLocks/>
            </p:cNvSpPr>
            <p:nvPr/>
          </p:nvSpPr>
          <p:spPr bwMode="auto">
            <a:xfrm>
              <a:off x="2490" y="1464"/>
              <a:ext cx="553" cy="83"/>
            </a:xfrm>
            <a:custGeom>
              <a:avLst/>
              <a:gdLst>
                <a:gd name="T0" fmla="*/ 0 w 553"/>
                <a:gd name="T1" fmla="*/ 83 h 83"/>
                <a:gd name="T2" fmla="*/ 11 w 553"/>
                <a:gd name="T3" fmla="*/ 83 h 83"/>
                <a:gd name="T4" fmla="*/ 155 w 553"/>
                <a:gd name="T5" fmla="*/ 47 h 83"/>
                <a:gd name="T6" fmla="*/ 305 w 553"/>
                <a:gd name="T7" fmla="*/ 16 h 83"/>
                <a:gd name="T8" fmla="*/ 408 w 553"/>
                <a:gd name="T9" fmla="*/ 0 h 83"/>
                <a:gd name="T10" fmla="*/ 496 w 553"/>
                <a:gd name="T11" fmla="*/ 0 h 83"/>
                <a:gd name="T12" fmla="*/ 553 w 553"/>
                <a:gd name="T13" fmla="*/ 0 h 83"/>
                <a:gd name="T14" fmla="*/ 0 60000 65536"/>
                <a:gd name="T15" fmla="*/ 0 60000 65536"/>
                <a:gd name="T16" fmla="*/ 0 60000 65536"/>
                <a:gd name="T17" fmla="*/ 0 60000 65536"/>
                <a:gd name="T18" fmla="*/ 0 60000 65536"/>
                <a:gd name="T19" fmla="*/ 0 60000 65536"/>
                <a:gd name="T20" fmla="*/ 0 60000 65536"/>
                <a:gd name="T21" fmla="*/ 0 w 553"/>
                <a:gd name="T22" fmla="*/ 0 h 83"/>
                <a:gd name="T23" fmla="*/ 553 w 553"/>
                <a:gd name="T24" fmla="*/ 83 h 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3" h="83">
                  <a:moveTo>
                    <a:pt x="0" y="83"/>
                  </a:moveTo>
                  <a:lnTo>
                    <a:pt x="11" y="83"/>
                  </a:lnTo>
                  <a:lnTo>
                    <a:pt x="155" y="47"/>
                  </a:lnTo>
                  <a:lnTo>
                    <a:pt x="305" y="16"/>
                  </a:lnTo>
                  <a:lnTo>
                    <a:pt x="408" y="0"/>
                  </a:lnTo>
                  <a:lnTo>
                    <a:pt x="496" y="0"/>
                  </a:lnTo>
                  <a:lnTo>
                    <a:pt x="553" y="0"/>
                  </a:lnTo>
                </a:path>
              </a:pathLst>
            </a:custGeom>
            <a:noFill/>
            <a:ln w="15875">
              <a:solidFill>
                <a:srgbClr val="7A7A5A"/>
              </a:solidFill>
              <a:round/>
              <a:headEnd/>
              <a:tailEnd/>
            </a:ln>
          </p:spPr>
          <p:txBody>
            <a:bodyPr/>
            <a:lstStyle/>
            <a:p>
              <a:pPr algn="l"/>
              <a:endParaRPr lang="de-CH" dirty="0"/>
            </a:p>
          </p:txBody>
        </p:sp>
        <p:sp>
          <p:nvSpPr>
            <p:cNvPr id="455700" name="Freeform 16"/>
            <p:cNvSpPr>
              <a:spLocks/>
            </p:cNvSpPr>
            <p:nvPr/>
          </p:nvSpPr>
          <p:spPr bwMode="auto">
            <a:xfrm>
              <a:off x="2764" y="1464"/>
              <a:ext cx="36" cy="21"/>
            </a:xfrm>
            <a:custGeom>
              <a:avLst/>
              <a:gdLst>
                <a:gd name="T0" fmla="*/ 0 w 36"/>
                <a:gd name="T1" fmla="*/ 21 h 21"/>
                <a:gd name="T2" fmla="*/ 0 w 36"/>
                <a:gd name="T3" fmla="*/ 21 h 21"/>
                <a:gd name="T4" fmla="*/ 21 w 36"/>
                <a:gd name="T5" fmla="*/ 10 h 21"/>
                <a:gd name="T6" fmla="*/ 26 w 36"/>
                <a:gd name="T7" fmla="*/ 0 h 21"/>
                <a:gd name="T8" fmla="*/ 21 w 36"/>
                <a:gd name="T9" fmla="*/ 10 h 21"/>
                <a:gd name="T10" fmla="*/ 36 w 36"/>
                <a:gd name="T11" fmla="*/ 5 h 21"/>
                <a:gd name="T12" fmla="*/ 0 60000 65536"/>
                <a:gd name="T13" fmla="*/ 0 60000 65536"/>
                <a:gd name="T14" fmla="*/ 0 60000 65536"/>
                <a:gd name="T15" fmla="*/ 0 60000 65536"/>
                <a:gd name="T16" fmla="*/ 0 60000 65536"/>
                <a:gd name="T17" fmla="*/ 0 60000 65536"/>
                <a:gd name="T18" fmla="*/ 0 w 36"/>
                <a:gd name="T19" fmla="*/ 0 h 21"/>
                <a:gd name="T20" fmla="*/ 36 w 36"/>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36" h="21">
                  <a:moveTo>
                    <a:pt x="0" y="21"/>
                  </a:moveTo>
                  <a:lnTo>
                    <a:pt x="0" y="21"/>
                  </a:lnTo>
                  <a:lnTo>
                    <a:pt x="21" y="10"/>
                  </a:lnTo>
                  <a:lnTo>
                    <a:pt x="26" y="0"/>
                  </a:lnTo>
                  <a:lnTo>
                    <a:pt x="21" y="10"/>
                  </a:lnTo>
                  <a:lnTo>
                    <a:pt x="36" y="5"/>
                  </a:lnTo>
                </a:path>
              </a:pathLst>
            </a:custGeom>
            <a:noFill/>
            <a:ln w="15875">
              <a:solidFill>
                <a:srgbClr val="FF2A35"/>
              </a:solidFill>
              <a:round/>
              <a:headEnd/>
              <a:tailEnd/>
            </a:ln>
          </p:spPr>
          <p:txBody>
            <a:bodyPr/>
            <a:lstStyle/>
            <a:p>
              <a:pPr algn="l"/>
              <a:endParaRPr lang="de-CH" dirty="0"/>
            </a:p>
          </p:txBody>
        </p:sp>
        <p:sp>
          <p:nvSpPr>
            <p:cNvPr id="455701" name="Freeform 17"/>
            <p:cNvSpPr>
              <a:spLocks/>
            </p:cNvSpPr>
            <p:nvPr/>
          </p:nvSpPr>
          <p:spPr bwMode="auto">
            <a:xfrm>
              <a:off x="2816" y="1485"/>
              <a:ext cx="26" cy="10"/>
            </a:xfrm>
            <a:custGeom>
              <a:avLst/>
              <a:gdLst>
                <a:gd name="T0" fmla="*/ 0 w 26"/>
                <a:gd name="T1" fmla="*/ 0 h 10"/>
                <a:gd name="T2" fmla="*/ 5 w 26"/>
                <a:gd name="T3" fmla="*/ 5 h 10"/>
                <a:gd name="T4" fmla="*/ 26 w 26"/>
                <a:gd name="T5" fmla="*/ 10 h 10"/>
                <a:gd name="T6" fmla="*/ 0 60000 65536"/>
                <a:gd name="T7" fmla="*/ 0 60000 65536"/>
                <a:gd name="T8" fmla="*/ 0 60000 65536"/>
                <a:gd name="T9" fmla="*/ 0 w 26"/>
                <a:gd name="T10" fmla="*/ 0 h 10"/>
                <a:gd name="T11" fmla="*/ 26 w 26"/>
                <a:gd name="T12" fmla="*/ 10 h 10"/>
              </a:gdLst>
              <a:ahLst/>
              <a:cxnLst>
                <a:cxn ang="T6">
                  <a:pos x="T0" y="T1"/>
                </a:cxn>
                <a:cxn ang="T7">
                  <a:pos x="T2" y="T3"/>
                </a:cxn>
                <a:cxn ang="T8">
                  <a:pos x="T4" y="T5"/>
                </a:cxn>
              </a:cxnLst>
              <a:rect l="T9" t="T10" r="T11" b="T12"/>
              <a:pathLst>
                <a:path w="26" h="10">
                  <a:moveTo>
                    <a:pt x="0" y="0"/>
                  </a:moveTo>
                  <a:lnTo>
                    <a:pt x="5" y="5"/>
                  </a:lnTo>
                  <a:lnTo>
                    <a:pt x="26" y="10"/>
                  </a:lnTo>
                </a:path>
              </a:pathLst>
            </a:custGeom>
            <a:noFill/>
            <a:ln w="15875">
              <a:solidFill>
                <a:srgbClr val="FF2A35"/>
              </a:solidFill>
              <a:round/>
              <a:headEnd/>
              <a:tailEnd/>
            </a:ln>
          </p:spPr>
          <p:txBody>
            <a:bodyPr/>
            <a:lstStyle/>
            <a:p>
              <a:pPr algn="l"/>
              <a:endParaRPr lang="de-CH" dirty="0"/>
            </a:p>
          </p:txBody>
        </p:sp>
        <p:sp>
          <p:nvSpPr>
            <p:cNvPr id="455702" name="Freeform 18"/>
            <p:cNvSpPr>
              <a:spLocks/>
            </p:cNvSpPr>
            <p:nvPr/>
          </p:nvSpPr>
          <p:spPr bwMode="auto">
            <a:xfrm>
              <a:off x="2800" y="1469"/>
              <a:ext cx="31" cy="11"/>
            </a:xfrm>
            <a:custGeom>
              <a:avLst/>
              <a:gdLst>
                <a:gd name="T0" fmla="*/ 0 w 31"/>
                <a:gd name="T1" fmla="*/ 11 h 11"/>
                <a:gd name="T2" fmla="*/ 21 w 31"/>
                <a:gd name="T3" fmla="*/ 5 h 11"/>
                <a:gd name="T4" fmla="*/ 31 w 31"/>
                <a:gd name="T5" fmla="*/ 0 h 11"/>
                <a:gd name="T6" fmla="*/ 0 60000 65536"/>
                <a:gd name="T7" fmla="*/ 0 60000 65536"/>
                <a:gd name="T8" fmla="*/ 0 60000 65536"/>
                <a:gd name="T9" fmla="*/ 0 w 31"/>
                <a:gd name="T10" fmla="*/ 0 h 11"/>
                <a:gd name="T11" fmla="*/ 31 w 31"/>
                <a:gd name="T12" fmla="*/ 11 h 11"/>
              </a:gdLst>
              <a:ahLst/>
              <a:cxnLst>
                <a:cxn ang="T6">
                  <a:pos x="T0" y="T1"/>
                </a:cxn>
                <a:cxn ang="T7">
                  <a:pos x="T2" y="T3"/>
                </a:cxn>
                <a:cxn ang="T8">
                  <a:pos x="T4" y="T5"/>
                </a:cxn>
              </a:cxnLst>
              <a:rect l="T9" t="T10" r="T11" b="T12"/>
              <a:pathLst>
                <a:path w="31" h="11">
                  <a:moveTo>
                    <a:pt x="0" y="11"/>
                  </a:moveTo>
                  <a:lnTo>
                    <a:pt x="21" y="5"/>
                  </a:lnTo>
                  <a:lnTo>
                    <a:pt x="31" y="0"/>
                  </a:lnTo>
                </a:path>
              </a:pathLst>
            </a:custGeom>
            <a:noFill/>
            <a:ln w="15875">
              <a:solidFill>
                <a:srgbClr val="FF2A35"/>
              </a:solidFill>
              <a:round/>
              <a:headEnd/>
              <a:tailEnd/>
            </a:ln>
          </p:spPr>
          <p:txBody>
            <a:bodyPr/>
            <a:lstStyle/>
            <a:p>
              <a:pPr algn="l"/>
              <a:endParaRPr lang="de-CH" dirty="0"/>
            </a:p>
          </p:txBody>
        </p:sp>
        <p:sp>
          <p:nvSpPr>
            <p:cNvPr id="455703" name="Freeform 19"/>
            <p:cNvSpPr>
              <a:spLocks/>
            </p:cNvSpPr>
            <p:nvPr/>
          </p:nvSpPr>
          <p:spPr bwMode="auto">
            <a:xfrm>
              <a:off x="2826" y="1474"/>
              <a:ext cx="26" cy="21"/>
            </a:xfrm>
            <a:custGeom>
              <a:avLst/>
              <a:gdLst>
                <a:gd name="T0" fmla="*/ 0 w 26"/>
                <a:gd name="T1" fmla="*/ 0 h 21"/>
                <a:gd name="T2" fmla="*/ 26 w 26"/>
                <a:gd name="T3" fmla="*/ 6 h 21"/>
                <a:gd name="T4" fmla="*/ 26 w 26"/>
                <a:gd name="T5" fmla="*/ 21 h 21"/>
                <a:gd name="T6" fmla="*/ 0 60000 65536"/>
                <a:gd name="T7" fmla="*/ 0 60000 65536"/>
                <a:gd name="T8" fmla="*/ 0 60000 65536"/>
                <a:gd name="T9" fmla="*/ 0 w 26"/>
                <a:gd name="T10" fmla="*/ 0 h 21"/>
                <a:gd name="T11" fmla="*/ 26 w 26"/>
                <a:gd name="T12" fmla="*/ 21 h 21"/>
              </a:gdLst>
              <a:ahLst/>
              <a:cxnLst>
                <a:cxn ang="T6">
                  <a:pos x="T0" y="T1"/>
                </a:cxn>
                <a:cxn ang="T7">
                  <a:pos x="T2" y="T3"/>
                </a:cxn>
                <a:cxn ang="T8">
                  <a:pos x="T4" y="T5"/>
                </a:cxn>
              </a:cxnLst>
              <a:rect l="T9" t="T10" r="T11" b="T12"/>
              <a:pathLst>
                <a:path w="26" h="21">
                  <a:moveTo>
                    <a:pt x="0" y="0"/>
                  </a:moveTo>
                  <a:lnTo>
                    <a:pt x="26" y="6"/>
                  </a:lnTo>
                  <a:lnTo>
                    <a:pt x="26" y="21"/>
                  </a:lnTo>
                </a:path>
              </a:pathLst>
            </a:custGeom>
            <a:noFill/>
            <a:ln w="15875">
              <a:solidFill>
                <a:srgbClr val="FF2A35"/>
              </a:solidFill>
              <a:round/>
              <a:headEnd/>
              <a:tailEnd/>
            </a:ln>
          </p:spPr>
          <p:txBody>
            <a:bodyPr/>
            <a:lstStyle/>
            <a:p>
              <a:pPr algn="l"/>
              <a:endParaRPr lang="de-CH" dirty="0"/>
            </a:p>
          </p:txBody>
        </p:sp>
        <p:sp>
          <p:nvSpPr>
            <p:cNvPr id="455704" name="Freeform 20"/>
            <p:cNvSpPr>
              <a:spLocks/>
            </p:cNvSpPr>
            <p:nvPr/>
          </p:nvSpPr>
          <p:spPr bwMode="auto">
            <a:xfrm>
              <a:off x="2800" y="1495"/>
              <a:ext cx="16" cy="1"/>
            </a:xfrm>
            <a:custGeom>
              <a:avLst/>
              <a:gdLst>
                <a:gd name="T0" fmla="*/ 0 w 16"/>
                <a:gd name="T1" fmla="*/ 0 h 1"/>
                <a:gd name="T2" fmla="*/ 0 w 16"/>
                <a:gd name="T3" fmla="*/ 0 h 1"/>
                <a:gd name="T4" fmla="*/ 16 w 16"/>
                <a:gd name="T5" fmla="*/ 0 h 1"/>
                <a:gd name="T6" fmla="*/ 0 60000 65536"/>
                <a:gd name="T7" fmla="*/ 0 60000 65536"/>
                <a:gd name="T8" fmla="*/ 0 60000 65536"/>
                <a:gd name="T9" fmla="*/ 0 w 16"/>
                <a:gd name="T10" fmla="*/ 0 h 1"/>
                <a:gd name="T11" fmla="*/ 16 w 16"/>
                <a:gd name="T12" fmla="*/ 1 h 1"/>
              </a:gdLst>
              <a:ahLst/>
              <a:cxnLst>
                <a:cxn ang="T6">
                  <a:pos x="T0" y="T1"/>
                </a:cxn>
                <a:cxn ang="T7">
                  <a:pos x="T2" y="T3"/>
                </a:cxn>
                <a:cxn ang="T8">
                  <a:pos x="T4" y="T5"/>
                </a:cxn>
              </a:cxnLst>
              <a:rect l="T9" t="T10" r="T11" b="T12"/>
              <a:pathLst>
                <a:path w="16" h="1">
                  <a:moveTo>
                    <a:pt x="0" y="0"/>
                  </a:moveTo>
                  <a:lnTo>
                    <a:pt x="0" y="0"/>
                  </a:lnTo>
                  <a:lnTo>
                    <a:pt x="16" y="0"/>
                  </a:lnTo>
                </a:path>
              </a:pathLst>
            </a:custGeom>
            <a:noFill/>
            <a:ln w="15875">
              <a:solidFill>
                <a:srgbClr val="FF2A35"/>
              </a:solidFill>
              <a:round/>
              <a:headEnd/>
              <a:tailEnd/>
            </a:ln>
          </p:spPr>
          <p:txBody>
            <a:bodyPr/>
            <a:lstStyle/>
            <a:p>
              <a:pPr algn="l"/>
              <a:endParaRPr lang="de-CH" dirty="0"/>
            </a:p>
          </p:txBody>
        </p:sp>
        <p:sp>
          <p:nvSpPr>
            <p:cNvPr id="455705" name="Freeform 21"/>
            <p:cNvSpPr>
              <a:spLocks/>
            </p:cNvSpPr>
            <p:nvPr/>
          </p:nvSpPr>
          <p:spPr bwMode="auto">
            <a:xfrm>
              <a:off x="2769" y="1464"/>
              <a:ext cx="78" cy="16"/>
            </a:xfrm>
            <a:custGeom>
              <a:avLst/>
              <a:gdLst>
                <a:gd name="T0" fmla="*/ 78 w 78"/>
                <a:gd name="T1" fmla="*/ 12 h 16"/>
                <a:gd name="T2" fmla="*/ 52 w 78"/>
                <a:gd name="T3" fmla="*/ 12 h 16"/>
                <a:gd name="T4" fmla="*/ 26 w 78"/>
                <a:gd name="T5" fmla="*/ 5 h 16"/>
                <a:gd name="T6" fmla="*/ 26 w 78"/>
                <a:gd name="T7" fmla="*/ 0 h 16"/>
                <a:gd name="T8" fmla="*/ 0 w 78"/>
                <a:gd name="T9" fmla="*/ 16 h 16"/>
                <a:gd name="T10" fmla="*/ 26 w 78"/>
                <a:gd name="T11" fmla="*/ 12 h 16"/>
                <a:gd name="T12" fmla="*/ 78 w 78"/>
                <a:gd name="T13" fmla="*/ 12 h 16"/>
                <a:gd name="T14" fmla="*/ 0 60000 65536"/>
                <a:gd name="T15" fmla="*/ 0 60000 65536"/>
                <a:gd name="T16" fmla="*/ 0 60000 65536"/>
                <a:gd name="T17" fmla="*/ 0 60000 65536"/>
                <a:gd name="T18" fmla="*/ 0 60000 65536"/>
                <a:gd name="T19" fmla="*/ 0 60000 65536"/>
                <a:gd name="T20" fmla="*/ 0 60000 65536"/>
                <a:gd name="T21" fmla="*/ 0 w 78"/>
                <a:gd name="T22" fmla="*/ 0 h 16"/>
                <a:gd name="T23" fmla="*/ 78 w 78"/>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16">
                  <a:moveTo>
                    <a:pt x="78" y="12"/>
                  </a:moveTo>
                  <a:lnTo>
                    <a:pt x="52" y="12"/>
                  </a:lnTo>
                  <a:lnTo>
                    <a:pt x="26" y="5"/>
                  </a:lnTo>
                  <a:lnTo>
                    <a:pt x="26" y="0"/>
                  </a:lnTo>
                  <a:lnTo>
                    <a:pt x="0" y="16"/>
                  </a:lnTo>
                  <a:lnTo>
                    <a:pt x="26" y="12"/>
                  </a:lnTo>
                  <a:lnTo>
                    <a:pt x="78" y="12"/>
                  </a:lnTo>
                  <a:close/>
                </a:path>
              </a:pathLst>
            </a:custGeom>
            <a:solidFill>
              <a:srgbClr val="FF4600"/>
            </a:solidFill>
            <a:ln w="9525">
              <a:noFill/>
              <a:round/>
              <a:headEnd/>
              <a:tailEnd/>
            </a:ln>
          </p:spPr>
          <p:txBody>
            <a:bodyPr/>
            <a:lstStyle/>
            <a:p>
              <a:pPr algn="l"/>
              <a:endParaRPr lang="de-CH" dirty="0"/>
            </a:p>
          </p:txBody>
        </p:sp>
        <p:sp>
          <p:nvSpPr>
            <p:cNvPr id="455706" name="Freeform 22"/>
            <p:cNvSpPr>
              <a:spLocks/>
            </p:cNvSpPr>
            <p:nvPr/>
          </p:nvSpPr>
          <p:spPr bwMode="auto">
            <a:xfrm>
              <a:off x="2774" y="1469"/>
              <a:ext cx="78" cy="16"/>
            </a:xfrm>
            <a:custGeom>
              <a:avLst/>
              <a:gdLst>
                <a:gd name="T0" fmla="*/ 78 w 78"/>
                <a:gd name="T1" fmla="*/ 11 h 16"/>
                <a:gd name="T2" fmla="*/ 52 w 78"/>
                <a:gd name="T3" fmla="*/ 11 h 16"/>
                <a:gd name="T4" fmla="*/ 26 w 78"/>
                <a:gd name="T5" fmla="*/ 5 h 16"/>
                <a:gd name="T6" fmla="*/ 26 w 78"/>
                <a:gd name="T7" fmla="*/ 0 h 16"/>
                <a:gd name="T8" fmla="*/ 0 w 78"/>
                <a:gd name="T9" fmla="*/ 16 h 16"/>
                <a:gd name="T10" fmla="*/ 26 w 78"/>
                <a:gd name="T11" fmla="*/ 11 h 16"/>
                <a:gd name="T12" fmla="*/ 0 60000 65536"/>
                <a:gd name="T13" fmla="*/ 0 60000 65536"/>
                <a:gd name="T14" fmla="*/ 0 60000 65536"/>
                <a:gd name="T15" fmla="*/ 0 60000 65536"/>
                <a:gd name="T16" fmla="*/ 0 60000 65536"/>
                <a:gd name="T17" fmla="*/ 0 60000 65536"/>
                <a:gd name="T18" fmla="*/ 0 w 78"/>
                <a:gd name="T19" fmla="*/ 0 h 16"/>
                <a:gd name="T20" fmla="*/ 78 w 78"/>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78" h="16">
                  <a:moveTo>
                    <a:pt x="78" y="11"/>
                  </a:moveTo>
                  <a:lnTo>
                    <a:pt x="52" y="11"/>
                  </a:lnTo>
                  <a:lnTo>
                    <a:pt x="26" y="5"/>
                  </a:lnTo>
                  <a:lnTo>
                    <a:pt x="26" y="0"/>
                  </a:lnTo>
                  <a:lnTo>
                    <a:pt x="0" y="16"/>
                  </a:lnTo>
                  <a:lnTo>
                    <a:pt x="26" y="11"/>
                  </a:lnTo>
                </a:path>
              </a:pathLst>
            </a:custGeom>
            <a:noFill/>
            <a:ln w="15875">
              <a:solidFill>
                <a:srgbClr val="D53A00"/>
              </a:solidFill>
              <a:round/>
              <a:headEnd/>
              <a:tailEnd/>
            </a:ln>
          </p:spPr>
          <p:txBody>
            <a:bodyPr/>
            <a:lstStyle/>
            <a:p>
              <a:pPr algn="l"/>
              <a:endParaRPr lang="de-CH" dirty="0"/>
            </a:p>
          </p:txBody>
        </p:sp>
        <p:sp>
          <p:nvSpPr>
            <p:cNvPr id="455707" name="Line 23"/>
            <p:cNvSpPr>
              <a:spLocks noChangeShapeType="1"/>
            </p:cNvSpPr>
            <p:nvPr/>
          </p:nvSpPr>
          <p:spPr bwMode="auto">
            <a:xfrm>
              <a:off x="2836" y="1474"/>
              <a:ext cx="26" cy="1"/>
            </a:xfrm>
            <a:prstGeom prst="line">
              <a:avLst/>
            </a:prstGeom>
            <a:noFill/>
            <a:ln w="15875">
              <a:solidFill>
                <a:srgbClr val="FF2A35"/>
              </a:solidFill>
              <a:round/>
              <a:headEnd/>
              <a:tailEnd/>
            </a:ln>
          </p:spPr>
          <p:txBody>
            <a:bodyPr/>
            <a:lstStyle/>
            <a:p>
              <a:endParaRPr lang="el-GR" dirty="0"/>
            </a:p>
          </p:txBody>
        </p:sp>
        <p:sp>
          <p:nvSpPr>
            <p:cNvPr id="455708" name="Line 24"/>
            <p:cNvSpPr>
              <a:spLocks noChangeShapeType="1"/>
            </p:cNvSpPr>
            <p:nvPr/>
          </p:nvSpPr>
          <p:spPr bwMode="auto">
            <a:xfrm flipV="1">
              <a:off x="2945" y="1438"/>
              <a:ext cx="22" cy="21"/>
            </a:xfrm>
            <a:prstGeom prst="line">
              <a:avLst/>
            </a:prstGeom>
            <a:noFill/>
            <a:ln w="15875">
              <a:solidFill>
                <a:srgbClr val="A100AA"/>
              </a:solidFill>
              <a:round/>
              <a:headEnd/>
              <a:tailEnd/>
            </a:ln>
          </p:spPr>
          <p:txBody>
            <a:bodyPr/>
            <a:lstStyle/>
            <a:p>
              <a:endParaRPr lang="el-GR" dirty="0"/>
            </a:p>
          </p:txBody>
        </p:sp>
        <p:sp>
          <p:nvSpPr>
            <p:cNvPr id="455709" name="Freeform 25"/>
            <p:cNvSpPr>
              <a:spLocks/>
            </p:cNvSpPr>
            <p:nvPr/>
          </p:nvSpPr>
          <p:spPr bwMode="auto">
            <a:xfrm>
              <a:off x="2950" y="1449"/>
              <a:ext cx="62" cy="10"/>
            </a:xfrm>
            <a:custGeom>
              <a:avLst/>
              <a:gdLst>
                <a:gd name="T0" fmla="*/ 0 w 62"/>
                <a:gd name="T1" fmla="*/ 10 h 10"/>
                <a:gd name="T2" fmla="*/ 0 w 62"/>
                <a:gd name="T3" fmla="*/ 10 h 10"/>
                <a:gd name="T4" fmla="*/ 21 w 62"/>
                <a:gd name="T5" fmla="*/ 5 h 10"/>
                <a:gd name="T6" fmla="*/ 26 w 62"/>
                <a:gd name="T7" fmla="*/ 0 h 10"/>
                <a:gd name="T8" fmla="*/ 41 w 62"/>
                <a:gd name="T9" fmla="*/ 5 h 10"/>
                <a:gd name="T10" fmla="*/ 52 w 62"/>
                <a:gd name="T11" fmla="*/ 0 h 10"/>
                <a:gd name="T12" fmla="*/ 62 w 62"/>
                <a:gd name="T13" fmla="*/ 5 h 10"/>
                <a:gd name="T14" fmla="*/ 26 w 62"/>
                <a:gd name="T15" fmla="*/ 10 h 10"/>
                <a:gd name="T16" fmla="*/ 0 60000 65536"/>
                <a:gd name="T17" fmla="*/ 0 60000 65536"/>
                <a:gd name="T18" fmla="*/ 0 60000 65536"/>
                <a:gd name="T19" fmla="*/ 0 60000 65536"/>
                <a:gd name="T20" fmla="*/ 0 60000 65536"/>
                <a:gd name="T21" fmla="*/ 0 60000 65536"/>
                <a:gd name="T22" fmla="*/ 0 60000 65536"/>
                <a:gd name="T23" fmla="*/ 0 60000 65536"/>
                <a:gd name="T24" fmla="*/ 0 w 62"/>
                <a:gd name="T25" fmla="*/ 0 h 10"/>
                <a:gd name="T26" fmla="*/ 62 w 62"/>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2" h="10">
                  <a:moveTo>
                    <a:pt x="0" y="10"/>
                  </a:moveTo>
                  <a:lnTo>
                    <a:pt x="0" y="10"/>
                  </a:lnTo>
                  <a:lnTo>
                    <a:pt x="21" y="5"/>
                  </a:lnTo>
                  <a:lnTo>
                    <a:pt x="26" y="0"/>
                  </a:lnTo>
                  <a:lnTo>
                    <a:pt x="41" y="5"/>
                  </a:lnTo>
                  <a:lnTo>
                    <a:pt x="52" y="0"/>
                  </a:lnTo>
                  <a:lnTo>
                    <a:pt x="62" y="5"/>
                  </a:lnTo>
                  <a:lnTo>
                    <a:pt x="26" y="10"/>
                  </a:lnTo>
                </a:path>
              </a:pathLst>
            </a:custGeom>
            <a:noFill/>
            <a:ln w="15875">
              <a:solidFill>
                <a:srgbClr val="A100AA"/>
              </a:solidFill>
              <a:round/>
              <a:headEnd/>
              <a:tailEnd/>
            </a:ln>
          </p:spPr>
          <p:txBody>
            <a:bodyPr/>
            <a:lstStyle/>
            <a:p>
              <a:pPr algn="l"/>
              <a:endParaRPr lang="de-CH" dirty="0"/>
            </a:p>
          </p:txBody>
        </p:sp>
        <p:sp>
          <p:nvSpPr>
            <p:cNvPr id="455710" name="Freeform 26"/>
            <p:cNvSpPr>
              <a:spLocks/>
            </p:cNvSpPr>
            <p:nvPr/>
          </p:nvSpPr>
          <p:spPr bwMode="auto">
            <a:xfrm>
              <a:off x="2967" y="1449"/>
              <a:ext cx="67" cy="31"/>
            </a:xfrm>
            <a:custGeom>
              <a:avLst/>
              <a:gdLst>
                <a:gd name="T0" fmla="*/ 9 w 67"/>
                <a:gd name="T1" fmla="*/ 20 h 31"/>
                <a:gd name="T2" fmla="*/ 35 w 67"/>
                <a:gd name="T3" fmla="*/ 31 h 31"/>
                <a:gd name="T4" fmla="*/ 24 w 67"/>
                <a:gd name="T5" fmla="*/ 20 h 31"/>
                <a:gd name="T6" fmla="*/ 55 w 67"/>
                <a:gd name="T7" fmla="*/ 25 h 31"/>
                <a:gd name="T8" fmla="*/ 62 w 67"/>
                <a:gd name="T9" fmla="*/ 25 h 31"/>
                <a:gd name="T10" fmla="*/ 67 w 67"/>
                <a:gd name="T11" fmla="*/ 15 h 31"/>
                <a:gd name="T12" fmla="*/ 45 w 67"/>
                <a:gd name="T13" fmla="*/ 10 h 31"/>
                <a:gd name="T14" fmla="*/ 55 w 67"/>
                <a:gd name="T15" fmla="*/ 5 h 31"/>
                <a:gd name="T16" fmla="*/ 40 w 67"/>
                <a:gd name="T17" fmla="*/ 10 h 31"/>
                <a:gd name="T18" fmla="*/ 24 w 67"/>
                <a:gd name="T19" fmla="*/ 10 h 31"/>
                <a:gd name="T20" fmla="*/ 9 w 67"/>
                <a:gd name="T21" fmla="*/ 0 h 31"/>
                <a:gd name="T22" fmla="*/ 0 w 67"/>
                <a:gd name="T23" fmla="*/ 15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7"/>
                <a:gd name="T37" fmla="*/ 0 h 31"/>
                <a:gd name="T38" fmla="*/ 67 w 67"/>
                <a:gd name="T39" fmla="*/ 31 h 3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7" h="31">
                  <a:moveTo>
                    <a:pt x="9" y="20"/>
                  </a:moveTo>
                  <a:lnTo>
                    <a:pt x="35" y="31"/>
                  </a:lnTo>
                  <a:lnTo>
                    <a:pt x="24" y="20"/>
                  </a:lnTo>
                  <a:lnTo>
                    <a:pt x="55" y="25"/>
                  </a:lnTo>
                  <a:lnTo>
                    <a:pt x="62" y="25"/>
                  </a:lnTo>
                  <a:lnTo>
                    <a:pt x="67" y="15"/>
                  </a:lnTo>
                  <a:lnTo>
                    <a:pt x="45" y="10"/>
                  </a:lnTo>
                  <a:lnTo>
                    <a:pt x="55" y="5"/>
                  </a:lnTo>
                  <a:lnTo>
                    <a:pt x="40" y="10"/>
                  </a:lnTo>
                  <a:lnTo>
                    <a:pt x="24" y="10"/>
                  </a:lnTo>
                  <a:lnTo>
                    <a:pt x="9" y="0"/>
                  </a:lnTo>
                  <a:lnTo>
                    <a:pt x="0" y="15"/>
                  </a:lnTo>
                </a:path>
              </a:pathLst>
            </a:custGeom>
            <a:noFill/>
            <a:ln w="15875">
              <a:solidFill>
                <a:srgbClr val="A100AA"/>
              </a:solidFill>
              <a:round/>
              <a:headEnd/>
              <a:tailEnd/>
            </a:ln>
          </p:spPr>
          <p:txBody>
            <a:bodyPr/>
            <a:lstStyle/>
            <a:p>
              <a:pPr algn="l"/>
              <a:endParaRPr lang="de-CH" dirty="0"/>
            </a:p>
          </p:txBody>
        </p:sp>
        <p:sp>
          <p:nvSpPr>
            <p:cNvPr id="455711" name="Line 27"/>
            <p:cNvSpPr>
              <a:spLocks noChangeShapeType="1"/>
            </p:cNvSpPr>
            <p:nvPr/>
          </p:nvSpPr>
          <p:spPr bwMode="auto">
            <a:xfrm flipV="1">
              <a:off x="2955" y="1449"/>
              <a:ext cx="79" cy="10"/>
            </a:xfrm>
            <a:prstGeom prst="line">
              <a:avLst/>
            </a:prstGeom>
            <a:noFill/>
            <a:ln w="15875">
              <a:solidFill>
                <a:srgbClr val="A100AA"/>
              </a:solidFill>
              <a:round/>
              <a:headEnd/>
              <a:tailEnd/>
            </a:ln>
          </p:spPr>
          <p:txBody>
            <a:bodyPr/>
            <a:lstStyle/>
            <a:p>
              <a:endParaRPr lang="el-GR" dirty="0"/>
            </a:p>
          </p:txBody>
        </p:sp>
        <p:sp>
          <p:nvSpPr>
            <p:cNvPr id="455712" name="Line 28"/>
            <p:cNvSpPr>
              <a:spLocks noChangeShapeType="1"/>
            </p:cNvSpPr>
            <p:nvPr/>
          </p:nvSpPr>
          <p:spPr bwMode="auto">
            <a:xfrm>
              <a:off x="2998" y="1459"/>
              <a:ext cx="45" cy="1"/>
            </a:xfrm>
            <a:prstGeom prst="line">
              <a:avLst/>
            </a:prstGeom>
            <a:noFill/>
            <a:ln w="15875">
              <a:solidFill>
                <a:srgbClr val="A100AA"/>
              </a:solidFill>
              <a:round/>
              <a:headEnd/>
              <a:tailEnd/>
            </a:ln>
          </p:spPr>
          <p:txBody>
            <a:bodyPr/>
            <a:lstStyle/>
            <a:p>
              <a:endParaRPr lang="el-GR" dirty="0"/>
            </a:p>
          </p:txBody>
        </p:sp>
        <p:sp>
          <p:nvSpPr>
            <p:cNvPr id="455713" name="Line 29"/>
            <p:cNvSpPr>
              <a:spLocks noChangeShapeType="1"/>
            </p:cNvSpPr>
            <p:nvPr/>
          </p:nvSpPr>
          <p:spPr bwMode="auto">
            <a:xfrm>
              <a:off x="3029" y="1474"/>
              <a:ext cx="24" cy="11"/>
            </a:xfrm>
            <a:prstGeom prst="line">
              <a:avLst/>
            </a:prstGeom>
            <a:noFill/>
            <a:ln w="15875">
              <a:solidFill>
                <a:srgbClr val="A100AA"/>
              </a:solidFill>
              <a:round/>
              <a:headEnd/>
              <a:tailEnd/>
            </a:ln>
          </p:spPr>
          <p:txBody>
            <a:bodyPr/>
            <a:lstStyle/>
            <a:p>
              <a:endParaRPr lang="el-GR" dirty="0"/>
            </a:p>
          </p:txBody>
        </p:sp>
        <p:sp>
          <p:nvSpPr>
            <p:cNvPr id="455714" name="Freeform 30"/>
            <p:cNvSpPr>
              <a:spLocks/>
            </p:cNvSpPr>
            <p:nvPr/>
          </p:nvSpPr>
          <p:spPr bwMode="auto">
            <a:xfrm>
              <a:off x="2962" y="1459"/>
              <a:ext cx="62" cy="17"/>
            </a:xfrm>
            <a:custGeom>
              <a:avLst/>
              <a:gdLst>
                <a:gd name="T0" fmla="*/ 0 w 62"/>
                <a:gd name="T1" fmla="*/ 10 h 17"/>
                <a:gd name="T2" fmla="*/ 9 w 62"/>
                <a:gd name="T3" fmla="*/ 10 h 17"/>
                <a:gd name="T4" fmla="*/ 31 w 62"/>
                <a:gd name="T5" fmla="*/ 5 h 17"/>
                <a:gd name="T6" fmla="*/ 50 w 62"/>
                <a:gd name="T7" fmla="*/ 0 h 17"/>
                <a:gd name="T8" fmla="*/ 62 w 62"/>
                <a:gd name="T9" fmla="*/ 17 h 17"/>
                <a:gd name="T10" fmla="*/ 40 w 62"/>
                <a:gd name="T11" fmla="*/ 17 h 17"/>
                <a:gd name="T12" fmla="*/ 55 w 62"/>
                <a:gd name="T13" fmla="*/ 17 h 17"/>
                <a:gd name="T14" fmla="*/ 50 w 62"/>
                <a:gd name="T15" fmla="*/ 10 h 17"/>
                <a:gd name="T16" fmla="*/ 24 w 62"/>
                <a:gd name="T17" fmla="*/ 10 h 17"/>
                <a:gd name="T18" fmla="*/ 0 w 62"/>
                <a:gd name="T19" fmla="*/ 10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2"/>
                <a:gd name="T31" fmla="*/ 0 h 17"/>
                <a:gd name="T32" fmla="*/ 62 w 62"/>
                <a:gd name="T33" fmla="*/ 17 h 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2" h="17">
                  <a:moveTo>
                    <a:pt x="0" y="10"/>
                  </a:moveTo>
                  <a:lnTo>
                    <a:pt x="9" y="10"/>
                  </a:lnTo>
                  <a:lnTo>
                    <a:pt x="31" y="5"/>
                  </a:lnTo>
                  <a:lnTo>
                    <a:pt x="50" y="0"/>
                  </a:lnTo>
                  <a:lnTo>
                    <a:pt x="62" y="17"/>
                  </a:lnTo>
                  <a:lnTo>
                    <a:pt x="40" y="17"/>
                  </a:lnTo>
                  <a:lnTo>
                    <a:pt x="55" y="17"/>
                  </a:lnTo>
                  <a:lnTo>
                    <a:pt x="50" y="10"/>
                  </a:lnTo>
                  <a:lnTo>
                    <a:pt x="24" y="10"/>
                  </a:lnTo>
                  <a:lnTo>
                    <a:pt x="0" y="10"/>
                  </a:lnTo>
                  <a:close/>
                </a:path>
              </a:pathLst>
            </a:custGeom>
            <a:solidFill>
              <a:srgbClr val="A100AA"/>
            </a:solidFill>
            <a:ln w="9525">
              <a:noFill/>
              <a:round/>
              <a:headEnd/>
              <a:tailEnd/>
            </a:ln>
          </p:spPr>
          <p:txBody>
            <a:bodyPr/>
            <a:lstStyle/>
            <a:p>
              <a:pPr algn="l"/>
              <a:endParaRPr lang="de-CH" dirty="0"/>
            </a:p>
          </p:txBody>
        </p:sp>
        <p:sp>
          <p:nvSpPr>
            <p:cNvPr id="455715" name="Freeform 31"/>
            <p:cNvSpPr>
              <a:spLocks/>
            </p:cNvSpPr>
            <p:nvPr/>
          </p:nvSpPr>
          <p:spPr bwMode="auto">
            <a:xfrm>
              <a:off x="2964" y="1462"/>
              <a:ext cx="62" cy="16"/>
            </a:xfrm>
            <a:custGeom>
              <a:avLst/>
              <a:gdLst>
                <a:gd name="T0" fmla="*/ 0 w 62"/>
                <a:gd name="T1" fmla="*/ 10 h 16"/>
                <a:gd name="T2" fmla="*/ 10 w 62"/>
                <a:gd name="T3" fmla="*/ 10 h 16"/>
                <a:gd name="T4" fmla="*/ 31 w 62"/>
                <a:gd name="T5" fmla="*/ 5 h 16"/>
                <a:gd name="T6" fmla="*/ 51 w 62"/>
                <a:gd name="T7" fmla="*/ 0 h 16"/>
                <a:gd name="T8" fmla="*/ 62 w 62"/>
                <a:gd name="T9" fmla="*/ 16 h 16"/>
                <a:gd name="T10" fmla="*/ 41 w 62"/>
                <a:gd name="T11" fmla="*/ 16 h 16"/>
                <a:gd name="T12" fmla="*/ 56 w 62"/>
                <a:gd name="T13" fmla="*/ 16 h 16"/>
                <a:gd name="T14" fmla="*/ 51 w 62"/>
                <a:gd name="T15" fmla="*/ 10 h 16"/>
                <a:gd name="T16" fmla="*/ 25 w 62"/>
                <a:gd name="T17" fmla="*/ 1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16"/>
                <a:gd name="T29" fmla="*/ 62 w 62"/>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16">
                  <a:moveTo>
                    <a:pt x="0" y="10"/>
                  </a:moveTo>
                  <a:lnTo>
                    <a:pt x="10" y="10"/>
                  </a:lnTo>
                  <a:lnTo>
                    <a:pt x="31" y="5"/>
                  </a:lnTo>
                  <a:lnTo>
                    <a:pt x="51" y="0"/>
                  </a:lnTo>
                  <a:lnTo>
                    <a:pt x="62" y="16"/>
                  </a:lnTo>
                  <a:lnTo>
                    <a:pt x="41" y="16"/>
                  </a:lnTo>
                  <a:lnTo>
                    <a:pt x="56" y="16"/>
                  </a:lnTo>
                  <a:lnTo>
                    <a:pt x="51" y="10"/>
                  </a:lnTo>
                  <a:lnTo>
                    <a:pt x="25" y="10"/>
                  </a:lnTo>
                </a:path>
              </a:pathLst>
            </a:custGeom>
            <a:noFill/>
            <a:ln w="7938">
              <a:solidFill>
                <a:srgbClr val="A100AA"/>
              </a:solidFill>
              <a:round/>
              <a:headEnd/>
              <a:tailEnd/>
            </a:ln>
          </p:spPr>
          <p:txBody>
            <a:bodyPr/>
            <a:lstStyle/>
            <a:p>
              <a:pPr algn="l"/>
              <a:endParaRPr lang="de-CH" dirty="0"/>
            </a:p>
          </p:txBody>
        </p:sp>
        <p:sp>
          <p:nvSpPr>
            <p:cNvPr id="455716" name="Freeform 32"/>
            <p:cNvSpPr>
              <a:spLocks/>
            </p:cNvSpPr>
            <p:nvPr/>
          </p:nvSpPr>
          <p:spPr bwMode="auto">
            <a:xfrm>
              <a:off x="2604" y="1283"/>
              <a:ext cx="77" cy="93"/>
            </a:xfrm>
            <a:custGeom>
              <a:avLst/>
              <a:gdLst>
                <a:gd name="T0" fmla="*/ 15 w 77"/>
                <a:gd name="T1" fmla="*/ 93 h 93"/>
                <a:gd name="T2" fmla="*/ 15 w 77"/>
                <a:gd name="T3" fmla="*/ 83 h 93"/>
                <a:gd name="T4" fmla="*/ 5 w 77"/>
                <a:gd name="T5" fmla="*/ 21 h 93"/>
                <a:gd name="T6" fmla="*/ 21 w 77"/>
                <a:gd name="T7" fmla="*/ 62 h 93"/>
                <a:gd name="T8" fmla="*/ 26 w 77"/>
                <a:gd name="T9" fmla="*/ 16 h 93"/>
                <a:gd name="T10" fmla="*/ 26 w 77"/>
                <a:gd name="T11" fmla="*/ 88 h 93"/>
                <a:gd name="T12" fmla="*/ 57 w 77"/>
                <a:gd name="T13" fmla="*/ 21 h 93"/>
                <a:gd name="T14" fmla="*/ 26 w 77"/>
                <a:gd name="T15" fmla="*/ 62 h 93"/>
                <a:gd name="T16" fmla="*/ 77 w 77"/>
                <a:gd name="T17" fmla="*/ 26 h 93"/>
                <a:gd name="T18" fmla="*/ 52 w 77"/>
                <a:gd name="T19" fmla="*/ 42 h 93"/>
                <a:gd name="T20" fmla="*/ 46 w 77"/>
                <a:gd name="T21" fmla="*/ 11 h 93"/>
                <a:gd name="T22" fmla="*/ 62 w 77"/>
                <a:gd name="T23" fmla="*/ 16 h 93"/>
                <a:gd name="T24" fmla="*/ 72 w 77"/>
                <a:gd name="T25" fmla="*/ 11 h 93"/>
                <a:gd name="T26" fmla="*/ 46 w 77"/>
                <a:gd name="T27" fmla="*/ 21 h 93"/>
                <a:gd name="T28" fmla="*/ 31 w 77"/>
                <a:gd name="T29" fmla="*/ 57 h 93"/>
                <a:gd name="T30" fmla="*/ 26 w 77"/>
                <a:gd name="T31" fmla="*/ 0 h 93"/>
                <a:gd name="T32" fmla="*/ 26 w 77"/>
                <a:gd name="T33" fmla="*/ 21 h 93"/>
                <a:gd name="T34" fmla="*/ 0 w 77"/>
                <a:gd name="T35" fmla="*/ 5 h 93"/>
                <a:gd name="T36" fmla="*/ 15 w 77"/>
                <a:gd name="T37" fmla="*/ 26 h 93"/>
                <a:gd name="T38" fmla="*/ 46 w 77"/>
                <a:gd name="T39" fmla="*/ 5 h 93"/>
                <a:gd name="T40" fmla="*/ 26 w 77"/>
                <a:gd name="T41" fmla="*/ 73 h 93"/>
                <a:gd name="T42" fmla="*/ 36 w 77"/>
                <a:gd name="T43" fmla="*/ 67 h 93"/>
                <a:gd name="T44" fmla="*/ 62 w 77"/>
                <a:gd name="T45" fmla="*/ 62 h 9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7"/>
                <a:gd name="T70" fmla="*/ 0 h 93"/>
                <a:gd name="T71" fmla="*/ 77 w 77"/>
                <a:gd name="T72" fmla="*/ 93 h 9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7" h="93">
                  <a:moveTo>
                    <a:pt x="15" y="93"/>
                  </a:moveTo>
                  <a:lnTo>
                    <a:pt x="15" y="83"/>
                  </a:lnTo>
                  <a:lnTo>
                    <a:pt x="5" y="21"/>
                  </a:lnTo>
                  <a:lnTo>
                    <a:pt x="21" y="62"/>
                  </a:lnTo>
                  <a:lnTo>
                    <a:pt x="26" y="16"/>
                  </a:lnTo>
                  <a:lnTo>
                    <a:pt x="26" y="88"/>
                  </a:lnTo>
                  <a:lnTo>
                    <a:pt x="57" y="21"/>
                  </a:lnTo>
                  <a:lnTo>
                    <a:pt x="26" y="62"/>
                  </a:lnTo>
                  <a:lnTo>
                    <a:pt x="77" y="26"/>
                  </a:lnTo>
                  <a:lnTo>
                    <a:pt x="52" y="42"/>
                  </a:lnTo>
                  <a:lnTo>
                    <a:pt x="46" y="11"/>
                  </a:lnTo>
                  <a:lnTo>
                    <a:pt x="62" y="16"/>
                  </a:lnTo>
                  <a:lnTo>
                    <a:pt x="72" y="11"/>
                  </a:lnTo>
                  <a:lnTo>
                    <a:pt x="46" y="21"/>
                  </a:lnTo>
                  <a:lnTo>
                    <a:pt x="31" y="57"/>
                  </a:lnTo>
                  <a:lnTo>
                    <a:pt x="26" y="0"/>
                  </a:lnTo>
                  <a:lnTo>
                    <a:pt x="26" y="21"/>
                  </a:lnTo>
                  <a:lnTo>
                    <a:pt x="0" y="5"/>
                  </a:lnTo>
                  <a:lnTo>
                    <a:pt x="15" y="26"/>
                  </a:lnTo>
                  <a:lnTo>
                    <a:pt x="46" y="5"/>
                  </a:lnTo>
                  <a:lnTo>
                    <a:pt x="26" y="73"/>
                  </a:lnTo>
                  <a:lnTo>
                    <a:pt x="36" y="67"/>
                  </a:lnTo>
                  <a:lnTo>
                    <a:pt x="62" y="62"/>
                  </a:lnTo>
                </a:path>
              </a:pathLst>
            </a:custGeom>
            <a:noFill/>
            <a:ln w="15875">
              <a:solidFill>
                <a:srgbClr val="FF2A35"/>
              </a:solidFill>
              <a:round/>
              <a:headEnd/>
              <a:tailEnd/>
            </a:ln>
          </p:spPr>
          <p:txBody>
            <a:bodyPr/>
            <a:lstStyle/>
            <a:p>
              <a:pPr algn="l"/>
              <a:endParaRPr lang="de-CH" dirty="0"/>
            </a:p>
          </p:txBody>
        </p:sp>
        <p:sp>
          <p:nvSpPr>
            <p:cNvPr id="455717" name="Freeform 33"/>
            <p:cNvSpPr>
              <a:spLocks/>
            </p:cNvSpPr>
            <p:nvPr/>
          </p:nvSpPr>
          <p:spPr bwMode="auto">
            <a:xfrm>
              <a:off x="2619" y="1273"/>
              <a:ext cx="47" cy="93"/>
            </a:xfrm>
            <a:custGeom>
              <a:avLst/>
              <a:gdLst>
                <a:gd name="T0" fmla="*/ 0 w 47"/>
                <a:gd name="T1" fmla="*/ 93 h 93"/>
                <a:gd name="T2" fmla="*/ 6 w 47"/>
                <a:gd name="T3" fmla="*/ 10 h 93"/>
                <a:gd name="T4" fmla="*/ 6 w 47"/>
                <a:gd name="T5" fmla="*/ 67 h 93"/>
                <a:gd name="T6" fmla="*/ 26 w 47"/>
                <a:gd name="T7" fmla="*/ 0 h 93"/>
                <a:gd name="T8" fmla="*/ 16 w 47"/>
                <a:gd name="T9" fmla="*/ 46 h 93"/>
                <a:gd name="T10" fmla="*/ 47 w 47"/>
                <a:gd name="T11" fmla="*/ 41 h 93"/>
                <a:gd name="T12" fmla="*/ 0 60000 65536"/>
                <a:gd name="T13" fmla="*/ 0 60000 65536"/>
                <a:gd name="T14" fmla="*/ 0 60000 65536"/>
                <a:gd name="T15" fmla="*/ 0 60000 65536"/>
                <a:gd name="T16" fmla="*/ 0 60000 65536"/>
                <a:gd name="T17" fmla="*/ 0 60000 65536"/>
                <a:gd name="T18" fmla="*/ 0 w 47"/>
                <a:gd name="T19" fmla="*/ 0 h 93"/>
                <a:gd name="T20" fmla="*/ 47 w 47"/>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47" h="93">
                  <a:moveTo>
                    <a:pt x="0" y="93"/>
                  </a:moveTo>
                  <a:lnTo>
                    <a:pt x="6" y="10"/>
                  </a:lnTo>
                  <a:lnTo>
                    <a:pt x="6" y="67"/>
                  </a:lnTo>
                  <a:lnTo>
                    <a:pt x="26" y="0"/>
                  </a:lnTo>
                  <a:lnTo>
                    <a:pt x="16" y="46"/>
                  </a:lnTo>
                  <a:lnTo>
                    <a:pt x="47" y="41"/>
                  </a:lnTo>
                </a:path>
              </a:pathLst>
            </a:custGeom>
            <a:noFill/>
            <a:ln w="15875">
              <a:solidFill>
                <a:srgbClr val="FF652A"/>
              </a:solidFill>
              <a:round/>
              <a:headEnd/>
              <a:tailEnd/>
            </a:ln>
          </p:spPr>
          <p:txBody>
            <a:bodyPr/>
            <a:lstStyle/>
            <a:p>
              <a:pPr algn="l"/>
              <a:endParaRPr lang="de-CH" dirty="0"/>
            </a:p>
          </p:txBody>
        </p:sp>
        <p:sp>
          <p:nvSpPr>
            <p:cNvPr id="455718" name="Rectangle 34"/>
            <p:cNvSpPr>
              <a:spLocks noChangeArrowheads="1"/>
            </p:cNvSpPr>
            <p:nvPr/>
          </p:nvSpPr>
          <p:spPr bwMode="auto">
            <a:xfrm>
              <a:off x="2201" y="1372"/>
              <a:ext cx="40" cy="86"/>
            </a:xfrm>
            <a:prstGeom prst="rect">
              <a:avLst/>
            </a:prstGeom>
            <a:noFill/>
            <a:ln w="9525">
              <a:noFill/>
              <a:miter lim="800000"/>
              <a:headEnd/>
              <a:tailEnd/>
            </a:ln>
          </p:spPr>
          <p:txBody>
            <a:bodyPr wrap="none" lIns="0" tIns="0" rIns="0" bIns="0">
              <a:spAutoFit/>
            </a:bodyPr>
            <a:lstStyle/>
            <a:p>
              <a:pPr algn="l"/>
              <a:r>
                <a:rPr lang="en-US" sz="900" dirty="0">
                  <a:solidFill>
                    <a:srgbClr val="FFFFFF"/>
                  </a:solidFill>
                  <a:latin typeface="Arial" pitchFamily="34" charset="0"/>
                  <a:cs typeface="Arial" pitchFamily="34" charset="0"/>
                </a:rPr>
                <a:t>µ</a:t>
              </a:r>
              <a:endParaRPr lang="en-US" dirty="0">
                <a:latin typeface="Arial" pitchFamily="34" charset="0"/>
                <a:cs typeface="Arial" pitchFamily="34" charset="0"/>
              </a:endParaRPr>
            </a:p>
          </p:txBody>
        </p:sp>
        <p:sp>
          <p:nvSpPr>
            <p:cNvPr id="455719" name="Rectangle 35"/>
            <p:cNvSpPr>
              <a:spLocks noChangeArrowheads="1"/>
            </p:cNvSpPr>
            <p:nvPr/>
          </p:nvSpPr>
          <p:spPr bwMode="auto">
            <a:xfrm>
              <a:off x="2196" y="1367"/>
              <a:ext cx="40" cy="86"/>
            </a:xfrm>
            <a:prstGeom prst="rect">
              <a:avLst/>
            </a:prstGeom>
            <a:noFill/>
            <a:ln w="9525">
              <a:noFill/>
              <a:miter lim="800000"/>
              <a:headEnd/>
              <a:tailEnd/>
            </a:ln>
          </p:spPr>
          <p:txBody>
            <a:bodyPr wrap="none" lIns="0" tIns="0" rIns="0" bIns="0">
              <a:spAutoFit/>
            </a:bodyPr>
            <a:lstStyle/>
            <a:p>
              <a:pPr algn="l"/>
              <a:r>
                <a:rPr lang="en-US" sz="900" dirty="0">
                  <a:solidFill>
                    <a:srgbClr val="000000"/>
                  </a:solidFill>
                  <a:latin typeface="Arial" pitchFamily="34" charset="0"/>
                  <a:cs typeface="Arial" pitchFamily="34" charset="0"/>
                </a:rPr>
                <a:t>µ</a:t>
              </a:r>
              <a:endParaRPr lang="en-US" dirty="0">
                <a:latin typeface="Arial" pitchFamily="34" charset="0"/>
                <a:cs typeface="Arial" pitchFamily="34" charset="0"/>
              </a:endParaRPr>
            </a:p>
          </p:txBody>
        </p:sp>
        <p:sp>
          <p:nvSpPr>
            <p:cNvPr id="455720" name="Rectangle 36"/>
            <p:cNvSpPr>
              <a:spLocks noChangeArrowheads="1"/>
            </p:cNvSpPr>
            <p:nvPr/>
          </p:nvSpPr>
          <p:spPr bwMode="auto">
            <a:xfrm>
              <a:off x="2847" y="1279"/>
              <a:ext cx="44" cy="86"/>
            </a:xfrm>
            <a:prstGeom prst="rect">
              <a:avLst/>
            </a:prstGeom>
            <a:noFill/>
            <a:ln w="9525">
              <a:noFill/>
              <a:miter lim="800000"/>
              <a:headEnd/>
              <a:tailEnd/>
            </a:ln>
          </p:spPr>
          <p:txBody>
            <a:bodyPr wrap="none" lIns="0" tIns="0" rIns="0" bIns="0">
              <a:spAutoFit/>
            </a:bodyPr>
            <a:lstStyle/>
            <a:p>
              <a:pPr algn="l"/>
              <a:r>
                <a:rPr lang="en-US" sz="900" dirty="0">
                  <a:solidFill>
                    <a:srgbClr val="FFFFFF"/>
                  </a:solidFill>
                  <a:latin typeface="Arial" pitchFamily="34" charset="0"/>
                  <a:cs typeface="Arial" pitchFamily="34" charset="0"/>
                </a:rPr>
                <a:t>n</a:t>
              </a:r>
              <a:endParaRPr lang="en-US" dirty="0">
                <a:latin typeface="Arial" pitchFamily="34" charset="0"/>
                <a:cs typeface="Arial" pitchFamily="34" charset="0"/>
              </a:endParaRPr>
            </a:p>
          </p:txBody>
        </p:sp>
        <p:sp>
          <p:nvSpPr>
            <p:cNvPr id="455721" name="Rectangle 37"/>
            <p:cNvSpPr>
              <a:spLocks noChangeArrowheads="1"/>
            </p:cNvSpPr>
            <p:nvPr/>
          </p:nvSpPr>
          <p:spPr bwMode="auto">
            <a:xfrm>
              <a:off x="2842" y="1274"/>
              <a:ext cx="44" cy="86"/>
            </a:xfrm>
            <a:prstGeom prst="rect">
              <a:avLst/>
            </a:prstGeom>
            <a:noFill/>
            <a:ln w="9525">
              <a:noFill/>
              <a:miter lim="800000"/>
              <a:headEnd/>
              <a:tailEnd/>
            </a:ln>
          </p:spPr>
          <p:txBody>
            <a:bodyPr wrap="none" lIns="0" tIns="0" rIns="0" bIns="0">
              <a:spAutoFit/>
            </a:bodyPr>
            <a:lstStyle/>
            <a:p>
              <a:pPr algn="l"/>
              <a:r>
                <a:rPr lang="en-US" sz="900" dirty="0">
                  <a:solidFill>
                    <a:srgbClr val="000000"/>
                  </a:solidFill>
                  <a:latin typeface="Arial" pitchFamily="34" charset="0"/>
                  <a:cs typeface="Arial" pitchFamily="34" charset="0"/>
                </a:rPr>
                <a:t>n</a:t>
              </a:r>
              <a:endParaRPr lang="en-US" dirty="0">
                <a:latin typeface="Arial" pitchFamily="34" charset="0"/>
                <a:cs typeface="Arial" pitchFamily="34" charset="0"/>
              </a:endParaRPr>
            </a:p>
          </p:txBody>
        </p:sp>
        <p:sp>
          <p:nvSpPr>
            <p:cNvPr id="455722" name="Rectangle 38"/>
            <p:cNvSpPr>
              <a:spLocks noChangeArrowheads="1"/>
            </p:cNvSpPr>
            <p:nvPr/>
          </p:nvSpPr>
          <p:spPr bwMode="auto">
            <a:xfrm>
              <a:off x="2898" y="1491"/>
              <a:ext cx="44" cy="86"/>
            </a:xfrm>
            <a:prstGeom prst="rect">
              <a:avLst/>
            </a:prstGeom>
            <a:noFill/>
            <a:ln w="9525">
              <a:noFill/>
              <a:miter lim="800000"/>
              <a:headEnd/>
              <a:tailEnd/>
            </a:ln>
          </p:spPr>
          <p:txBody>
            <a:bodyPr wrap="none" lIns="0" tIns="0" rIns="0" bIns="0">
              <a:spAutoFit/>
            </a:bodyPr>
            <a:lstStyle/>
            <a:p>
              <a:pPr algn="l"/>
              <a:r>
                <a:rPr lang="en-US" sz="900" dirty="0">
                  <a:solidFill>
                    <a:srgbClr val="FFFFFF"/>
                  </a:solidFill>
                  <a:latin typeface="Arial" pitchFamily="34" charset="0"/>
                  <a:cs typeface="Arial" pitchFamily="34" charset="0"/>
                </a:rPr>
                <a:t>p</a:t>
              </a:r>
              <a:endParaRPr lang="en-US" dirty="0">
                <a:latin typeface="Arial" pitchFamily="34" charset="0"/>
                <a:cs typeface="Arial" pitchFamily="34" charset="0"/>
              </a:endParaRPr>
            </a:p>
          </p:txBody>
        </p:sp>
        <p:sp>
          <p:nvSpPr>
            <p:cNvPr id="455723" name="Rectangle 39"/>
            <p:cNvSpPr>
              <a:spLocks noChangeArrowheads="1"/>
            </p:cNvSpPr>
            <p:nvPr/>
          </p:nvSpPr>
          <p:spPr bwMode="auto">
            <a:xfrm>
              <a:off x="2893" y="1486"/>
              <a:ext cx="44" cy="86"/>
            </a:xfrm>
            <a:prstGeom prst="rect">
              <a:avLst/>
            </a:prstGeom>
            <a:noFill/>
            <a:ln w="9525">
              <a:noFill/>
              <a:miter lim="800000"/>
              <a:headEnd/>
              <a:tailEnd/>
            </a:ln>
          </p:spPr>
          <p:txBody>
            <a:bodyPr wrap="none" lIns="0" tIns="0" rIns="0" bIns="0">
              <a:spAutoFit/>
            </a:bodyPr>
            <a:lstStyle/>
            <a:p>
              <a:pPr algn="l"/>
              <a:r>
                <a:rPr lang="en-US" sz="900" dirty="0">
                  <a:solidFill>
                    <a:srgbClr val="000000"/>
                  </a:solidFill>
                  <a:latin typeface="Arial" pitchFamily="34" charset="0"/>
                  <a:cs typeface="Arial" pitchFamily="34" charset="0"/>
                </a:rPr>
                <a:t>p</a:t>
              </a:r>
              <a:endParaRPr lang="en-US" dirty="0">
                <a:latin typeface="Arial" pitchFamily="34" charset="0"/>
                <a:cs typeface="Arial" pitchFamily="34" charset="0"/>
              </a:endParaRPr>
            </a:p>
          </p:txBody>
        </p:sp>
        <p:sp>
          <p:nvSpPr>
            <p:cNvPr id="455724" name="Freeform 40"/>
            <p:cNvSpPr>
              <a:spLocks/>
            </p:cNvSpPr>
            <p:nvPr/>
          </p:nvSpPr>
          <p:spPr bwMode="auto">
            <a:xfrm>
              <a:off x="2227" y="1309"/>
              <a:ext cx="26" cy="47"/>
            </a:xfrm>
            <a:custGeom>
              <a:avLst/>
              <a:gdLst>
                <a:gd name="T0" fmla="*/ 26 w 26"/>
                <a:gd name="T1" fmla="*/ 47 h 47"/>
                <a:gd name="T2" fmla="*/ 26 w 26"/>
                <a:gd name="T3" fmla="*/ 36 h 47"/>
                <a:gd name="T4" fmla="*/ 20 w 26"/>
                <a:gd name="T5" fmla="*/ 0 h 47"/>
                <a:gd name="T6" fmla="*/ 5 w 26"/>
                <a:gd name="T7" fmla="*/ 0 h 47"/>
                <a:gd name="T8" fmla="*/ 0 w 26"/>
                <a:gd name="T9" fmla="*/ 5 h 47"/>
                <a:gd name="T10" fmla="*/ 0 60000 65536"/>
                <a:gd name="T11" fmla="*/ 0 60000 65536"/>
                <a:gd name="T12" fmla="*/ 0 60000 65536"/>
                <a:gd name="T13" fmla="*/ 0 60000 65536"/>
                <a:gd name="T14" fmla="*/ 0 60000 65536"/>
                <a:gd name="T15" fmla="*/ 0 w 26"/>
                <a:gd name="T16" fmla="*/ 0 h 47"/>
                <a:gd name="T17" fmla="*/ 26 w 26"/>
                <a:gd name="T18" fmla="*/ 47 h 47"/>
              </a:gdLst>
              <a:ahLst/>
              <a:cxnLst>
                <a:cxn ang="T10">
                  <a:pos x="T0" y="T1"/>
                </a:cxn>
                <a:cxn ang="T11">
                  <a:pos x="T2" y="T3"/>
                </a:cxn>
                <a:cxn ang="T12">
                  <a:pos x="T4" y="T5"/>
                </a:cxn>
                <a:cxn ang="T13">
                  <a:pos x="T6" y="T7"/>
                </a:cxn>
                <a:cxn ang="T14">
                  <a:pos x="T8" y="T9"/>
                </a:cxn>
              </a:cxnLst>
              <a:rect l="T15" t="T16" r="T17" b="T18"/>
              <a:pathLst>
                <a:path w="26" h="47">
                  <a:moveTo>
                    <a:pt x="26" y="47"/>
                  </a:moveTo>
                  <a:lnTo>
                    <a:pt x="26" y="36"/>
                  </a:lnTo>
                  <a:lnTo>
                    <a:pt x="20" y="0"/>
                  </a:lnTo>
                  <a:lnTo>
                    <a:pt x="5" y="0"/>
                  </a:lnTo>
                  <a:lnTo>
                    <a:pt x="0" y="5"/>
                  </a:lnTo>
                </a:path>
              </a:pathLst>
            </a:custGeom>
            <a:noFill/>
            <a:ln w="15875">
              <a:solidFill>
                <a:srgbClr val="FF000C"/>
              </a:solidFill>
              <a:round/>
              <a:headEnd/>
              <a:tailEnd/>
            </a:ln>
          </p:spPr>
          <p:txBody>
            <a:bodyPr/>
            <a:lstStyle/>
            <a:p>
              <a:pPr algn="l"/>
              <a:endParaRPr lang="de-CH" dirty="0"/>
            </a:p>
          </p:txBody>
        </p:sp>
        <p:sp>
          <p:nvSpPr>
            <p:cNvPr id="455725" name="Rectangle 41"/>
            <p:cNvSpPr>
              <a:spLocks noChangeArrowheads="1"/>
            </p:cNvSpPr>
            <p:nvPr/>
          </p:nvSpPr>
          <p:spPr bwMode="auto">
            <a:xfrm>
              <a:off x="2552" y="1315"/>
              <a:ext cx="30" cy="86"/>
            </a:xfrm>
            <a:prstGeom prst="rect">
              <a:avLst/>
            </a:prstGeom>
            <a:noFill/>
            <a:ln w="9525">
              <a:noFill/>
              <a:miter lim="800000"/>
              <a:headEnd/>
              <a:tailEnd/>
            </a:ln>
          </p:spPr>
          <p:txBody>
            <a:bodyPr wrap="none" lIns="0" tIns="0" rIns="0" bIns="0">
              <a:spAutoFit/>
            </a:bodyPr>
            <a:lstStyle/>
            <a:p>
              <a:pPr algn="l"/>
              <a:r>
                <a:rPr lang="en-US" sz="900" dirty="0">
                  <a:solidFill>
                    <a:srgbClr val="FFFFFF"/>
                  </a:solidFill>
                  <a:latin typeface="Symbol" pitchFamily="18" charset="2"/>
                  <a:cs typeface="Arial" pitchFamily="34" charset="0"/>
                  <a:sym typeface="Symbol" pitchFamily="18" charset="2"/>
                </a:rPr>
                <a:t></a:t>
              </a:r>
              <a:endParaRPr lang="en-US" dirty="0">
                <a:latin typeface="Arial" pitchFamily="34" charset="0"/>
                <a:cs typeface="Arial" pitchFamily="34" charset="0"/>
              </a:endParaRPr>
            </a:p>
          </p:txBody>
        </p:sp>
        <p:sp>
          <p:nvSpPr>
            <p:cNvPr id="455726" name="Rectangle 42"/>
            <p:cNvSpPr>
              <a:spLocks noChangeArrowheads="1"/>
            </p:cNvSpPr>
            <p:nvPr/>
          </p:nvSpPr>
          <p:spPr bwMode="auto">
            <a:xfrm>
              <a:off x="2547" y="1310"/>
              <a:ext cx="30" cy="86"/>
            </a:xfrm>
            <a:prstGeom prst="rect">
              <a:avLst/>
            </a:prstGeom>
            <a:noFill/>
            <a:ln w="9525">
              <a:noFill/>
              <a:miter lim="800000"/>
              <a:headEnd/>
              <a:tailEnd/>
            </a:ln>
          </p:spPr>
          <p:txBody>
            <a:bodyPr wrap="none" lIns="0" tIns="0" rIns="0" bIns="0">
              <a:spAutoFit/>
            </a:bodyPr>
            <a:lstStyle/>
            <a:p>
              <a:pPr algn="l"/>
              <a:r>
                <a:rPr lang="en-US" sz="900" dirty="0">
                  <a:solidFill>
                    <a:srgbClr val="000000"/>
                  </a:solidFill>
                  <a:latin typeface="Symbol" pitchFamily="18" charset="2"/>
                  <a:cs typeface="Arial" pitchFamily="34" charset="0"/>
                  <a:sym typeface="Symbol" pitchFamily="18" charset="2"/>
                </a:rPr>
                <a:t></a:t>
              </a:r>
              <a:endParaRPr lang="en-US" dirty="0">
                <a:latin typeface="Arial" pitchFamily="34" charset="0"/>
                <a:cs typeface="Arial" pitchFamily="34" charset="0"/>
              </a:endParaRPr>
            </a:p>
          </p:txBody>
        </p:sp>
        <p:sp>
          <p:nvSpPr>
            <p:cNvPr id="455727" name="Oval 43"/>
            <p:cNvSpPr>
              <a:spLocks noChangeArrowheads="1"/>
            </p:cNvSpPr>
            <p:nvPr/>
          </p:nvSpPr>
          <p:spPr bwMode="auto">
            <a:xfrm>
              <a:off x="2139" y="1521"/>
              <a:ext cx="42" cy="43"/>
            </a:xfrm>
            <a:prstGeom prst="ellipse">
              <a:avLst/>
            </a:prstGeom>
            <a:solidFill>
              <a:srgbClr val="FFFFFF"/>
            </a:solidFill>
            <a:ln w="1588">
              <a:solidFill>
                <a:srgbClr val="000000"/>
              </a:solidFill>
              <a:round/>
              <a:headEnd/>
              <a:tailEnd/>
            </a:ln>
          </p:spPr>
          <p:txBody>
            <a:bodyPr/>
            <a:lstStyle/>
            <a:p>
              <a:pPr algn="l"/>
              <a:endParaRPr lang="de-CH" dirty="0"/>
            </a:p>
          </p:txBody>
        </p:sp>
        <p:sp>
          <p:nvSpPr>
            <p:cNvPr id="455728" name="Oval 44"/>
            <p:cNvSpPr>
              <a:spLocks noChangeArrowheads="1"/>
            </p:cNvSpPr>
            <p:nvPr/>
          </p:nvSpPr>
          <p:spPr bwMode="auto">
            <a:xfrm>
              <a:off x="3182" y="1205"/>
              <a:ext cx="43" cy="42"/>
            </a:xfrm>
            <a:prstGeom prst="ellipse">
              <a:avLst/>
            </a:prstGeom>
            <a:solidFill>
              <a:srgbClr val="FFFFFF"/>
            </a:solidFill>
            <a:ln w="1588">
              <a:solidFill>
                <a:srgbClr val="000000"/>
              </a:solidFill>
              <a:round/>
              <a:headEnd/>
              <a:tailEnd/>
            </a:ln>
          </p:spPr>
          <p:txBody>
            <a:bodyPr/>
            <a:lstStyle/>
            <a:p>
              <a:pPr algn="l"/>
              <a:endParaRPr lang="de-CH" dirty="0"/>
            </a:p>
          </p:txBody>
        </p:sp>
        <p:sp>
          <p:nvSpPr>
            <p:cNvPr id="455729" name="Oval 45"/>
            <p:cNvSpPr>
              <a:spLocks noChangeArrowheads="1"/>
            </p:cNvSpPr>
            <p:nvPr/>
          </p:nvSpPr>
          <p:spPr bwMode="auto">
            <a:xfrm>
              <a:off x="2418" y="1268"/>
              <a:ext cx="42" cy="43"/>
            </a:xfrm>
            <a:prstGeom prst="ellipse">
              <a:avLst/>
            </a:prstGeom>
            <a:solidFill>
              <a:srgbClr val="FFFFFF"/>
            </a:solidFill>
            <a:ln w="1588">
              <a:solidFill>
                <a:srgbClr val="000000"/>
              </a:solidFill>
              <a:round/>
              <a:headEnd/>
              <a:tailEnd/>
            </a:ln>
          </p:spPr>
          <p:txBody>
            <a:bodyPr/>
            <a:lstStyle/>
            <a:p>
              <a:pPr algn="l"/>
              <a:endParaRPr lang="de-CH" dirty="0"/>
            </a:p>
          </p:txBody>
        </p:sp>
        <p:sp>
          <p:nvSpPr>
            <p:cNvPr id="455730" name="Oval 46"/>
            <p:cNvSpPr>
              <a:spLocks noChangeArrowheads="1"/>
            </p:cNvSpPr>
            <p:nvPr/>
          </p:nvSpPr>
          <p:spPr bwMode="auto">
            <a:xfrm>
              <a:off x="2468" y="1546"/>
              <a:ext cx="9" cy="10"/>
            </a:xfrm>
            <a:prstGeom prst="ellipse">
              <a:avLst/>
            </a:prstGeom>
            <a:solidFill>
              <a:srgbClr val="2BFF00"/>
            </a:solidFill>
            <a:ln w="9525">
              <a:noFill/>
              <a:round/>
              <a:headEnd/>
              <a:tailEnd/>
            </a:ln>
          </p:spPr>
          <p:txBody>
            <a:bodyPr/>
            <a:lstStyle/>
            <a:p>
              <a:pPr algn="l"/>
              <a:endParaRPr lang="de-CH" dirty="0"/>
            </a:p>
          </p:txBody>
        </p:sp>
        <p:sp>
          <p:nvSpPr>
            <p:cNvPr id="455731" name="Oval 47"/>
            <p:cNvSpPr>
              <a:spLocks noChangeArrowheads="1"/>
            </p:cNvSpPr>
            <p:nvPr/>
          </p:nvSpPr>
          <p:spPr bwMode="auto">
            <a:xfrm>
              <a:off x="2460" y="1559"/>
              <a:ext cx="10" cy="10"/>
            </a:xfrm>
            <a:prstGeom prst="ellipse">
              <a:avLst/>
            </a:prstGeom>
            <a:solidFill>
              <a:srgbClr val="2BFF00"/>
            </a:solidFill>
            <a:ln w="9525">
              <a:noFill/>
              <a:round/>
              <a:headEnd/>
              <a:tailEnd/>
            </a:ln>
          </p:spPr>
          <p:txBody>
            <a:bodyPr/>
            <a:lstStyle/>
            <a:p>
              <a:pPr algn="l"/>
              <a:endParaRPr lang="de-CH" dirty="0"/>
            </a:p>
          </p:txBody>
        </p:sp>
        <p:sp>
          <p:nvSpPr>
            <p:cNvPr id="455732" name="Oval 48"/>
            <p:cNvSpPr>
              <a:spLocks noChangeArrowheads="1"/>
            </p:cNvSpPr>
            <p:nvPr/>
          </p:nvSpPr>
          <p:spPr bwMode="auto">
            <a:xfrm>
              <a:off x="2453" y="1572"/>
              <a:ext cx="10" cy="10"/>
            </a:xfrm>
            <a:prstGeom prst="ellipse">
              <a:avLst/>
            </a:prstGeom>
            <a:solidFill>
              <a:srgbClr val="2BFF00"/>
            </a:solidFill>
            <a:ln w="9525">
              <a:noFill/>
              <a:round/>
              <a:headEnd/>
              <a:tailEnd/>
            </a:ln>
          </p:spPr>
          <p:txBody>
            <a:bodyPr/>
            <a:lstStyle/>
            <a:p>
              <a:pPr algn="l"/>
              <a:endParaRPr lang="de-CH" dirty="0"/>
            </a:p>
          </p:txBody>
        </p:sp>
        <p:sp>
          <p:nvSpPr>
            <p:cNvPr id="455733" name="Oval 49"/>
            <p:cNvSpPr>
              <a:spLocks noChangeArrowheads="1"/>
            </p:cNvSpPr>
            <p:nvPr/>
          </p:nvSpPr>
          <p:spPr bwMode="auto">
            <a:xfrm>
              <a:off x="2445" y="1585"/>
              <a:ext cx="10" cy="10"/>
            </a:xfrm>
            <a:prstGeom prst="ellipse">
              <a:avLst/>
            </a:prstGeom>
            <a:solidFill>
              <a:srgbClr val="2BFF00"/>
            </a:solidFill>
            <a:ln w="9525">
              <a:noFill/>
              <a:round/>
              <a:headEnd/>
              <a:tailEnd/>
            </a:ln>
          </p:spPr>
          <p:txBody>
            <a:bodyPr/>
            <a:lstStyle/>
            <a:p>
              <a:pPr algn="l"/>
              <a:endParaRPr lang="de-CH" dirty="0"/>
            </a:p>
          </p:txBody>
        </p:sp>
        <p:sp>
          <p:nvSpPr>
            <p:cNvPr id="455734" name="Oval 50"/>
            <p:cNvSpPr>
              <a:spLocks noChangeArrowheads="1"/>
            </p:cNvSpPr>
            <p:nvPr/>
          </p:nvSpPr>
          <p:spPr bwMode="auto">
            <a:xfrm>
              <a:off x="2438" y="1597"/>
              <a:ext cx="10" cy="10"/>
            </a:xfrm>
            <a:prstGeom prst="ellipse">
              <a:avLst/>
            </a:prstGeom>
            <a:solidFill>
              <a:srgbClr val="2BFF00"/>
            </a:solidFill>
            <a:ln w="9525">
              <a:noFill/>
              <a:round/>
              <a:headEnd/>
              <a:tailEnd/>
            </a:ln>
          </p:spPr>
          <p:txBody>
            <a:bodyPr/>
            <a:lstStyle/>
            <a:p>
              <a:pPr algn="l"/>
              <a:endParaRPr lang="de-CH" dirty="0"/>
            </a:p>
          </p:txBody>
        </p:sp>
        <p:sp>
          <p:nvSpPr>
            <p:cNvPr id="455735" name="Oval 51"/>
            <p:cNvSpPr>
              <a:spLocks noChangeArrowheads="1"/>
            </p:cNvSpPr>
            <p:nvPr/>
          </p:nvSpPr>
          <p:spPr bwMode="auto">
            <a:xfrm>
              <a:off x="2430" y="1611"/>
              <a:ext cx="10" cy="10"/>
            </a:xfrm>
            <a:prstGeom prst="ellipse">
              <a:avLst/>
            </a:prstGeom>
            <a:solidFill>
              <a:srgbClr val="2BFF00"/>
            </a:solidFill>
            <a:ln w="9525">
              <a:noFill/>
              <a:round/>
              <a:headEnd/>
              <a:tailEnd/>
            </a:ln>
          </p:spPr>
          <p:txBody>
            <a:bodyPr/>
            <a:lstStyle/>
            <a:p>
              <a:pPr algn="l"/>
              <a:endParaRPr lang="de-CH" dirty="0"/>
            </a:p>
          </p:txBody>
        </p:sp>
        <p:sp>
          <p:nvSpPr>
            <p:cNvPr id="455736" name="Oval 52"/>
            <p:cNvSpPr>
              <a:spLocks noChangeArrowheads="1"/>
            </p:cNvSpPr>
            <p:nvPr/>
          </p:nvSpPr>
          <p:spPr bwMode="auto">
            <a:xfrm>
              <a:off x="2423" y="1623"/>
              <a:ext cx="10" cy="10"/>
            </a:xfrm>
            <a:prstGeom prst="ellipse">
              <a:avLst/>
            </a:prstGeom>
            <a:solidFill>
              <a:srgbClr val="2BFF00"/>
            </a:solidFill>
            <a:ln w="9525">
              <a:noFill/>
              <a:round/>
              <a:headEnd/>
              <a:tailEnd/>
            </a:ln>
          </p:spPr>
          <p:txBody>
            <a:bodyPr/>
            <a:lstStyle/>
            <a:p>
              <a:pPr algn="l"/>
              <a:endParaRPr lang="de-CH" dirty="0"/>
            </a:p>
          </p:txBody>
        </p:sp>
        <p:sp>
          <p:nvSpPr>
            <p:cNvPr id="455737" name="Oval 53"/>
            <p:cNvSpPr>
              <a:spLocks noChangeArrowheads="1"/>
            </p:cNvSpPr>
            <p:nvPr/>
          </p:nvSpPr>
          <p:spPr bwMode="auto">
            <a:xfrm>
              <a:off x="2415" y="1637"/>
              <a:ext cx="10" cy="10"/>
            </a:xfrm>
            <a:prstGeom prst="ellipse">
              <a:avLst/>
            </a:prstGeom>
            <a:solidFill>
              <a:srgbClr val="2BFF00"/>
            </a:solidFill>
            <a:ln w="9525">
              <a:noFill/>
              <a:round/>
              <a:headEnd/>
              <a:tailEnd/>
            </a:ln>
          </p:spPr>
          <p:txBody>
            <a:bodyPr/>
            <a:lstStyle/>
            <a:p>
              <a:pPr algn="l"/>
              <a:endParaRPr lang="de-CH" dirty="0"/>
            </a:p>
          </p:txBody>
        </p:sp>
        <p:sp>
          <p:nvSpPr>
            <p:cNvPr id="455738" name="Oval 54"/>
            <p:cNvSpPr>
              <a:spLocks noChangeArrowheads="1"/>
            </p:cNvSpPr>
            <p:nvPr/>
          </p:nvSpPr>
          <p:spPr bwMode="auto">
            <a:xfrm>
              <a:off x="2408" y="1649"/>
              <a:ext cx="10" cy="10"/>
            </a:xfrm>
            <a:prstGeom prst="ellipse">
              <a:avLst/>
            </a:prstGeom>
            <a:solidFill>
              <a:srgbClr val="2BFF00"/>
            </a:solidFill>
            <a:ln w="9525">
              <a:noFill/>
              <a:round/>
              <a:headEnd/>
              <a:tailEnd/>
            </a:ln>
          </p:spPr>
          <p:txBody>
            <a:bodyPr/>
            <a:lstStyle/>
            <a:p>
              <a:pPr algn="l"/>
              <a:endParaRPr lang="de-CH" dirty="0"/>
            </a:p>
          </p:txBody>
        </p:sp>
        <p:sp>
          <p:nvSpPr>
            <p:cNvPr id="455739" name="Oval 55"/>
            <p:cNvSpPr>
              <a:spLocks noChangeArrowheads="1"/>
            </p:cNvSpPr>
            <p:nvPr/>
          </p:nvSpPr>
          <p:spPr bwMode="auto">
            <a:xfrm>
              <a:off x="2401" y="1662"/>
              <a:ext cx="9" cy="10"/>
            </a:xfrm>
            <a:prstGeom prst="ellipse">
              <a:avLst/>
            </a:prstGeom>
            <a:solidFill>
              <a:srgbClr val="2BFF00"/>
            </a:solidFill>
            <a:ln w="9525">
              <a:noFill/>
              <a:round/>
              <a:headEnd/>
              <a:tailEnd/>
            </a:ln>
          </p:spPr>
          <p:txBody>
            <a:bodyPr/>
            <a:lstStyle/>
            <a:p>
              <a:pPr algn="l"/>
              <a:endParaRPr lang="de-CH" dirty="0"/>
            </a:p>
          </p:txBody>
        </p:sp>
        <p:sp>
          <p:nvSpPr>
            <p:cNvPr id="455740" name="Oval 56"/>
            <p:cNvSpPr>
              <a:spLocks noChangeArrowheads="1"/>
            </p:cNvSpPr>
            <p:nvPr/>
          </p:nvSpPr>
          <p:spPr bwMode="auto">
            <a:xfrm>
              <a:off x="2393" y="1675"/>
              <a:ext cx="10" cy="10"/>
            </a:xfrm>
            <a:prstGeom prst="ellipse">
              <a:avLst/>
            </a:prstGeom>
            <a:solidFill>
              <a:srgbClr val="2BFF00"/>
            </a:solidFill>
            <a:ln w="9525">
              <a:noFill/>
              <a:round/>
              <a:headEnd/>
              <a:tailEnd/>
            </a:ln>
          </p:spPr>
          <p:txBody>
            <a:bodyPr/>
            <a:lstStyle/>
            <a:p>
              <a:pPr algn="l"/>
              <a:endParaRPr lang="de-CH" dirty="0"/>
            </a:p>
          </p:txBody>
        </p:sp>
        <p:sp>
          <p:nvSpPr>
            <p:cNvPr id="455741" name="Oval 57"/>
            <p:cNvSpPr>
              <a:spLocks noChangeArrowheads="1"/>
            </p:cNvSpPr>
            <p:nvPr/>
          </p:nvSpPr>
          <p:spPr bwMode="auto">
            <a:xfrm>
              <a:off x="2386" y="1688"/>
              <a:ext cx="10" cy="10"/>
            </a:xfrm>
            <a:prstGeom prst="ellipse">
              <a:avLst/>
            </a:prstGeom>
            <a:solidFill>
              <a:srgbClr val="2BFF00"/>
            </a:solidFill>
            <a:ln w="9525">
              <a:noFill/>
              <a:round/>
              <a:headEnd/>
              <a:tailEnd/>
            </a:ln>
          </p:spPr>
          <p:txBody>
            <a:bodyPr/>
            <a:lstStyle/>
            <a:p>
              <a:pPr algn="l"/>
              <a:endParaRPr lang="de-CH" dirty="0"/>
            </a:p>
          </p:txBody>
        </p:sp>
        <p:sp>
          <p:nvSpPr>
            <p:cNvPr id="455742" name="Oval 58"/>
            <p:cNvSpPr>
              <a:spLocks noChangeArrowheads="1"/>
            </p:cNvSpPr>
            <p:nvPr/>
          </p:nvSpPr>
          <p:spPr bwMode="auto">
            <a:xfrm>
              <a:off x="2378" y="1700"/>
              <a:ext cx="10" cy="10"/>
            </a:xfrm>
            <a:prstGeom prst="ellipse">
              <a:avLst/>
            </a:prstGeom>
            <a:solidFill>
              <a:srgbClr val="2BFF00"/>
            </a:solidFill>
            <a:ln w="9525">
              <a:noFill/>
              <a:round/>
              <a:headEnd/>
              <a:tailEnd/>
            </a:ln>
          </p:spPr>
          <p:txBody>
            <a:bodyPr/>
            <a:lstStyle/>
            <a:p>
              <a:pPr algn="l"/>
              <a:endParaRPr lang="de-CH" dirty="0"/>
            </a:p>
          </p:txBody>
        </p:sp>
        <p:sp>
          <p:nvSpPr>
            <p:cNvPr id="455743" name="Oval 59"/>
            <p:cNvSpPr>
              <a:spLocks noChangeArrowheads="1"/>
            </p:cNvSpPr>
            <p:nvPr/>
          </p:nvSpPr>
          <p:spPr bwMode="auto">
            <a:xfrm>
              <a:off x="2371" y="1714"/>
              <a:ext cx="10" cy="10"/>
            </a:xfrm>
            <a:prstGeom prst="ellipse">
              <a:avLst/>
            </a:prstGeom>
            <a:solidFill>
              <a:srgbClr val="2BFF00"/>
            </a:solidFill>
            <a:ln w="9525">
              <a:noFill/>
              <a:round/>
              <a:headEnd/>
              <a:tailEnd/>
            </a:ln>
          </p:spPr>
          <p:txBody>
            <a:bodyPr/>
            <a:lstStyle/>
            <a:p>
              <a:pPr algn="l"/>
              <a:endParaRPr lang="de-CH" dirty="0"/>
            </a:p>
          </p:txBody>
        </p:sp>
        <p:sp>
          <p:nvSpPr>
            <p:cNvPr id="455744" name="Oval 60"/>
            <p:cNvSpPr>
              <a:spLocks noChangeArrowheads="1"/>
            </p:cNvSpPr>
            <p:nvPr/>
          </p:nvSpPr>
          <p:spPr bwMode="auto">
            <a:xfrm>
              <a:off x="2363" y="1726"/>
              <a:ext cx="10" cy="10"/>
            </a:xfrm>
            <a:prstGeom prst="ellipse">
              <a:avLst/>
            </a:prstGeom>
            <a:solidFill>
              <a:srgbClr val="2BFF00"/>
            </a:solidFill>
            <a:ln w="9525">
              <a:noFill/>
              <a:round/>
              <a:headEnd/>
              <a:tailEnd/>
            </a:ln>
          </p:spPr>
          <p:txBody>
            <a:bodyPr/>
            <a:lstStyle/>
            <a:p>
              <a:pPr algn="l"/>
              <a:endParaRPr lang="de-CH" dirty="0"/>
            </a:p>
          </p:txBody>
        </p:sp>
        <p:sp>
          <p:nvSpPr>
            <p:cNvPr id="455745" name="Oval 61"/>
            <p:cNvSpPr>
              <a:spLocks noChangeArrowheads="1"/>
            </p:cNvSpPr>
            <p:nvPr/>
          </p:nvSpPr>
          <p:spPr bwMode="auto">
            <a:xfrm>
              <a:off x="2356" y="1740"/>
              <a:ext cx="10" cy="10"/>
            </a:xfrm>
            <a:prstGeom prst="ellipse">
              <a:avLst/>
            </a:prstGeom>
            <a:solidFill>
              <a:srgbClr val="2BFF00"/>
            </a:solidFill>
            <a:ln w="9525">
              <a:noFill/>
              <a:round/>
              <a:headEnd/>
              <a:tailEnd/>
            </a:ln>
          </p:spPr>
          <p:txBody>
            <a:bodyPr/>
            <a:lstStyle/>
            <a:p>
              <a:pPr algn="l"/>
              <a:endParaRPr lang="de-CH" dirty="0"/>
            </a:p>
          </p:txBody>
        </p:sp>
        <p:sp>
          <p:nvSpPr>
            <p:cNvPr id="455746" name="Oval 62"/>
            <p:cNvSpPr>
              <a:spLocks noChangeArrowheads="1"/>
            </p:cNvSpPr>
            <p:nvPr/>
          </p:nvSpPr>
          <p:spPr bwMode="auto">
            <a:xfrm>
              <a:off x="2348" y="1752"/>
              <a:ext cx="10" cy="10"/>
            </a:xfrm>
            <a:prstGeom prst="ellipse">
              <a:avLst/>
            </a:prstGeom>
            <a:solidFill>
              <a:srgbClr val="2BFF00"/>
            </a:solidFill>
            <a:ln w="9525">
              <a:noFill/>
              <a:round/>
              <a:headEnd/>
              <a:tailEnd/>
            </a:ln>
          </p:spPr>
          <p:txBody>
            <a:bodyPr/>
            <a:lstStyle/>
            <a:p>
              <a:pPr algn="l"/>
              <a:endParaRPr lang="de-CH" dirty="0"/>
            </a:p>
          </p:txBody>
        </p:sp>
        <p:sp>
          <p:nvSpPr>
            <p:cNvPr id="455747" name="Oval 63"/>
            <p:cNvSpPr>
              <a:spLocks noChangeArrowheads="1"/>
            </p:cNvSpPr>
            <p:nvPr/>
          </p:nvSpPr>
          <p:spPr bwMode="auto">
            <a:xfrm>
              <a:off x="2341" y="1765"/>
              <a:ext cx="10" cy="9"/>
            </a:xfrm>
            <a:prstGeom prst="ellipse">
              <a:avLst/>
            </a:prstGeom>
            <a:solidFill>
              <a:srgbClr val="2BFF00"/>
            </a:solidFill>
            <a:ln w="9525">
              <a:noFill/>
              <a:round/>
              <a:headEnd/>
              <a:tailEnd/>
            </a:ln>
          </p:spPr>
          <p:txBody>
            <a:bodyPr/>
            <a:lstStyle/>
            <a:p>
              <a:pPr algn="l"/>
              <a:endParaRPr lang="de-CH" dirty="0"/>
            </a:p>
          </p:txBody>
        </p:sp>
        <p:sp>
          <p:nvSpPr>
            <p:cNvPr id="455748" name="Oval 64"/>
            <p:cNvSpPr>
              <a:spLocks noChangeArrowheads="1"/>
            </p:cNvSpPr>
            <p:nvPr/>
          </p:nvSpPr>
          <p:spPr bwMode="auto">
            <a:xfrm>
              <a:off x="2334" y="1778"/>
              <a:ext cx="9" cy="10"/>
            </a:xfrm>
            <a:prstGeom prst="ellipse">
              <a:avLst/>
            </a:prstGeom>
            <a:solidFill>
              <a:srgbClr val="2BFF00"/>
            </a:solidFill>
            <a:ln w="9525">
              <a:noFill/>
              <a:round/>
              <a:headEnd/>
              <a:tailEnd/>
            </a:ln>
          </p:spPr>
          <p:txBody>
            <a:bodyPr/>
            <a:lstStyle/>
            <a:p>
              <a:pPr algn="l"/>
              <a:endParaRPr lang="de-CH" dirty="0"/>
            </a:p>
          </p:txBody>
        </p:sp>
        <p:sp>
          <p:nvSpPr>
            <p:cNvPr id="455749" name="Oval 65"/>
            <p:cNvSpPr>
              <a:spLocks noChangeArrowheads="1"/>
            </p:cNvSpPr>
            <p:nvPr/>
          </p:nvSpPr>
          <p:spPr bwMode="auto">
            <a:xfrm>
              <a:off x="2326" y="1791"/>
              <a:ext cx="10" cy="10"/>
            </a:xfrm>
            <a:prstGeom prst="ellipse">
              <a:avLst/>
            </a:prstGeom>
            <a:solidFill>
              <a:srgbClr val="2BFF00"/>
            </a:solidFill>
            <a:ln w="9525">
              <a:noFill/>
              <a:round/>
              <a:headEnd/>
              <a:tailEnd/>
            </a:ln>
          </p:spPr>
          <p:txBody>
            <a:bodyPr/>
            <a:lstStyle/>
            <a:p>
              <a:pPr algn="l"/>
              <a:endParaRPr lang="de-CH" dirty="0"/>
            </a:p>
          </p:txBody>
        </p:sp>
        <p:sp>
          <p:nvSpPr>
            <p:cNvPr id="455750" name="Oval 66"/>
            <p:cNvSpPr>
              <a:spLocks noChangeArrowheads="1"/>
            </p:cNvSpPr>
            <p:nvPr/>
          </p:nvSpPr>
          <p:spPr bwMode="auto">
            <a:xfrm>
              <a:off x="2319" y="1803"/>
              <a:ext cx="10" cy="10"/>
            </a:xfrm>
            <a:prstGeom prst="ellipse">
              <a:avLst/>
            </a:prstGeom>
            <a:solidFill>
              <a:srgbClr val="2BFF00"/>
            </a:solidFill>
            <a:ln w="9525">
              <a:noFill/>
              <a:round/>
              <a:headEnd/>
              <a:tailEnd/>
            </a:ln>
          </p:spPr>
          <p:txBody>
            <a:bodyPr/>
            <a:lstStyle/>
            <a:p>
              <a:pPr algn="l"/>
              <a:endParaRPr lang="de-CH" dirty="0"/>
            </a:p>
          </p:txBody>
        </p:sp>
        <p:sp>
          <p:nvSpPr>
            <p:cNvPr id="455751" name="Oval 67"/>
            <p:cNvSpPr>
              <a:spLocks noChangeArrowheads="1"/>
            </p:cNvSpPr>
            <p:nvPr/>
          </p:nvSpPr>
          <p:spPr bwMode="auto">
            <a:xfrm>
              <a:off x="2311" y="1817"/>
              <a:ext cx="10" cy="10"/>
            </a:xfrm>
            <a:prstGeom prst="ellipse">
              <a:avLst/>
            </a:prstGeom>
            <a:solidFill>
              <a:srgbClr val="2BFF00"/>
            </a:solidFill>
            <a:ln w="9525">
              <a:noFill/>
              <a:round/>
              <a:headEnd/>
              <a:tailEnd/>
            </a:ln>
          </p:spPr>
          <p:txBody>
            <a:bodyPr/>
            <a:lstStyle/>
            <a:p>
              <a:pPr algn="l"/>
              <a:endParaRPr lang="de-CH" dirty="0"/>
            </a:p>
          </p:txBody>
        </p:sp>
        <p:sp>
          <p:nvSpPr>
            <p:cNvPr id="455752" name="Oval 68"/>
            <p:cNvSpPr>
              <a:spLocks noChangeArrowheads="1"/>
            </p:cNvSpPr>
            <p:nvPr/>
          </p:nvSpPr>
          <p:spPr bwMode="auto">
            <a:xfrm>
              <a:off x="2304" y="1829"/>
              <a:ext cx="10" cy="10"/>
            </a:xfrm>
            <a:prstGeom prst="ellipse">
              <a:avLst/>
            </a:prstGeom>
            <a:solidFill>
              <a:srgbClr val="2BFF00"/>
            </a:solidFill>
            <a:ln w="9525">
              <a:noFill/>
              <a:round/>
              <a:headEnd/>
              <a:tailEnd/>
            </a:ln>
          </p:spPr>
          <p:txBody>
            <a:bodyPr/>
            <a:lstStyle/>
            <a:p>
              <a:pPr algn="l"/>
              <a:endParaRPr lang="de-CH" dirty="0"/>
            </a:p>
          </p:txBody>
        </p:sp>
        <p:sp>
          <p:nvSpPr>
            <p:cNvPr id="455753" name="Oval 69"/>
            <p:cNvSpPr>
              <a:spLocks noChangeArrowheads="1"/>
            </p:cNvSpPr>
            <p:nvPr/>
          </p:nvSpPr>
          <p:spPr bwMode="auto">
            <a:xfrm>
              <a:off x="2295" y="1843"/>
              <a:ext cx="10" cy="10"/>
            </a:xfrm>
            <a:prstGeom prst="ellipse">
              <a:avLst/>
            </a:prstGeom>
            <a:solidFill>
              <a:srgbClr val="2BFF00"/>
            </a:solidFill>
            <a:ln w="9525">
              <a:noFill/>
              <a:round/>
              <a:headEnd/>
              <a:tailEnd/>
            </a:ln>
          </p:spPr>
          <p:txBody>
            <a:bodyPr/>
            <a:lstStyle/>
            <a:p>
              <a:pPr algn="l"/>
              <a:endParaRPr lang="de-CH" dirty="0"/>
            </a:p>
          </p:txBody>
        </p:sp>
        <p:sp>
          <p:nvSpPr>
            <p:cNvPr id="455754" name="Rectangle 70"/>
            <p:cNvSpPr>
              <a:spLocks noChangeArrowheads="1"/>
            </p:cNvSpPr>
            <p:nvPr/>
          </p:nvSpPr>
          <p:spPr bwMode="auto">
            <a:xfrm>
              <a:off x="2397" y="1724"/>
              <a:ext cx="44" cy="86"/>
            </a:xfrm>
            <a:prstGeom prst="rect">
              <a:avLst/>
            </a:prstGeom>
            <a:noFill/>
            <a:ln w="9525">
              <a:noFill/>
              <a:miter lim="800000"/>
              <a:headEnd/>
              <a:tailEnd/>
            </a:ln>
          </p:spPr>
          <p:txBody>
            <a:bodyPr wrap="none" lIns="0" tIns="0" rIns="0" bIns="0">
              <a:spAutoFit/>
            </a:bodyPr>
            <a:lstStyle/>
            <a:p>
              <a:pPr algn="l"/>
              <a:r>
                <a:rPr lang="en-US" sz="900" dirty="0">
                  <a:solidFill>
                    <a:srgbClr val="FFFFFF"/>
                  </a:solidFill>
                  <a:latin typeface="Arial" pitchFamily="34" charset="0"/>
                  <a:cs typeface="Arial" pitchFamily="34" charset="0"/>
                </a:rPr>
                <a:t>n</a:t>
              </a:r>
              <a:endParaRPr lang="en-US" dirty="0">
                <a:latin typeface="Arial" pitchFamily="34" charset="0"/>
                <a:cs typeface="Arial" pitchFamily="34" charset="0"/>
              </a:endParaRPr>
            </a:p>
          </p:txBody>
        </p:sp>
        <p:sp>
          <p:nvSpPr>
            <p:cNvPr id="455755" name="Rectangle 71"/>
            <p:cNvSpPr>
              <a:spLocks noChangeArrowheads="1"/>
            </p:cNvSpPr>
            <p:nvPr/>
          </p:nvSpPr>
          <p:spPr bwMode="auto">
            <a:xfrm>
              <a:off x="2392" y="1719"/>
              <a:ext cx="44" cy="86"/>
            </a:xfrm>
            <a:prstGeom prst="rect">
              <a:avLst/>
            </a:prstGeom>
            <a:noFill/>
            <a:ln w="9525">
              <a:noFill/>
              <a:miter lim="800000"/>
              <a:headEnd/>
              <a:tailEnd/>
            </a:ln>
          </p:spPr>
          <p:txBody>
            <a:bodyPr wrap="none" lIns="0" tIns="0" rIns="0" bIns="0">
              <a:spAutoFit/>
            </a:bodyPr>
            <a:lstStyle/>
            <a:p>
              <a:pPr algn="l"/>
              <a:r>
                <a:rPr lang="en-US" sz="900" dirty="0">
                  <a:solidFill>
                    <a:srgbClr val="2BFF00"/>
                  </a:solidFill>
                  <a:latin typeface="Arial" pitchFamily="34" charset="0"/>
                  <a:cs typeface="Arial" pitchFamily="34" charset="0"/>
                </a:rPr>
                <a:t>n</a:t>
              </a:r>
              <a:endParaRPr lang="en-US" dirty="0">
                <a:latin typeface="Arial" pitchFamily="34" charset="0"/>
                <a:cs typeface="Arial" pitchFamily="34" charset="0"/>
              </a:endParaRPr>
            </a:p>
          </p:txBody>
        </p:sp>
        <p:sp>
          <p:nvSpPr>
            <p:cNvPr id="455756" name="Rectangle 72"/>
            <p:cNvSpPr>
              <a:spLocks noChangeArrowheads="1"/>
            </p:cNvSpPr>
            <p:nvPr/>
          </p:nvSpPr>
          <p:spPr bwMode="auto">
            <a:xfrm>
              <a:off x="2433" y="1331"/>
              <a:ext cx="40" cy="86"/>
            </a:xfrm>
            <a:prstGeom prst="rect">
              <a:avLst/>
            </a:prstGeom>
            <a:noFill/>
            <a:ln w="9525">
              <a:noFill/>
              <a:miter lim="800000"/>
              <a:headEnd/>
              <a:tailEnd/>
            </a:ln>
          </p:spPr>
          <p:txBody>
            <a:bodyPr wrap="none" lIns="0" tIns="0" rIns="0" bIns="0">
              <a:spAutoFit/>
            </a:bodyPr>
            <a:lstStyle/>
            <a:p>
              <a:pPr algn="l"/>
              <a:r>
                <a:rPr lang="en-US" sz="900" dirty="0">
                  <a:solidFill>
                    <a:srgbClr val="FFFFFF"/>
                  </a:solidFill>
                  <a:latin typeface="Arial" pitchFamily="34" charset="0"/>
                  <a:cs typeface="Arial" pitchFamily="34" charset="0"/>
                </a:rPr>
                <a:t>e</a:t>
              </a:r>
              <a:endParaRPr lang="en-US" dirty="0">
                <a:latin typeface="Arial" pitchFamily="34" charset="0"/>
                <a:cs typeface="Arial" pitchFamily="34" charset="0"/>
              </a:endParaRPr>
            </a:p>
          </p:txBody>
        </p:sp>
        <p:sp>
          <p:nvSpPr>
            <p:cNvPr id="455757" name="Rectangle 73"/>
            <p:cNvSpPr>
              <a:spLocks noChangeArrowheads="1"/>
            </p:cNvSpPr>
            <p:nvPr/>
          </p:nvSpPr>
          <p:spPr bwMode="auto">
            <a:xfrm>
              <a:off x="2428" y="1326"/>
              <a:ext cx="40" cy="86"/>
            </a:xfrm>
            <a:prstGeom prst="rect">
              <a:avLst/>
            </a:prstGeom>
            <a:noFill/>
            <a:ln w="9525">
              <a:noFill/>
              <a:miter lim="800000"/>
              <a:headEnd/>
              <a:tailEnd/>
            </a:ln>
          </p:spPr>
          <p:txBody>
            <a:bodyPr wrap="none" lIns="0" tIns="0" rIns="0" bIns="0">
              <a:spAutoFit/>
            </a:bodyPr>
            <a:lstStyle/>
            <a:p>
              <a:pPr algn="l"/>
              <a:r>
                <a:rPr lang="en-US" sz="900" dirty="0">
                  <a:solidFill>
                    <a:srgbClr val="000000"/>
                  </a:solidFill>
                  <a:latin typeface="Arial" pitchFamily="34" charset="0"/>
                  <a:cs typeface="Arial" pitchFamily="34" charset="0"/>
                </a:rPr>
                <a:t>e</a:t>
              </a:r>
              <a:endParaRPr lang="en-US" dirty="0">
                <a:latin typeface="Arial" pitchFamily="34" charset="0"/>
                <a:cs typeface="Arial" pitchFamily="34" charset="0"/>
              </a:endParaRPr>
            </a:p>
          </p:txBody>
        </p:sp>
        <p:sp>
          <p:nvSpPr>
            <p:cNvPr id="455758" name="Oval 74"/>
            <p:cNvSpPr>
              <a:spLocks noChangeArrowheads="1"/>
            </p:cNvSpPr>
            <p:nvPr/>
          </p:nvSpPr>
          <p:spPr bwMode="auto">
            <a:xfrm>
              <a:off x="2583" y="1624"/>
              <a:ext cx="42" cy="43"/>
            </a:xfrm>
            <a:prstGeom prst="ellipse">
              <a:avLst/>
            </a:prstGeom>
            <a:solidFill>
              <a:srgbClr val="FFFFFF"/>
            </a:solidFill>
            <a:ln w="1588">
              <a:solidFill>
                <a:srgbClr val="000000"/>
              </a:solidFill>
              <a:round/>
              <a:headEnd/>
              <a:tailEnd/>
            </a:ln>
          </p:spPr>
          <p:txBody>
            <a:bodyPr/>
            <a:lstStyle/>
            <a:p>
              <a:pPr algn="l"/>
              <a:endParaRPr lang="de-CH" dirty="0"/>
            </a:p>
          </p:txBody>
        </p:sp>
        <p:sp>
          <p:nvSpPr>
            <p:cNvPr id="455759" name="Arc 75"/>
            <p:cNvSpPr>
              <a:spLocks/>
            </p:cNvSpPr>
            <p:nvPr/>
          </p:nvSpPr>
          <p:spPr bwMode="auto">
            <a:xfrm>
              <a:off x="2392" y="1402"/>
              <a:ext cx="78" cy="130"/>
            </a:xfrm>
            <a:custGeom>
              <a:avLst/>
              <a:gdLst>
                <a:gd name="T0" fmla="*/ 0 w 21867"/>
                <a:gd name="T1" fmla="*/ 0 h 21600"/>
                <a:gd name="T2" fmla="*/ 78 w 21867"/>
                <a:gd name="T3" fmla="*/ 129 h 21600"/>
                <a:gd name="T4" fmla="*/ 1 w 21867"/>
                <a:gd name="T5" fmla="*/ 130 h 21600"/>
                <a:gd name="T6" fmla="*/ 0 60000 65536"/>
                <a:gd name="T7" fmla="*/ 0 60000 65536"/>
                <a:gd name="T8" fmla="*/ 0 60000 65536"/>
                <a:gd name="T9" fmla="*/ 0 w 21867"/>
                <a:gd name="T10" fmla="*/ 0 h 21600"/>
                <a:gd name="T11" fmla="*/ 21867 w 21867"/>
                <a:gd name="T12" fmla="*/ 21600 h 21600"/>
              </a:gdLst>
              <a:ahLst/>
              <a:cxnLst>
                <a:cxn ang="T6">
                  <a:pos x="T0" y="T1"/>
                </a:cxn>
                <a:cxn ang="T7">
                  <a:pos x="T2" y="T3"/>
                </a:cxn>
                <a:cxn ang="T8">
                  <a:pos x="T4" y="T5"/>
                </a:cxn>
              </a:cxnLst>
              <a:rect l="T9" t="T10" r="T11" b="T12"/>
              <a:pathLst>
                <a:path w="21867" h="21600" fill="none" extrusionOk="0">
                  <a:moveTo>
                    <a:pt x="-1" y="1"/>
                  </a:moveTo>
                  <a:cubicBezTo>
                    <a:pt x="89" y="0"/>
                    <a:pt x="178" y="-1"/>
                    <a:pt x="268" y="0"/>
                  </a:cubicBezTo>
                  <a:cubicBezTo>
                    <a:pt x="12134" y="0"/>
                    <a:pt x="21778" y="9572"/>
                    <a:pt x="21867" y="21438"/>
                  </a:cubicBezTo>
                </a:path>
                <a:path w="21867" h="21600" stroke="0" extrusionOk="0">
                  <a:moveTo>
                    <a:pt x="-1" y="1"/>
                  </a:moveTo>
                  <a:cubicBezTo>
                    <a:pt x="89" y="0"/>
                    <a:pt x="178" y="-1"/>
                    <a:pt x="268" y="0"/>
                  </a:cubicBezTo>
                  <a:cubicBezTo>
                    <a:pt x="12134" y="0"/>
                    <a:pt x="21778" y="9572"/>
                    <a:pt x="21867" y="21438"/>
                  </a:cubicBezTo>
                  <a:lnTo>
                    <a:pt x="268" y="21600"/>
                  </a:lnTo>
                  <a:close/>
                </a:path>
              </a:pathLst>
            </a:custGeom>
            <a:noFill/>
            <a:ln w="15875">
              <a:solidFill>
                <a:srgbClr val="FF2A35"/>
              </a:solidFill>
              <a:round/>
              <a:headEnd/>
              <a:tailEnd/>
            </a:ln>
          </p:spPr>
          <p:txBody>
            <a:bodyPr/>
            <a:lstStyle/>
            <a:p>
              <a:pPr algn="l"/>
              <a:endParaRPr lang="de-CH" dirty="0"/>
            </a:p>
          </p:txBody>
        </p:sp>
        <p:sp>
          <p:nvSpPr>
            <p:cNvPr id="455760" name="Freeform 76"/>
            <p:cNvSpPr>
              <a:spLocks/>
            </p:cNvSpPr>
            <p:nvPr/>
          </p:nvSpPr>
          <p:spPr bwMode="auto">
            <a:xfrm>
              <a:off x="2971" y="1278"/>
              <a:ext cx="67" cy="57"/>
            </a:xfrm>
            <a:custGeom>
              <a:avLst/>
              <a:gdLst>
                <a:gd name="T0" fmla="*/ 67 w 67"/>
                <a:gd name="T1" fmla="*/ 52 h 57"/>
                <a:gd name="T2" fmla="*/ 46 w 67"/>
                <a:gd name="T3" fmla="*/ 21 h 57"/>
                <a:gd name="T4" fmla="*/ 36 w 67"/>
                <a:gd name="T5" fmla="*/ 21 h 57"/>
                <a:gd name="T6" fmla="*/ 46 w 67"/>
                <a:gd name="T7" fmla="*/ 52 h 57"/>
                <a:gd name="T8" fmla="*/ 31 w 67"/>
                <a:gd name="T9" fmla="*/ 21 h 57"/>
                <a:gd name="T10" fmla="*/ 20 w 67"/>
                <a:gd name="T11" fmla="*/ 31 h 57"/>
                <a:gd name="T12" fmla="*/ 51 w 67"/>
                <a:gd name="T13" fmla="*/ 52 h 57"/>
                <a:gd name="T14" fmla="*/ 31 w 67"/>
                <a:gd name="T15" fmla="*/ 57 h 57"/>
                <a:gd name="T16" fmla="*/ 20 w 67"/>
                <a:gd name="T17" fmla="*/ 57 h 57"/>
                <a:gd name="T18" fmla="*/ 31 w 67"/>
                <a:gd name="T19" fmla="*/ 52 h 57"/>
                <a:gd name="T20" fmla="*/ 36 w 67"/>
                <a:gd name="T21" fmla="*/ 31 h 57"/>
                <a:gd name="T22" fmla="*/ 20 w 67"/>
                <a:gd name="T23" fmla="*/ 0 h 57"/>
                <a:gd name="T24" fmla="*/ 5 w 67"/>
                <a:gd name="T25" fmla="*/ 21 h 57"/>
                <a:gd name="T26" fmla="*/ 36 w 67"/>
                <a:gd name="T27" fmla="*/ 31 h 57"/>
                <a:gd name="T28" fmla="*/ 0 w 67"/>
                <a:gd name="T29" fmla="*/ 36 h 57"/>
                <a:gd name="T30" fmla="*/ 20 w 67"/>
                <a:gd name="T31" fmla="*/ 36 h 57"/>
                <a:gd name="T32" fmla="*/ 5 w 67"/>
                <a:gd name="T33" fmla="*/ 57 h 57"/>
                <a:gd name="T34" fmla="*/ 36 w 67"/>
                <a:gd name="T35" fmla="*/ 57 h 57"/>
                <a:gd name="T36" fmla="*/ 51 w 67"/>
                <a:gd name="T37" fmla="*/ 57 h 57"/>
                <a:gd name="T38" fmla="*/ 67 w 67"/>
                <a:gd name="T39" fmla="*/ 57 h 57"/>
                <a:gd name="T40" fmla="*/ 63 w 67"/>
                <a:gd name="T41" fmla="*/ 31 h 57"/>
                <a:gd name="T42" fmla="*/ 36 w 67"/>
                <a:gd name="T43" fmla="*/ 31 h 5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7"/>
                <a:gd name="T67" fmla="*/ 0 h 57"/>
                <a:gd name="T68" fmla="*/ 67 w 67"/>
                <a:gd name="T69" fmla="*/ 57 h 5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7" h="57">
                  <a:moveTo>
                    <a:pt x="67" y="52"/>
                  </a:moveTo>
                  <a:lnTo>
                    <a:pt x="46" y="21"/>
                  </a:lnTo>
                  <a:lnTo>
                    <a:pt x="36" y="21"/>
                  </a:lnTo>
                  <a:lnTo>
                    <a:pt x="46" y="52"/>
                  </a:lnTo>
                  <a:lnTo>
                    <a:pt x="31" y="21"/>
                  </a:lnTo>
                  <a:lnTo>
                    <a:pt x="20" y="31"/>
                  </a:lnTo>
                  <a:lnTo>
                    <a:pt x="51" y="52"/>
                  </a:lnTo>
                  <a:lnTo>
                    <a:pt x="31" y="57"/>
                  </a:lnTo>
                  <a:lnTo>
                    <a:pt x="20" y="57"/>
                  </a:lnTo>
                  <a:lnTo>
                    <a:pt x="31" y="52"/>
                  </a:lnTo>
                  <a:lnTo>
                    <a:pt x="36" y="31"/>
                  </a:lnTo>
                  <a:lnTo>
                    <a:pt x="20" y="0"/>
                  </a:lnTo>
                  <a:lnTo>
                    <a:pt x="5" y="21"/>
                  </a:lnTo>
                  <a:lnTo>
                    <a:pt x="36" y="31"/>
                  </a:lnTo>
                  <a:lnTo>
                    <a:pt x="0" y="36"/>
                  </a:lnTo>
                  <a:lnTo>
                    <a:pt x="20" y="36"/>
                  </a:lnTo>
                  <a:lnTo>
                    <a:pt x="5" y="57"/>
                  </a:lnTo>
                  <a:lnTo>
                    <a:pt x="36" y="57"/>
                  </a:lnTo>
                  <a:lnTo>
                    <a:pt x="51" y="57"/>
                  </a:lnTo>
                  <a:lnTo>
                    <a:pt x="67" y="57"/>
                  </a:lnTo>
                  <a:lnTo>
                    <a:pt x="63" y="31"/>
                  </a:lnTo>
                  <a:lnTo>
                    <a:pt x="36" y="31"/>
                  </a:lnTo>
                </a:path>
              </a:pathLst>
            </a:custGeom>
            <a:noFill/>
            <a:ln w="15875">
              <a:solidFill>
                <a:srgbClr val="A100AA"/>
              </a:solidFill>
              <a:round/>
              <a:headEnd/>
              <a:tailEnd/>
            </a:ln>
          </p:spPr>
          <p:txBody>
            <a:bodyPr/>
            <a:lstStyle/>
            <a:p>
              <a:pPr algn="l"/>
              <a:endParaRPr lang="de-CH" dirty="0"/>
            </a:p>
          </p:txBody>
        </p:sp>
      </p:grpSp>
      <p:sp>
        <p:nvSpPr>
          <p:cNvPr id="455895" name="Text Box 211"/>
          <p:cNvSpPr txBox="1">
            <a:spLocks noChangeArrowheads="1"/>
          </p:cNvSpPr>
          <p:nvPr/>
        </p:nvSpPr>
        <p:spPr bwMode="auto">
          <a:xfrm>
            <a:off x="5000628" y="3143248"/>
            <a:ext cx="4303712" cy="397032"/>
          </a:xfrm>
          <a:prstGeom prst="rect">
            <a:avLst/>
          </a:prstGeom>
          <a:noFill/>
          <a:ln w="9525" algn="ctr">
            <a:noFill/>
            <a:miter lim="800000"/>
            <a:headEnd/>
            <a:tailEnd/>
          </a:ln>
        </p:spPr>
        <p:txBody>
          <a:bodyPr>
            <a:spAutoFit/>
          </a:bodyPr>
          <a:lstStyle/>
          <a:p>
            <a:pPr marL="266700" indent="-266700" algn="l">
              <a:lnSpc>
                <a:spcPct val="110000"/>
              </a:lnSpc>
              <a:tabLst>
                <a:tab pos="1071563" algn="l"/>
              </a:tabLst>
            </a:pPr>
            <a:r>
              <a:rPr lang="en-US" sz="1800" dirty="0">
                <a:solidFill>
                  <a:srgbClr val="FF0000"/>
                </a:solidFill>
                <a:cs typeface="Arial" pitchFamily="34" charset="0"/>
              </a:rPr>
              <a:t>7 TeV </a:t>
            </a:r>
            <a:r>
              <a:rPr lang="el-GR" dirty="0" smtClean="0">
                <a:solidFill>
                  <a:srgbClr val="FF0000"/>
                </a:solidFill>
                <a:cs typeface="Arial" pitchFamily="34" charset="0"/>
              </a:rPr>
              <a:t>ενέργεια πρωτονίων ανά δέσμη</a:t>
            </a:r>
            <a:endParaRPr lang="en-US" sz="1800" dirty="0">
              <a:solidFill>
                <a:srgbClr val="FF0000"/>
              </a:solidFill>
              <a:cs typeface="Arial" pitchFamily="34" charset="0"/>
            </a:endParaRPr>
          </a:p>
        </p:txBody>
      </p:sp>
      <p:sp>
        <p:nvSpPr>
          <p:cNvPr id="2451677" name="Rectangle 221"/>
          <p:cNvSpPr>
            <a:spLocks noChangeArrowheads="1"/>
          </p:cNvSpPr>
          <p:nvPr/>
        </p:nvSpPr>
        <p:spPr bwMode="auto">
          <a:xfrm>
            <a:off x="179388" y="423863"/>
            <a:ext cx="8856662" cy="628650"/>
          </a:xfrm>
          <a:prstGeom prst="rect">
            <a:avLst/>
          </a:prstGeom>
          <a:noFill/>
          <a:ln w="9525">
            <a:noFill/>
            <a:miter lim="800000"/>
            <a:headEnd/>
            <a:tailEnd/>
          </a:ln>
          <a:effectLst>
            <a:outerShdw dist="35921" dir="2700000" algn="ctr" rotWithShape="0">
              <a:schemeClr val="bg2"/>
            </a:outerShdw>
          </a:effectLst>
        </p:spPr>
        <p:txBody>
          <a:bodyPr anchor="ctr"/>
          <a:lstStyle/>
          <a:p>
            <a:r>
              <a:rPr lang="en-US" sz="3200" dirty="0">
                <a:solidFill>
                  <a:srgbClr val="FF0000"/>
                </a:solidFill>
                <a:effectLst>
                  <a:outerShdw blurRad="38100" dist="38100" dir="2700000" algn="tl">
                    <a:srgbClr val="FFFFFF"/>
                  </a:outerShdw>
                </a:effectLst>
              </a:rPr>
              <a:t>Proton-Proton Collisions at LHC</a:t>
            </a:r>
          </a:p>
        </p:txBody>
      </p:sp>
      <p:sp>
        <p:nvSpPr>
          <p:cNvPr id="455906" name="Text Box 222"/>
          <p:cNvSpPr txBox="1">
            <a:spLocks noChangeArrowheads="1"/>
          </p:cNvSpPr>
          <p:nvPr/>
        </p:nvSpPr>
        <p:spPr bwMode="auto">
          <a:xfrm>
            <a:off x="8416925" y="4441825"/>
            <a:ext cx="258763" cy="214313"/>
          </a:xfrm>
          <a:prstGeom prst="rect">
            <a:avLst/>
          </a:prstGeom>
          <a:noFill/>
          <a:ln w="9525" algn="ctr">
            <a:noFill/>
            <a:miter lim="800000"/>
            <a:headEnd/>
            <a:tailEnd/>
          </a:ln>
        </p:spPr>
        <p:txBody>
          <a:bodyPr>
            <a:spAutoFit/>
          </a:bodyPr>
          <a:lstStyle/>
          <a:p>
            <a:pPr algn="l"/>
            <a:r>
              <a:rPr lang="en-GB" sz="800" b="0" dirty="0"/>
              <a:t>~</a:t>
            </a:r>
          </a:p>
        </p:txBody>
      </p:sp>
      <p:sp>
        <p:nvSpPr>
          <p:cNvPr id="455919" name="Oval 239"/>
          <p:cNvSpPr>
            <a:spLocks noChangeArrowheads="1"/>
          </p:cNvSpPr>
          <p:nvPr/>
        </p:nvSpPr>
        <p:spPr bwMode="auto">
          <a:xfrm>
            <a:off x="3779838" y="2205038"/>
            <a:ext cx="144462" cy="144462"/>
          </a:xfrm>
          <a:prstGeom prst="ellipse">
            <a:avLst/>
          </a:prstGeom>
          <a:solidFill>
            <a:srgbClr val="080808"/>
          </a:solidFill>
          <a:ln w="9525" algn="ctr">
            <a:noFill/>
            <a:round/>
            <a:headEnd/>
            <a:tailEnd/>
          </a:ln>
          <a:effectLst/>
        </p:spPr>
        <p:txBody>
          <a:bodyPr wrap="none" anchor="ctr">
            <a:spAutoFit/>
          </a:bodyPr>
          <a:lstStyle/>
          <a:p>
            <a:endParaRPr lang="el-GR" dirty="0"/>
          </a:p>
        </p:txBody>
      </p:sp>
      <p:sp>
        <p:nvSpPr>
          <p:cNvPr id="455921" name="Oval 241"/>
          <p:cNvSpPr>
            <a:spLocks noChangeArrowheads="1"/>
          </p:cNvSpPr>
          <p:nvPr/>
        </p:nvSpPr>
        <p:spPr bwMode="auto">
          <a:xfrm>
            <a:off x="3332163" y="3359150"/>
            <a:ext cx="73025" cy="73025"/>
          </a:xfrm>
          <a:prstGeom prst="ellipse">
            <a:avLst/>
          </a:prstGeom>
          <a:solidFill>
            <a:srgbClr val="CCCC00"/>
          </a:solidFill>
          <a:ln w="9525" algn="ctr">
            <a:noFill/>
            <a:round/>
            <a:headEnd/>
            <a:tailEnd/>
          </a:ln>
          <a:effectLst/>
        </p:spPr>
        <p:txBody>
          <a:bodyPr anchor="ctr">
            <a:spAutoFit/>
          </a:bodyPr>
          <a:lstStyle/>
          <a:p>
            <a:endParaRPr lang="el-GR" dirty="0"/>
          </a:p>
        </p:txBody>
      </p:sp>
      <p:sp>
        <p:nvSpPr>
          <p:cNvPr id="455922" name="Oval 242"/>
          <p:cNvSpPr>
            <a:spLocks noChangeArrowheads="1"/>
          </p:cNvSpPr>
          <p:nvPr/>
        </p:nvSpPr>
        <p:spPr bwMode="auto">
          <a:xfrm>
            <a:off x="2625725" y="3201988"/>
            <a:ext cx="73025" cy="73025"/>
          </a:xfrm>
          <a:prstGeom prst="ellipse">
            <a:avLst/>
          </a:prstGeom>
          <a:solidFill>
            <a:srgbClr val="CCCC00"/>
          </a:solidFill>
          <a:ln w="9525" algn="ctr">
            <a:noFill/>
            <a:round/>
            <a:headEnd/>
            <a:tailEnd/>
          </a:ln>
          <a:effectLst/>
        </p:spPr>
        <p:txBody>
          <a:bodyPr anchor="ctr">
            <a:spAutoFit/>
          </a:bodyPr>
          <a:lstStyle/>
          <a:p>
            <a:endParaRPr lang="el-GR" dirty="0"/>
          </a:p>
        </p:txBody>
      </p:sp>
      <p:sp>
        <p:nvSpPr>
          <p:cNvPr id="455923" name="Oval 243"/>
          <p:cNvSpPr>
            <a:spLocks noChangeArrowheads="1"/>
          </p:cNvSpPr>
          <p:nvPr/>
        </p:nvSpPr>
        <p:spPr bwMode="auto">
          <a:xfrm>
            <a:off x="3063875" y="2782888"/>
            <a:ext cx="73025" cy="73025"/>
          </a:xfrm>
          <a:prstGeom prst="ellipse">
            <a:avLst/>
          </a:prstGeom>
          <a:solidFill>
            <a:srgbClr val="FF9900"/>
          </a:solidFill>
          <a:ln w="9525" algn="ctr">
            <a:noFill/>
            <a:round/>
            <a:headEnd/>
            <a:tailEnd/>
          </a:ln>
          <a:effectLst/>
        </p:spPr>
        <p:txBody>
          <a:bodyPr anchor="ctr">
            <a:spAutoFit/>
          </a:bodyPr>
          <a:lstStyle/>
          <a:p>
            <a:endParaRPr lang="el-GR" dirty="0"/>
          </a:p>
        </p:txBody>
      </p:sp>
      <p:sp>
        <p:nvSpPr>
          <p:cNvPr id="455924" name="Oval 244"/>
          <p:cNvSpPr>
            <a:spLocks noChangeArrowheads="1"/>
          </p:cNvSpPr>
          <p:nvPr/>
        </p:nvSpPr>
        <p:spPr bwMode="auto">
          <a:xfrm>
            <a:off x="4286250" y="2693988"/>
            <a:ext cx="73025" cy="73025"/>
          </a:xfrm>
          <a:prstGeom prst="ellipse">
            <a:avLst/>
          </a:prstGeom>
          <a:solidFill>
            <a:srgbClr val="66CCFF"/>
          </a:solidFill>
          <a:ln w="9525" algn="ctr">
            <a:noFill/>
            <a:round/>
            <a:headEnd/>
            <a:tailEnd/>
          </a:ln>
          <a:effectLst/>
        </p:spPr>
        <p:txBody>
          <a:bodyPr anchor="ctr">
            <a:spAutoFit/>
          </a:bodyPr>
          <a:lstStyle/>
          <a:p>
            <a:endParaRPr lang="el-GR" dirty="0"/>
          </a:p>
        </p:txBody>
      </p:sp>
      <p:sp>
        <p:nvSpPr>
          <p:cNvPr id="455932" name="AutoShape 252"/>
          <p:cNvSpPr>
            <a:spLocks noChangeArrowheads="1"/>
          </p:cNvSpPr>
          <p:nvPr/>
        </p:nvSpPr>
        <p:spPr bwMode="auto">
          <a:xfrm>
            <a:off x="293688" y="4562475"/>
            <a:ext cx="5915025" cy="1149350"/>
          </a:xfrm>
          <a:prstGeom prst="cloudCallout">
            <a:avLst>
              <a:gd name="adj1" fmla="val 65889"/>
              <a:gd name="adj2" fmla="val 20028"/>
            </a:avLst>
          </a:prstGeom>
          <a:noFill/>
          <a:ln w="19050">
            <a:solidFill>
              <a:srgbClr val="FFFF00"/>
            </a:solidFill>
            <a:round/>
            <a:headEnd/>
            <a:tailEnd/>
          </a:ln>
          <a:effectLst/>
        </p:spPr>
        <p:txBody>
          <a:bodyPr/>
          <a:lstStyle/>
          <a:p>
            <a:r>
              <a:rPr lang="el-GR" sz="1600" dirty="0" smtClean="0">
                <a:solidFill>
                  <a:srgbClr val="FFFF00"/>
                </a:solidFill>
                <a:latin typeface="Comic Sans MS" pitchFamily="66" charset="0"/>
              </a:rPr>
              <a:t>Η ενέργεια ενός μοναδικού πρωτονίου συγκρίνεται με αυτή ενός κουνουπιού που πετάει</a:t>
            </a:r>
            <a:r>
              <a:rPr lang="en-GB" sz="1600" dirty="0" smtClean="0">
                <a:solidFill>
                  <a:srgbClr val="FFFF00"/>
                </a:solidFill>
                <a:latin typeface="Comic Sans MS" pitchFamily="66" charset="0"/>
              </a:rPr>
              <a:t> </a:t>
            </a:r>
            <a:r>
              <a:rPr lang="en-GB" sz="1600" dirty="0">
                <a:solidFill>
                  <a:srgbClr val="FFFF00"/>
                </a:solidFill>
                <a:latin typeface="Comic Sans MS" pitchFamily="66" charset="0"/>
              </a:rPr>
              <a:t>(1 µJ)</a:t>
            </a:r>
            <a:endParaRPr lang="en-US" sz="1600" dirty="0">
              <a:solidFill>
                <a:srgbClr val="FFFF00"/>
              </a:solidFill>
              <a:latin typeface="Comic Sans MS" pitchFamily="66" charset="0"/>
            </a:endParaRPr>
          </a:p>
        </p:txBody>
      </p:sp>
      <p:pic>
        <p:nvPicPr>
          <p:cNvPr id="455936" name="Picture 256"/>
          <p:cNvPicPr>
            <a:picLocks noChangeAspect="1" noChangeArrowheads="1"/>
          </p:cNvPicPr>
          <p:nvPr/>
        </p:nvPicPr>
        <p:blipFill>
          <a:blip r:embed="rId5" cstate="print"/>
          <a:srcRect/>
          <a:stretch>
            <a:fillRect/>
          </a:stretch>
        </p:blipFill>
        <p:spPr bwMode="auto">
          <a:xfrm rot="2266130">
            <a:off x="7388225" y="5080000"/>
            <a:ext cx="1385888" cy="969963"/>
          </a:xfrm>
          <a:prstGeom prst="rect">
            <a:avLst/>
          </a:prstGeom>
          <a:noFill/>
          <a:ln w="9525" algn="ctr">
            <a:noFill/>
            <a:miter lim="800000"/>
            <a:headEnd/>
            <a:tailEnd/>
          </a:ln>
          <a:effectLst/>
        </p:spPr>
      </p:pic>
      <p:sp>
        <p:nvSpPr>
          <p:cNvPr id="455942" name="Text Box 262"/>
          <p:cNvSpPr txBox="1">
            <a:spLocks noChangeArrowheads="1"/>
          </p:cNvSpPr>
          <p:nvPr/>
        </p:nvSpPr>
        <p:spPr bwMode="auto">
          <a:xfrm>
            <a:off x="608013" y="5670550"/>
            <a:ext cx="8248650" cy="1006429"/>
          </a:xfrm>
          <a:prstGeom prst="rect">
            <a:avLst/>
          </a:prstGeom>
          <a:noFill/>
          <a:ln w="9525" algn="ctr">
            <a:noFill/>
            <a:miter lim="800000"/>
            <a:headEnd/>
            <a:tailEnd/>
          </a:ln>
        </p:spPr>
        <p:txBody>
          <a:bodyPr>
            <a:spAutoFit/>
          </a:bodyPr>
          <a:lstStyle/>
          <a:p>
            <a:pPr marL="266700" indent="-266700" algn="l">
              <a:lnSpc>
                <a:spcPct val="110000"/>
              </a:lnSpc>
              <a:buFontTx/>
              <a:buAutoNum type="arabicPlain" startAt="2808"/>
              <a:tabLst>
                <a:tab pos="1071563" algn="l"/>
              </a:tabLst>
            </a:pPr>
            <a:r>
              <a:rPr lang="en-US" sz="1800" dirty="0">
                <a:solidFill>
                  <a:srgbClr val="FF0000"/>
                </a:solidFill>
                <a:cs typeface="Arial" pitchFamily="34" charset="0"/>
              </a:rPr>
              <a:t>     </a:t>
            </a:r>
            <a:r>
              <a:rPr lang="el-GR" sz="1800" dirty="0" smtClean="0">
                <a:solidFill>
                  <a:srgbClr val="FF0000"/>
                </a:solidFill>
                <a:cs typeface="Arial" pitchFamily="34" charset="0"/>
              </a:rPr>
              <a:t>Πακέτα πρωτονίων ανά δέσμη</a:t>
            </a:r>
            <a:endParaRPr lang="en-US" sz="1800" dirty="0" smtClean="0">
              <a:solidFill>
                <a:srgbClr val="FF0000"/>
              </a:solidFill>
              <a:cs typeface="Arial" pitchFamily="34" charset="0"/>
            </a:endParaRPr>
          </a:p>
          <a:p>
            <a:pPr marL="266700" indent="-266700" algn="l">
              <a:lnSpc>
                <a:spcPct val="110000"/>
              </a:lnSpc>
              <a:tabLst>
                <a:tab pos="1071563" algn="l"/>
              </a:tabLst>
            </a:pPr>
            <a:r>
              <a:rPr lang="en-US" sz="1800" dirty="0" smtClean="0">
                <a:solidFill>
                  <a:srgbClr val="FF0000"/>
                </a:solidFill>
                <a:cs typeface="Arial" pitchFamily="34" charset="0"/>
              </a:rPr>
              <a:t>11 245 </a:t>
            </a:r>
            <a:r>
              <a:rPr lang="el-GR" sz="1800" dirty="0" smtClean="0">
                <a:solidFill>
                  <a:srgbClr val="FF0000"/>
                </a:solidFill>
                <a:cs typeface="Arial" pitchFamily="34" charset="0"/>
              </a:rPr>
              <a:t> Γύρους το δευτερόλεπτο</a:t>
            </a:r>
            <a:endParaRPr lang="en-US" sz="1800" dirty="0" smtClean="0">
              <a:solidFill>
                <a:srgbClr val="FF0000"/>
              </a:solidFill>
              <a:cs typeface="Arial" pitchFamily="34" charset="0"/>
            </a:endParaRPr>
          </a:p>
          <a:p>
            <a:pPr marL="342900" indent="-342900" algn="l">
              <a:lnSpc>
                <a:spcPct val="110000"/>
              </a:lnSpc>
              <a:buAutoNum type="arabicPlain" startAt="100"/>
              <a:tabLst>
                <a:tab pos="1071563" algn="l"/>
              </a:tabLst>
            </a:pPr>
            <a:r>
              <a:rPr lang="el-GR" sz="1800" dirty="0" smtClean="0">
                <a:solidFill>
                  <a:srgbClr val="FF0000"/>
                </a:solidFill>
                <a:cs typeface="Arial" pitchFamily="34" charset="0"/>
              </a:rPr>
              <a:t>       Δισεκατομμύρια</a:t>
            </a:r>
            <a:r>
              <a:rPr lang="el-GR" dirty="0" smtClean="0">
                <a:solidFill>
                  <a:srgbClr val="FF0000"/>
                </a:solidFill>
                <a:cs typeface="Arial" pitchFamily="34" charset="0"/>
              </a:rPr>
              <a:t> πρωτόνια ανά πακέτο</a:t>
            </a:r>
            <a:r>
              <a:rPr lang="en-US" sz="1800" dirty="0">
                <a:solidFill>
                  <a:srgbClr val="FF0000"/>
                </a:solidFill>
                <a:cs typeface="Arial" pitchFamily="34" charset="0"/>
              </a:rPr>
              <a:t>	</a:t>
            </a:r>
          </a:p>
        </p:txBody>
      </p:sp>
      <p:grpSp>
        <p:nvGrpSpPr>
          <p:cNvPr id="4" name="Group 270"/>
          <p:cNvGrpSpPr>
            <a:grpSpLocks/>
          </p:cNvGrpSpPr>
          <p:nvPr/>
        </p:nvGrpSpPr>
        <p:grpSpPr bwMode="auto">
          <a:xfrm>
            <a:off x="5357818" y="857232"/>
            <a:ext cx="3384550" cy="2184400"/>
            <a:chOff x="3443" y="560"/>
            <a:chExt cx="2132" cy="1376"/>
          </a:xfrm>
        </p:grpSpPr>
        <p:sp>
          <p:nvSpPr>
            <p:cNvPr id="455931" name="AutoShape 251"/>
            <p:cNvSpPr>
              <a:spLocks noChangeArrowheads="1"/>
            </p:cNvSpPr>
            <p:nvPr/>
          </p:nvSpPr>
          <p:spPr bwMode="auto">
            <a:xfrm>
              <a:off x="3443" y="560"/>
              <a:ext cx="2132" cy="1376"/>
            </a:xfrm>
            <a:prstGeom prst="cloudCallout">
              <a:avLst>
                <a:gd name="adj1" fmla="val -50611"/>
                <a:gd name="adj2" fmla="val 37935"/>
              </a:avLst>
            </a:prstGeom>
            <a:noFill/>
            <a:ln w="19050">
              <a:solidFill>
                <a:srgbClr val="FFFF00"/>
              </a:solidFill>
              <a:round/>
              <a:headEnd/>
              <a:tailEnd/>
            </a:ln>
            <a:effectLst/>
          </p:spPr>
          <p:txBody>
            <a:bodyPr/>
            <a:lstStyle/>
            <a:p>
              <a:endParaRPr lang="el-GR" dirty="0">
                <a:solidFill>
                  <a:srgbClr val="FFFF00"/>
                </a:solidFill>
              </a:endParaRPr>
            </a:p>
          </p:txBody>
        </p:sp>
        <p:grpSp>
          <p:nvGrpSpPr>
            <p:cNvPr id="5" name="Group 269"/>
            <p:cNvGrpSpPr>
              <a:grpSpLocks/>
            </p:cNvGrpSpPr>
            <p:nvPr/>
          </p:nvGrpSpPr>
          <p:grpSpPr bwMode="auto">
            <a:xfrm>
              <a:off x="4638" y="720"/>
              <a:ext cx="784" cy="699"/>
              <a:chOff x="4638" y="720"/>
              <a:chExt cx="784" cy="699"/>
            </a:xfrm>
          </p:grpSpPr>
          <p:pic>
            <p:nvPicPr>
              <p:cNvPr id="455937" name="Picture 257" descr="train3"/>
              <p:cNvPicPr>
                <a:picLocks noChangeAspect="1" noChangeArrowheads="1"/>
              </p:cNvPicPr>
              <p:nvPr/>
            </p:nvPicPr>
            <p:blipFill>
              <a:blip r:embed="rId6" cstate="print"/>
              <a:srcRect/>
              <a:stretch>
                <a:fillRect/>
              </a:stretch>
            </p:blipFill>
            <p:spPr bwMode="auto">
              <a:xfrm>
                <a:off x="4738" y="800"/>
                <a:ext cx="572" cy="572"/>
              </a:xfrm>
              <a:prstGeom prst="rect">
                <a:avLst/>
              </a:prstGeom>
              <a:solidFill>
                <a:schemeClr val="tx1"/>
              </a:solidFill>
              <a:ln w="19050">
                <a:solidFill>
                  <a:srgbClr val="000000"/>
                </a:solidFill>
                <a:miter lim="800000"/>
                <a:headEnd/>
                <a:tailEnd/>
              </a:ln>
            </p:spPr>
          </p:pic>
          <p:sp>
            <p:nvSpPr>
              <p:cNvPr id="455943" name="AutoShape 263"/>
              <p:cNvSpPr>
                <a:spLocks noChangeArrowheads="1"/>
              </p:cNvSpPr>
              <p:nvPr/>
            </p:nvSpPr>
            <p:spPr bwMode="auto">
              <a:xfrm rot="-2712632">
                <a:off x="4713" y="1147"/>
                <a:ext cx="196" cy="346"/>
              </a:xfrm>
              <a:prstGeom prst="moon">
                <a:avLst>
                  <a:gd name="adj" fmla="val 50000"/>
                </a:avLst>
              </a:prstGeom>
              <a:solidFill>
                <a:schemeClr val="tx1"/>
              </a:solidFill>
              <a:ln w="19050" algn="ctr">
                <a:solidFill>
                  <a:schemeClr val="tx1"/>
                </a:solidFill>
                <a:miter lim="800000"/>
                <a:headEnd/>
                <a:tailEnd/>
              </a:ln>
              <a:effectLst/>
            </p:spPr>
            <p:txBody>
              <a:bodyPr anchor="ctr">
                <a:spAutoFit/>
              </a:bodyPr>
              <a:lstStyle/>
              <a:p>
                <a:endParaRPr lang="el-GR" dirty="0"/>
              </a:p>
            </p:txBody>
          </p:sp>
          <p:sp>
            <p:nvSpPr>
              <p:cNvPr id="455945" name="AutoShape 265"/>
              <p:cNvSpPr>
                <a:spLocks noChangeArrowheads="1"/>
              </p:cNvSpPr>
              <p:nvPr/>
            </p:nvSpPr>
            <p:spPr bwMode="auto">
              <a:xfrm rot="-8079492">
                <a:off x="5151" y="1148"/>
                <a:ext cx="196" cy="346"/>
              </a:xfrm>
              <a:prstGeom prst="moon">
                <a:avLst>
                  <a:gd name="adj" fmla="val 50000"/>
                </a:avLst>
              </a:prstGeom>
              <a:solidFill>
                <a:schemeClr val="tx1"/>
              </a:solidFill>
              <a:ln w="19050" algn="ctr">
                <a:solidFill>
                  <a:schemeClr val="tx1"/>
                </a:solidFill>
                <a:miter lim="800000"/>
                <a:headEnd/>
                <a:tailEnd/>
              </a:ln>
              <a:effectLst/>
            </p:spPr>
            <p:txBody>
              <a:bodyPr anchor="ctr">
                <a:spAutoFit/>
              </a:bodyPr>
              <a:lstStyle/>
              <a:p>
                <a:endParaRPr lang="el-GR" dirty="0"/>
              </a:p>
            </p:txBody>
          </p:sp>
          <p:sp>
            <p:nvSpPr>
              <p:cNvPr id="455946" name="AutoShape 266"/>
              <p:cNvSpPr>
                <a:spLocks noChangeArrowheads="1"/>
              </p:cNvSpPr>
              <p:nvPr/>
            </p:nvSpPr>
            <p:spPr bwMode="auto">
              <a:xfrm rot="-13681494">
                <a:off x="5139" y="679"/>
                <a:ext cx="196" cy="346"/>
              </a:xfrm>
              <a:prstGeom prst="moon">
                <a:avLst>
                  <a:gd name="adj" fmla="val 50000"/>
                </a:avLst>
              </a:prstGeom>
              <a:solidFill>
                <a:schemeClr val="tx1"/>
              </a:solidFill>
              <a:ln w="19050" algn="ctr">
                <a:solidFill>
                  <a:schemeClr val="tx1"/>
                </a:solidFill>
                <a:miter lim="800000"/>
                <a:headEnd/>
                <a:tailEnd/>
              </a:ln>
              <a:effectLst/>
            </p:spPr>
            <p:txBody>
              <a:bodyPr anchor="ctr">
                <a:spAutoFit/>
              </a:bodyPr>
              <a:lstStyle/>
              <a:p>
                <a:endParaRPr lang="el-GR" dirty="0"/>
              </a:p>
            </p:txBody>
          </p:sp>
          <p:sp>
            <p:nvSpPr>
              <p:cNvPr id="455947" name="AutoShape 267"/>
              <p:cNvSpPr>
                <a:spLocks noChangeArrowheads="1"/>
              </p:cNvSpPr>
              <p:nvPr/>
            </p:nvSpPr>
            <p:spPr bwMode="auto">
              <a:xfrm rot="-17976152">
                <a:off x="4750" y="645"/>
                <a:ext cx="196" cy="346"/>
              </a:xfrm>
              <a:prstGeom prst="moon">
                <a:avLst>
                  <a:gd name="adj" fmla="val 50000"/>
                </a:avLst>
              </a:prstGeom>
              <a:solidFill>
                <a:schemeClr val="tx1"/>
              </a:solidFill>
              <a:ln w="19050" algn="ctr">
                <a:solidFill>
                  <a:schemeClr val="tx1"/>
                </a:solidFill>
                <a:miter lim="800000"/>
                <a:headEnd/>
                <a:tailEnd/>
              </a:ln>
              <a:effectLst/>
            </p:spPr>
            <p:txBody>
              <a:bodyPr anchor="ctr">
                <a:spAutoFit/>
              </a:bodyPr>
              <a:lstStyle/>
              <a:p>
                <a:endParaRPr lang="el-GR" dirty="0"/>
              </a:p>
            </p:txBody>
          </p:sp>
        </p:grpSp>
      </p:grpSp>
      <p:sp>
        <p:nvSpPr>
          <p:cNvPr id="455951" name="Text Box 271"/>
          <p:cNvSpPr txBox="1">
            <a:spLocks noChangeArrowheads="1"/>
          </p:cNvSpPr>
          <p:nvPr/>
        </p:nvSpPr>
        <p:spPr bwMode="auto">
          <a:xfrm>
            <a:off x="422275" y="5959475"/>
            <a:ext cx="184150" cy="304800"/>
          </a:xfrm>
          <a:prstGeom prst="rect">
            <a:avLst/>
          </a:prstGeom>
          <a:noFill/>
          <a:ln w="9525" algn="ctr">
            <a:noFill/>
            <a:miter lim="800000"/>
            <a:headEnd/>
            <a:tailEnd/>
          </a:ln>
          <a:effectLst/>
        </p:spPr>
        <p:txBody>
          <a:bodyPr wrap="none">
            <a:spAutoFit/>
          </a:bodyPr>
          <a:lstStyle/>
          <a:p>
            <a:endParaRPr lang="el-GR" dirty="0"/>
          </a:p>
        </p:txBody>
      </p:sp>
      <p:sp>
        <p:nvSpPr>
          <p:cNvPr id="102" name="101 - Ορθογώνιο"/>
          <p:cNvSpPr/>
          <p:nvPr/>
        </p:nvSpPr>
        <p:spPr>
          <a:xfrm>
            <a:off x="5857884" y="1071546"/>
            <a:ext cx="1428760" cy="1754326"/>
          </a:xfrm>
          <a:prstGeom prst="rect">
            <a:avLst/>
          </a:prstGeom>
        </p:spPr>
        <p:txBody>
          <a:bodyPr wrap="square">
            <a:spAutoFit/>
          </a:bodyPr>
          <a:lstStyle/>
          <a:p>
            <a:r>
              <a:rPr lang="el-GR" dirty="0" smtClean="0">
                <a:solidFill>
                  <a:srgbClr val="FFFF00"/>
                </a:solidFill>
                <a:latin typeface="Comic Sans MS" pitchFamily="66" charset="0"/>
              </a:rPr>
              <a:t>Ενέργεια συγκρίσιμη με ένα τρένο που τρέχει μ</a:t>
            </a:r>
            <a:r>
              <a:rPr lang="en-US" dirty="0" smtClean="0">
                <a:solidFill>
                  <a:srgbClr val="FFFF00"/>
                </a:solidFill>
                <a:latin typeface="Comic Sans MS" pitchFamily="66" charset="0"/>
              </a:rPr>
              <a:t/>
            </a:r>
            <a:br>
              <a:rPr lang="en-US" dirty="0" smtClean="0">
                <a:solidFill>
                  <a:srgbClr val="FFFF00"/>
                </a:solidFill>
                <a:latin typeface="Comic Sans MS" pitchFamily="66" charset="0"/>
              </a:rPr>
            </a:br>
            <a:r>
              <a:rPr lang="en-US" dirty="0" smtClean="0">
                <a:solidFill>
                  <a:srgbClr val="FFFF00"/>
                </a:solidFill>
                <a:latin typeface="Comic Sans MS" pitchFamily="66" charset="0"/>
              </a:rPr>
              <a:t>160 km/h</a:t>
            </a:r>
            <a:endParaRPr lang="en-US" dirty="0">
              <a:solidFill>
                <a:srgbClr val="FFFF00"/>
              </a:solidFill>
              <a:latin typeface="Comic Sans MS" pitchFamily="66" charset="0"/>
            </a:endParaRPr>
          </a:p>
        </p:txBody>
      </p:sp>
    </p:spTree>
  </p:cSld>
  <p:clrMapOvr>
    <a:masterClrMapping/>
  </p:clrMapOvr>
  <p:transition advTm="3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3000"/>
                                  </p:stCondLst>
                                  <p:childTnLst>
                                    <p:set>
                                      <p:cBhvr>
                                        <p:cTn id="6" dur="1" fill="hold">
                                          <p:stCondLst>
                                            <p:cond delay="0"/>
                                          </p:stCondLst>
                                        </p:cTn>
                                        <p:tgtEl>
                                          <p:spTgt spid="455895">
                                            <p:txEl>
                                              <p:pRg st="0" end="0"/>
                                            </p:txEl>
                                          </p:spTgt>
                                        </p:tgtEl>
                                        <p:attrNameLst>
                                          <p:attrName>style.visibility</p:attrName>
                                        </p:attrNameLst>
                                      </p:cBhvr>
                                      <p:to>
                                        <p:strVal val="visible"/>
                                      </p:to>
                                    </p:set>
                                  </p:childTnLst>
                                </p:cTn>
                              </p:par>
                            </p:childTnLst>
                          </p:cTn>
                        </p:par>
                        <p:par>
                          <p:cTn id="7" fill="hold">
                            <p:stCondLst>
                              <p:cond delay="3000"/>
                            </p:stCondLst>
                            <p:childTnLst>
                              <p:par>
                                <p:cTn id="8" presetID="23" presetClass="entr" presetSubtype="16" fill="hold" nodeType="afterEffect">
                                  <p:stCondLst>
                                    <p:cond delay="5000"/>
                                  </p:stCondLst>
                                  <p:childTnLst>
                                    <p:set>
                                      <p:cBhvr>
                                        <p:cTn id="9" dur="1" fill="hold">
                                          <p:stCondLst>
                                            <p:cond delay="0"/>
                                          </p:stCondLst>
                                        </p:cTn>
                                        <p:tgtEl>
                                          <p:spTgt spid="4"/>
                                        </p:tgtEl>
                                        <p:attrNameLst>
                                          <p:attrName>style.visibility</p:attrName>
                                        </p:attrNameLst>
                                      </p:cBhvr>
                                      <p:to>
                                        <p:strVal val="visible"/>
                                      </p:to>
                                    </p:set>
                                    <p:anim calcmode="lin" valueType="num">
                                      <p:cBhvr>
                                        <p:cTn id="10" dur="1000" fill="hold"/>
                                        <p:tgtEl>
                                          <p:spTgt spid="4"/>
                                        </p:tgtEl>
                                        <p:attrNameLst>
                                          <p:attrName>ppt_w</p:attrName>
                                        </p:attrNameLst>
                                      </p:cBhvr>
                                      <p:tavLst>
                                        <p:tav tm="0">
                                          <p:val>
                                            <p:fltVal val="0"/>
                                          </p:val>
                                        </p:tav>
                                        <p:tav tm="100000">
                                          <p:val>
                                            <p:strVal val="#ppt_w"/>
                                          </p:val>
                                        </p:tav>
                                      </p:tavLst>
                                    </p:anim>
                                    <p:anim calcmode="lin" valueType="num">
                                      <p:cBhvr>
                                        <p:cTn id="11" dur="1000" fill="hold"/>
                                        <p:tgtEl>
                                          <p:spTgt spid="4"/>
                                        </p:tgtEl>
                                        <p:attrNameLst>
                                          <p:attrName>ppt_h</p:attrName>
                                        </p:attrNameLst>
                                      </p:cBhvr>
                                      <p:tavLst>
                                        <p:tav tm="0">
                                          <p:val>
                                            <p:fltVal val="0"/>
                                          </p:val>
                                        </p:tav>
                                        <p:tav tm="100000">
                                          <p:val>
                                            <p:strVal val="#ppt_h"/>
                                          </p:val>
                                        </p:tav>
                                      </p:tavLst>
                                    </p:anim>
                                  </p:childTnLst>
                                </p:cTn>
                              </p:par>
                            </p:childTnLst>
                          </p:cTn>
                        </p:par>
                        <p:par>
                          <p:cTn id="12" fill="hold">
                            <p:stCondLst>
                              <p:cond delay="9000"/>
                            </p:stCondLst>
                            <p:childTnLst>
                              <p:par>
                                <p:cTn id="13" presetID="23" presetClass="entr" presetSubtype="16" fill="hold" grpId="0" nodeType="afterEffect">
                                  <p:stCondLst>
                                    <p:cond delay="4000"/>
                                  </p:stCondLst>
                                  <p:childTnLst>
                                    <p:set>
                                      <p:cBhvr>
                                        <p:cTn id="14" dur="1" fill="hold">
                                          <p:stCondLst>
                                            <p:cond delay="0"/>
                                          </p:stCondLst>
                                        </p:cTn>
                                        <p:tgtEl>
                                          <p:spTgt spid="455932"/>
                                        </p:tgtEl>
                                        <p:attrNameLst>
                                          <p:attrName>style.visibility</p:attrName>
                                        </p:attrNameLst>
                                      </p:cBhvr>
                                      <p:to>
                                        <p:strVal val="visible"/>
                                      </p:to>
                                    </p:set>
                                    <p:anim calcmode="lin" valueType="num">
                                      <p:cBhvr>
                                        <p:cTn id="15" dur="1000" fill="hold"/>
                                        <p:tgtEl>
                                          <p:spTgt spid="455932"/>
                                        </p:tgtEl>
                                        <p:attrNameLst>
                                          <p:attrName>ppt_w</p:attrName>
                                        </p:attrNameLst>
                                      </p:cBhvr>
                                      <p:tavLst>
                                        <p:tav tm="0">
                                          <p:val>
                                            <p:fltVal val="0"/>
                                          </p:val>
                                        </p:tav>
                                        <p:tav tm="100000">
                                          <p:val>
                                            <p:strVal val="#ppt_w"/>
                                          </p:val>
                                        </p:tav>
                                      </p:tavLst>
                                    </p:anim>
                                    <p:anim calcmode="lin" valueType="num">
                                      <p:cBhvr>
                                        <p:cTn id="16" dur="1000" fill="hold"/>
                                        <p:tgtEl>
                                          <p:spTgt spid="455932"/>
                                        </p:tgtEl>
                                        <p:attrNameLst>
                                          <p:attrName>ppt_h</p:attrName>
                                        </p:attrNameLst>
                                      </p:cBhvr>
                                      <p:tavLst>
                                        <p:tav tm="0">
                                          <p:val>
                                            <p:fltVal val="0"/>
                                          </p:val>
                                        </p:tav>
                                        <p:tav tm="100000">
                                          <p:val>
                                            <p:strVal val="#ppt_h"/>
                                          </p:val>
                                        </p:tav>
                                      </p:tavLst>
                                    </p:anim>
                                  </p:childTnLst>
                                </p:cTn>
                              </p:par>
                            </p:childTnLst>
                          </p:cTn>
                        </p:par>
                        <p:par>
                          <p:cTn id="17" fill="hold">
                            <p:stCondLst>
                              <p:cond delay="14000"/>
                            </p:stCondLst>
                            <p:childTnLst>
                              <p:par>
                                <p:cTn id="18" presetID="34" presetClass="entr" presetSubtype="0" fill="hold" nodeType="afterEffect">
                                  <p:stCondLst>
                                    <p:cond delay="1000"/>
                                  </p:stCondLst>
                                  <p:childTnLst>
                                    <p:set>
                                      <p:cBhvr>
                                        <p:cTn id="19" dur="1" fill="hold">
                                          <p:stCondLst>
                                            <p:cond delay="0"/>
                                          </p:stCondLst>
                                        </p:cTn>
                                        <p:tgtEl>
                                          <p:spTgt spid="455936"/>
                                        </p:tgtEl>
                                        <p:attrNameLst>
                                          <p:attrName>style.visibility</p:attrName>
                                        </p:attrNameLst>
                                      </p:cBhvr>
                                      <p:to>
                                        <p:strVal val="visible"/>
                                      </p:to>
                                    </p:set>
                                    <p:anim from="(-#ppt_w/2)" to="(#ppt_x)" calcmode="lin" valueType="num">
                                      <p:cBhvr>
                                        <p:cTn id="20" dur="600" fill="hold">
                                          <p:stCondLst>
                                            <p:cond delay="0"/>
                                          </p:stCondLst>
                                        </p:cTn>
                                        <p:tgtEl>
                                          <p:spTgt spid="455936"/>
                                        </p:tgtEl>
                                        <p:attrNameLst>
                                          <p:attrName>ppt_x</p:attrName>
                                        </p:attrNameLst>
                                      </p:cBhvr>
                                    </p:anim>
                                    <p:anim from="0" to="-1.0" calcmode="lin" valueType="num">
                                      <p:cBhvr>
                                        <p:cTn id="21" dur="200" decel="50000" autoRev="1" fill="hold">
                                          <p:stCondLst>
                                            <p:cond delay="600"/>
                                          </p:stCondLst>
                                        </p:cTn>
                                        <p:tgtEl>
                                          <p:spTgt spid="455936"/>
                                        </p:tgtEl>
                                        <p:attrNameLst>
                                          <p:attrName>xshear</p:attrName>
                                        </p:attrNameLst>
                                      </p:cBhvr>
                                    </p:anim>
                                    <p:animScale>
                                      <p:cBhvr>
                                        <p:cTn id="22" dur="200" decel="100000" autoRev="1" fill="hold">
                                          <p:stCondLst>
                                            <p:cond delay="600"/>
                                          </p:stCondLst>
                                        </p:cTn>
                                        <p:tgtEl>
                                          <p:spTgt spid="455936"/>
                                        </p:tgtEl>
                                      </p:cBhvr>
                                      <p:from x="100000" y="100000"/>
                                      <p:to x="80000" y="100000"/>
                                    </p:animScale>
                                    <p:anim by="(#ppt_h/3+#ppt_w*0.1)" calcmode="lin" valueType="num">
                                      <p:cBhvr additive="sum">
                                        <p:cTn id="23" dur="200" decel="100000" autoRev="1" fill="hold">
                                          <p:stCondLst>
                                            <p:cond delay="600"/>
                                          </p:stCondLst>
                                        </p:cTn>
                                        <p:tgtEl>
                                          <p:spTgt spid="455936"/>
                                        </p:tgtEl>
                                        <p:attrNameLst>
                                          <p:attrName>ppt_x</p:attrName>
                                        </p:attrNameLst>
                                      </p:cBhvr>
                                    </p:anim>
                                  </p:childTnLst>
                                </p:cTn>
                              </p:par>
                            </p:childTnLst>
                          </p:cTn>
                        </p:par>
                        <p:par>
                          <p:cTn id="24" fill="hold">
                            <p:stCondLst>
                              <p:cond delay="16000"/>
                            </p:stCondLst>
                            <p:childTnLst>
                              <p:par>
                                <p:cTn id="25" presetID="22" presetClass="entr" presetSubtype="8" fill="hold" grpId="0" nodeType="afterEffect">
                                  <p:stCondLst>
                                    <p:cond delay="2000"/>
                                  </p:stCondLst>
                                  <p:childTnLst>
                                    <p:set>
                                      <p:cBhvr>
                                        <p:cTn id="26" dur="1" fill="hold">
                                          <p:stCondLst>
                                            <p:cond delay="0"/>
                                          </p:stCondLst>
                                        </p:cTn>
                                        <p:tgtEl>
                                          <p:spTgt spid="455942">
                                            <p:txEl>
                                              <p:pRg st="0" end="0"/>
                                            </p:txEl>
                                          </p:spTgt>
                                        </p:tgtEl>
                                        <p:attrNameLst>
                                          <p:attrName>style.visibility</p:attrName>
                                        </p:attrNameLst>
                                      </p:cBhvr>
                                      <p:to>
                                        <p:strVal val="visible"/>
                                      </p:to>
                                    </p:set>
                                    <p:animEffect transition="in" filter="wipe(left)">
                                      <p:cBhvr>
                                        <p:cTn id="27" dur="1000"/>
                                        <p:tgtEl>
                                          <p:spTgt spid="455942">
                                            <p:txEl>
                                              <p:pRg st="0" end="0"/>
                                            </p:txEl>
                                          </p:spTgt>
                                        </p:tgtEl>
                                      </p:cBhvr>
                                    </p:animEffect>
                                  </p:childTnLst>
                                </p:cTn>
                              </p:par>
                            </p:childTnLst>
                          </p:cTn>
                        </p:par>
                        <p:par>
                          <p:cTn id="28" fill="hold">
                            <p:stCondLst>
                              <p:cond delay="19000"/>
                            </p:stCondLst>
                            <p:childTnLst>
                              <p:par>
                                <p:cTn id="29" presetID="22" presetClass="entr" presetSubtype="8" fill="hold" grpId="0" nodeType="afterEffect">
                                  <p:stCondLst>
                                    <p:cond delay="2000"/>
                                  </p:stCondLst>
                                  <p:childTnLst>
                                    <p:set>
                                      <p:cBhvr>
                                        <p:cTn id="30" dur="1" fill="hold">
                                          <p:stCondLst>
                                            <p:cond delay="0"/>
                                          </p:stCondLst>
                                        </p:cTn>
                                        <p:tgtEl>
                                          <p:spTgt spid="455942">
                                            <p:txEl>
                                              <p:pRg st="1" end="1"/>
                                            </p:txEl>
                                          </p:spTgt>
                                        </p:tgtEl>
                                        <p:attrNameLst>
                                          <p:attrName>style.visibility</p:attrName>
                                        </p:attrNameLst>
                                      </p:cBhvr>
                                      <p:to>
                                        <p:strVal val="visible"/>
                                      </p:to>
                                    </p:set>
                                    <p:animEffect transition="in" filter="wipe(left)">
                                      <p:cBhvr>
                                        <p:cTn id="31" dur="1000"/>
                                        <p:tgtEl>
                                          <p:spTgt spid="455942">
                                            <p:txEl>
                                              <p:pRg st="1" end="1"/>
                                            </p:txEl>
                                          </p:spTgt>
                                        </p:tgtEl>
                                      </p:cBhvr>
                                    </p:animEffect>
                                  </p:childTnLst>
                                </p:cTn>
                              </p:par>
                            </p:childTnLst>
                          </p:cTn>
                        </p:par>
                        <p:par>
                          <p:cTn id="32" fill="hold">
                            <p:stCondLst>
                              <p:cond delay="22000"/>
                            </p:stCondLst>
                            <p:childTnLst>
                              <p:par>
                                <p:cTn id="33" presetID="22" presetClass="entr" presetSubtype="8" fill="hold" grpId="0" nodeType="afterEffect">
                                  <p:stCondLst>
                                    <p:cond delay="2000"/>
                                  </p:stCondLst>
                                  <p:childTnLst>
                                    <p:set>
                                      <p:cBhvr>
                                        <p:cTn id="34" dur="1" fill="hold">
                                          <p:stCondLst>
                                            <p:cond delay="0"/>
                                          </p:stCondLst>
                                        </p:cTn>
                                        <p:tgtEl>
                                          <p:spTgt spid="455942">
                                            <p:txEl>
                                              <p:pRg st="2" end="2"/>
                                            </p:txEl>
                                          </p:spTgt>
                                        </p:tgtEl>
                                        <p:attrNameLst>
                                          <p:attrName>style.visibility</p:attrName>
                                        </p:attrNameLst>
                                      </p:cBhvr>
                                      <p:to>
                                        <p:strVal val="visible"/>
                                      </p:to>
                                    </p:set>
                                    <p:animEffect transition="in" filter="wipe(left)">
                                      <p:cBhvr>
                                        <p:cTn id="35" dur="1000"/>
                                        <p:tgtEl>
                                          <p:spTgt spid="45594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5895" grpId="0" build="p"/>
      <p:bldP spid="455932" grpId="0" animBg="1"/>
      <p:bldP spid="45594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277813"/>
            <a:ext cx="8229600" cy="1017587"/>
          </a:xfrm>
        </p:spPr>
        <p:txBody>
          <a:bodyPr/>
          <a:lstStyle/>
          <a:p>
            <a:r>
              <a:rPr lang="el-GR" sz="4000" dirty="0" smtClean="0"/>
              <a:t>Τι είναι ο </a:t>
            </a:r>
            <a:r>
              <a:rPr lang="en-US" sz="4000" dirty="0" smtClean="0"/>
              <a:t>‘ATLAS’;</a:t>
            </a:r>
            <a:endParaRPr lang="en-US" sz="4000" dirty="0"/>
          </a:p>
        </p:txBody>
      </p:sp>
      <p:sp>
        <p:nvSpPr>
          <p:cNvPr id="17411" name="Rectangle 3"/>
          <p:cNvSpPr>
            <a:spLocks noGrp="1" noChangeArrowheads="1"/>
          </p:cNvSpPr>
          <p:nvPr>
            <p:ph type="body" idx="1"/>
          </p:nvPr>
        </p:nvSpPr>
        <p:spPr>
          <a:xfrm>
            <a:off x="457200" y="1219200"/>
            <a:ext cx="8229600" cy="4530725"/>
          </a:xfrm>
        </p:spPr>
        <p:txBody>
          <a:bodyPr/>
          <a:lstStyle/>
          <a:p>
            <a:r>
              <a:rPr lang="en-US" sz="2800" b="1" dirty="0"/>
              <a:t>A T</a:t>
            </a:r>
            <a:r>
              <a:rPr lang="en-US" sz="2800" dirty="0"/>
              <a:t>oroidal </a:t>
            </a:r>
            <a:r>
              <a:rPr lang="en-US" sz="2800" b="1" dirty="0"/>
              <a:t>L</a:t>
            </a:r>
            <a:r>
              <a:rPr lang="en-US" sz="2800" dirty="0"/>
              <a:t>HC </a:t>
            </a:r>
            <a:r>
              <a:rPr lang="en-US" sz="2800" b="1" dirty="0"/>
              <a:t>A</a:t>
            </a:r>
            <a:r>
              <a:rPr lang="en-US" sz="2800" dirty="0"/>
              <a:t>pparatu</a:t>
            </a:r>
            <a:r>
              <a:rPr lang="en-US" sz="2800" b="1" dirty="0"/>
              <a:t>S</a:t>
            </a:r>
          </a:p>
          <a:p>
            <a:r>
              <a:rPr lang="el-GR" sz="2800" dirty="0" smtClean="0"/>
              <a:t>Ένας από τους 5 ανιχνευτές σωματιδίων που υπάρχουν στο </a:t>
            </a:r>
            <a:r>
              <a:rPr lang="en-US" sz="2800" dirty="0" smtClean="0"/>
              <a:t>Cern </a:t>
            </a:r>
            <a:r>
              <a:rPr lang="el-GR" sz="2800" dirty="0" smtClean="0"/>
              <a:t>ώστε να χρησιμοποιηθούν με τον </a:t>
            </a:r>
            <a:r>
              <a:rPr lang="en-US" sz="2800" dirty="0" smtClean="0"/>
              <a:t>LHC (Large Hadron Collider)</a:t>
            </a:r>
            <a:endParaRPr lang="en-US" sz="2800" dirty="0"/>
          </a:p>
          <a:p>
            <a:pPr>
              <a:buFont typeface="Wingdings" pitchFamily="2" charset="2"/>
              <a:buNone/>
            </a:pPr>
            <a:endParaRPr lang="en-US" sz="2800" dirty="0"/>
          </a:p>
          <a:p>
            <a:endParaRPr lang="en-US" b="1" dirty="0"/>
          </a:p>
        </p:txBody>
      </p:sp>
      <p:pic>
        <p:nvPicPr>
          <p:cNvPr id="17412" name="Picture 4" descr="webjura"/>
          <p:cNvPicPr>
            <a:picLocks noChangeAspect="1" noChangeArrowheads="1"/>
          </p:cNvPicPr>
          <p:nvPr/>
        </p:nvPicPr>
        <p:blipFill>
          <a:blip r:embed="rId2"/>
          <a:srcRect/>
          <a:stretch>
            <a:fillRect/>
          </a:stretch>
        </p:blipFill>
        <p:spPr bwMode="auto">
          <a:xfrm>
            <a:off x="4724400" y="3352800"/>
            <a:ext cx="4419600" cy="3505200"/>
          </a:xfrm>
          <a:prstGeom prst="rect">
            <a:avLst/>
          </a:prstGeom>
          <a:noFill/>
        </p:spPr>
      </p:pic>
      <p:pic>
        <p:nvPicPr>
          <p:cNvPr id="17413" name="Picture 5" descr="400px-CERN_Atlas_Caverne"/>
          <p:cNvPicPr>
            <a:picLocks noChangeAspect="1" noChangeArrowheads="1"/>
          </p:cNvPicPr>
          <p:nvPr/>
        </p:nvPicPr>
        <p:blipFill>
          <a:blip r:embed="rId3"/>
          <a:srcRect/>
          <a:stretch>
            <a:fillRect/>
          </a:stretch>
        </p:blipFill>
        <p:spPr bwMode="auto">
          <a:xfrm>
            <a:off x="0" y="3429000"/>
            <a:ext cx="4572000" cy="3429000"/>
          </a:xfrm>
          <a:prstGeom prst="rect">
            <a:avLst/>
          </a:prstGeom>
          <a:noFill/>
        </p:spPr>
      </p:pic>
      <p:sp>
        <p:nvSpPr>
          <p:cNvPr id="17414" name="Text Box 6"/>
          <p:cNvSpPr txBox="1">
            <a:spLocks noChangeArrowheads="1"/>
          </p:cNvSpPr>
          <p:nvPr/>
        </p:nvSpPr>
        <p:spPr bwMode="auto">
          <a:xfrm>
            <a:off x="304800" y="2895600"/>
            <a:ext cx="3581400" cy="366713"/>
          </a:xfrm>
          <a:prstGeom prst="rect">
            <a:avLst/>
          </a:prstGeom>
          <a:noFill/>
          <a:ln w="9525">
            <a:noFill/>
            <a:miter lim="800000"/>
            <a:headEnd/>
            <a:tailEnd/>
          </a:ln>
          <a:effectLst/>
        </p:spPr>
        <p:txBody>
          <a:bodyPr>
            <a:spAutoFit/>
          </a:bodyPr>
          <a:lstStyle/>
          <a:p>
            <a:pPr>
              <a:spcBef>
                <a:spcPct val="50000"/>
              </a:spcBef>
            </a:pPr>
            <a:endParaRPr lang="el-GR" dirty="0"/>
          </a:p>
        </p:txBody>
      </p:sp>
      <p:sp>
        <p:nvSpPr>
          <p:cNvPr id="17415" name="Text Box 7"/>
          <p:cNvSpPr txBox="1">
            <a:spLocks noChangeArrowheads="1"/>
          </p:cNvSpPr>
          <p:nvPr/>
        </p:nvSpPr>
        <p:spPr bwMode="auto">
          <a:xfrm>
            <a:off x="1000100" y="3000372"/>
            <a:ext cx="1981200" cy="366713"/>
          </a:xfrm>
          <a:prstGeom prst="rect">
            <a:avLst/>
          </a:prstGeom>
          <a:noFill/>
          <a:ln w="9525">
            <a:noFill/>
            <a:miter lim="800000"/>
            <a:headEnd/>
            <a:tailEnd/>
          </a:ln>
          <a:effectLst/>
        </p:spPr>
        <p:txBody>
          <a:bodyPr>
            <a:spAutoFit/>
          </a:bodyPr>
          <a:lstStyle/>
          <a:p>
            <a:pPr>
              <a:spcBef>
                <a:spcPct val="50000"/>
              </a:spcBef>
            </a:pPr>
            <a:r>
              <a:rPr lang="en-US" dirty="0"/>
              <a:t>October 2004</a:t>
            </a:r>
          </a:p>
        </p:txBody>
      </p:sp>
      <p:sp>
        <p:nvSpPr>
          <p:cNvPr id="17416" name="Text Box 8"/>
          <p:cNvSpPr txBox="1">
            <a:spLocks noChangeArrowheads="1"/>
          </p:cNvSpPr>
          <p:nvPr/>
        </p:nvSpPr>
        <p:spPr bwMode="auto">
          <a:xfrm>
            <a:off x="6429388" y="2857496"/>
            <a:ext cx="1676400" cy="366713"/>
          </a:xfrm>
          <a:prstGeom prst="rect">
            <a:avLst/>
          </a:prstGeom>
          <a:noFill/>
          <a:ln w="9525">
            <a:noFill/>
            <a:miter lim="800000"/>
            <a:headEnd/>
            <a:tailEnd/>
          </a:ln>
          <a:effectLst/>
        </p:spPr>
        <p:txBody>
          <a:bodyPr>
            <a:spAutoFit/>
          </a:bodyPr>
          <a:lstStyle/>
          <a:p>
            <a:pPr>
              <a:spcBef>
                <a:spcPct val="50000"/>
              </a:spcBef>
            </a:pPr>
            <a:r>
              <a:rPr lang="en-US" dirty="0"/>
              <a:t>Nov 17 2005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4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5" grpId="0"/>
      <p:bldP spid="174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Τα υπόλοιπα πειράματα στο </a:t>
            </a:r>
            <a:r>
              <a:rPr lang="en-US" dirty="0" smtClean="0"/>
              <a:t>LHC</a:t>
            </a:r>
            <a:endParaRPr lang="el-GR" dirty="0"/>
          </a:p>
        </p:txBody>
      </p:sp>
      <p:sp>
        <p:nvSpPr>
          <p:cNvPr id="3" name="2 - Θέση περιεχομένου"/>
          <p:cNvSpPr>
            <a:spLocks noGrp="1"/>
          </p:cNvSpPr>
          <p:nvPr>
            <p:ph idx="1"/>
          </p:nvPr>
        </p:nvSpPr>
        <p:spPr/>
        <p:txBody>
          <a:bodyPr/>
          <a:lstStyle/>
          <a:p>
            <a:r>
              <a:rPr lang="en-US" sz="2400" dirty="0" smtClean="0"/>
              <a:t>CMS – Compact Muon Solenoid –</a:t>
            </a:r>
            <a:r>
              <a:rPr lang="el-GR" sz="2400" dirty="0" smtClean="0"/>
              <a:t> Παρόμοιος ανιχνευτής με τον </a:t>
            </a:r>
            <a:r>
              <a:rPr lang="en-US" sz="2400" dirty="0" smtClean="0"/>
              <a:t>ATLAS </a:t>
            </a:r>
            <a:r>
              <a:rPr lang="el-GR" sz="2400" dirty="0" smtClean="0"/>
              <a:t>με παρόμοιους στόχους αλλά διαφορετική υλοποίηση.</a:t>
            </a:r>
          </a:p>
          <a:p>
            <a:r>
              <a:rPr lang="en-US" sz="2400" dirty="0" smtClean="0"/>
              <a:t>ALICE – A Large Ion Collider Experiment – </a:t>
            </a:r>
            <a:r>
              <a:rPr lang="el-GR" sz="2400" dirty="0" smtClean="0"/>
              <a:t>Προορίζεται για την μελέτη των συγκρούσεων βαρέων ιόντων</a:t>
            </a:r>
            <a:endParaRPr lang="en-US" sz="2400" dirty="0" smtClean="0"/>
          </a:p>
          <a:p>
            <a:r>
              <a:rPr lang="en-US" sz="2400" dirty="0" smtClean="0"/>
              <a:t>LHCb – Large Hadron Collider beauty – </a:t>
            </a:r>
            <a:r>
              <a:rPr lang="el-GR" sz="2400" dirty="0" smtClean="0"/>
              <a:t>Μέτρηση των παραμέτρων της </a:t>
            </a:r>
            <a:r>
              <a:rPr lang="en-US" sz="2400" dirty="0" smtClean="0"/>
              <a:t>CP</a:t>
            </a:r>
            <a:r>
              <a:rPr lang="el-GR" sz="2400" dirty="0" smtClean="0"/>
              <a:t> </a:t>
            </a:r>
            <a:r>
              <a:rPr lang="en-US" sz="2400" dirty="0" smtClean="0"/>
              <a:t>violation </a:t>
            </a:r>
            <a:r>
              <a:rPr lang="el-GR" sz="2400" dirty="0" smtClean="0"/>
              <a:t>στις αλληλεπιδράσεις των </a:t>
            </a:r>
            <a:r>
              <a:rPr lang="en-US" sz="2400" dirty="0" smtClean="0"/>
              <a:t>b-</a:t>
            </a:r>
            <a:r>
              <a:rPr lang="el-GR" sz="2400" dirty="0" smtClean="0"/>
              <a:t>αδρονίων</a:t>
            </a:r>
            <a:r>
              <a:rPr lang="en-US" sz="2400" dirty="0" smtClean="0"/>
              <a:t> </a:t>
            </a:r>
            <a:r>
              <a:rPr lang="el-GR" sz="2400" dirty="0" smtClean="0"/>
              <a:t>(βαριά σωματίδια που περιέχουν το </a:t>
            </a:r>
            <a:r>
              <a:rPr lang="en-US" sz="2400" dirty="0" smtClean="0"/>
              <a:t>bottom quark)</a:t>
            </a:r>
            <a:endParaRPr lang="el-GR" sz="2400" dirty="0" smtClean="0"/>
          </a:p>
          <a:p>
            <a:r>
              <a:rPr lang="en-US" sz="2400" dirty="0" smtClean="0"/>
              <a:t>Totem – Total Cross section, Elastic Scattering and Diffraction Dissociation at the LHC – </a:t>
            </a:r>
            <a:r>
              <a:rPr lang="el-GR" sz="2400" dirty="0" smtClean="0"/>
              <a:t>Μελέτη των ελαστικών σκεδάσεων των σωματιδίων</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rbit">
  <a:themeElements>
    <a:clrScheme name="Orbit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fontScheme name="Orbi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Orbit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Orbit 2">
        <a:dk1>
          <a:srgbClr val="008000"/>
        </a:dk1>
        <a:lt1>
          <a:srgbClr val="FFFFFF"/>
        </a:lt1>
        <a:dk2>
          <a:srgbClr val="003300"/>
        </a:dk2>
        <a:lt2>
          <a:srgbClr val="C0C0C0"/>
        </a:lt2>
        <a:accent1>
          <a:srgbClr val="99CC00"/>
        </a:accent1>
        <a:accent2>
          <a:srgbClr val="527C3A"/>
        </a:accent2>
        <a:accent3>
          <a:srgbClr val="AAADAA"/>
        </a:accent3>
        <a:accent4>
          <a:srgbClr val="DADADA"/>
        </a:accent4>
        <a:accent5>
          <a:srgbClr val="CAE2AA"/>
        </a:accent5>
        <a:accent6>
          <a:srgbClr val="497034"/>
        </a:accent6>
        <a:hlink>
          <a:srgbClr val="33CC33"/>
        </a:hlink>
        <a:folHlink>
          <a:srgbClr val="C1FF83"/>
        </a:folHlink>
      </a:clrScheme>
      <a:clrMap bg1="dk2" tx1="lt1" bg2="dk1" tx2="lt2" accent1="accent1" accent2="accent2" accent3="accent3" accent4="accent4" accent5="accent5" accent6="accent6" hlink="hlink" folHlink="folHlink"/>
    </a:extraClrScheme>
    <a:extraClrScheme>
      <a:clrScheme name="Orbit 3">
        <a:dk1>
          <a:srgbClr val="000066"/>
        </a:dk1>
        <a:lt1>
          <a:srgbClr val="FFFFFF"/>
        </a:lt1>
        <a:dk2>
          <a:srgbClr val="000099"/>
        </a:dk2>
        <a:lt2>
          <a:srgbClr val="9FBFFF"/>
        </a:lt2>
        <a:accent1>
          <a:srgbClr val="0099CC"/>
        </a:accent1>
        <a:accent2>
          <a:srgbClr val="00CC66"/>
        </a:accent2>
        <a:accent3>
          <a:srgbClr val="AAAACA"/>
        </a:accent3>
        <a:accent4>
          <a:srgbClr val="DADADA"/>
        </a:accent4>
        <a:accent5>
          <a:srgbClr val="AACAE2"/>
        </a:accent5>
        <a:accent6>
          <a:srgbClr val="00B95C"/>
        </a:accent6>
        <a:hlink>
          <a:srgbClr val="00FFFF"/>
        </a:hlink>
        <a:folHlink>
          <a:srgbClr val="CDE6FF"/>
        </a:folHlink>
      </a:clrScheme>
      <a:clrMap bg1="dk2" tx1="lt1" bg2="dk1" tx2="lt2" accent1="accent1" accent2="accent2" accent3="accent3" accent4="accent4" accent5="accent5" accent6="accent6" hlink="hlink" folHlink="folHlink"/>
    </a:extraClrScheme>
    <a:extraClrScheme>
      <a:clrScheme name="Orbit 4">
        <a:dk1>
          <a:srgbClr val="00ACA8"/>
        </a:dk1>
        <a:lt1>
          <a:srgbClr val="FFFFFF"/>
        </a:lt1>
        <a:dk2>
          <a:srgbClr val="006666"/>
        </a:dk2>
        <a:lt2>
          <a:srgbClr val="FFFF99"/>
        </a:lt2>
        <a:accent1>
          <a:srgbClr val="0099CC"/>
        </a:accent1>
        <a:accent2>
          <a:srgbClr val="6D6FC7"/>
        </a:accent2>
        <a:accent3>
          <a:srgbClr val="AAB8B8"/>
        </a:accent3>
        <a:accent4>
          <a:srgbClr val="DADADA"/>
        </a:accent4>
        <a:accent5>
          <a:srgbClr val="AACAE2"/>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rbit 5">
        <a:dk1>
          <a:srgbClr val="BA0023"/>
        </a:dk1>
        <a:lt1>
          <a:srgbClr val="FFFFFF"/>
        </a:lt1>
        <a:dk2>
          <a:srgbClr val="800000"/>
        </a:dk2>
        <a:lt2>
          <a:srgbClr val="FFFF99"/>
        </a:lt2>
        <a:accent1>
          <a:srgbClr val="FF6600"/>
        </a:accent1>
        <a:accent2>
          <a:srgbClr val="C5543D"/>
        </a:accent2>
        <a:accent3>
          <a:srgbClr val="C0AAAA"/>
        </a:accent3>
        <a:accent4>
          <a:srgbClr val="DADADA"/>
        </a:accent4>
        <a:accent5>
          <a:srgbClr val="FFB8AA"/>
        </a:accent5>
        <a:accent6>
          <a:srgbClr val="B24B36"/>
        </a:accent6>
        <a:hlink>
          <a:srgbClr val="FFFF00"/>
        </a:hlink>
        <a:folHlink>
          <a:srgbClr val="FF9900"/>
        </a:folHlink>
      </a:clrScheme>
      <a:clrMap bg1="dk2" tx1="lt1" bg2="dk1" tx2="lt2" accent1="accent1" accent2="accent2" accent3="accent3" accent4="accent4" accent5="accent5" accent6="accent6" hlink="hlink" folHlink="folHlink"/>
    </a:extraClrScheme>
    <a:extraClrScheme>
      <a:clrScheme name="Orbit 6">
        <a:dk1>
          <a:srgbClr val="6D776E"/>
        </a:dk1>
        <a:lt1>
          <a:srgbClr val="FFFFFF"/>
        </a:lt1>
        <a:dk2>
          <a:srgbClr val="575863"/>
        </a:dk2>
        <a:lt2>
          <a:srgbClr val="DDDDDD"/>
        </a:lt2>
        <a:accent1>
          <a:srgbClr val="0099CC"/>
        </a:accent1>
        <a:accent2>
          <a:srgbClr val="939EA9"/>
        </a:accent2>
        <a:accent3>
          <a:srgbClr val="B4B4B7"/>
        </a:accent3>
        <a:accent4>
          <a:srgbClr val="DADADA"/>
        </a:accent4>
        <a:accent5>
          <a:srgbClr val="AACAE2"/>
        </a:accent5>
        <a:accent6>
          <a:srgbClr val="858F99"/>
        </a:accent6>
        <a:hlink>
          <a:srgbClr val="FFCC00"/>
        </a:hlink>
        <a:folHlink>
          <a:srgbClr val="BD8949"/>
        </a:folHlink>
      </a:clrScheme>
      <a:clrMap bg1="dk2" tx1="lt1" bg2="dk1" tx2="lt2" accent1="accent1" accent2="accent2" accent3="accent3" accent4="accent4" accent5="accent5" accent6="accent6" hlink="hlink" folHlink="folHlink"/>
    </a:extraClrScheme>
    <a:extraClrScheme>
      <a:clrScheme name="Orbit 7">
        <a:dk1>
          <a:srgbClr val="A28A84"/>
        </a:dk1>
        <a:lt1>
          <a:srgbClr val="FFFFFF"/>
        </a:lt1>
        <a:dk2>
          <a:srgbClr val="765E58"/>
        </a:dk2>
        <a:lt2>
          <a:srgbClr val="DDDDDD"/>
        </a:lt2>
        <a:accent1>
          <a:srgbClr val="CC6600"/>
        </a:accent1>
        <a:accent2>
          <a:srgbClr val="CC9900"/>
        </a:accent2>
        <a:accent3>
          <a:srgbClr val="BDB6B4"/>
        </a:accent3>
        <a:accent4>
          <a:srgbClr val="DADADA"/>
        </a:accent4>
        <a:accent5>
          <a:srgbClr val="E2B8AA"/>
        </a:accent5>
        <a:accent6>
          <a:srgbClr val="B98A00"/>
        </a:accent6>
        <a:hlink>
          <a:srgbClr val="FFCC00"/>
        </a:hlink>
        <a:folHlink>
          <a:srgbClr val="FFFFBD"/>
        </a:folHlink>
      </a:clrScheme>
      <a:clrMap bg1="dk2" tx1="lt1" bg2="dk1" tx2="lt2" accent1="accent1" accent2="accent2" accent3="accent3" accent4="accent4" accent5="accent5" accent6="accent6" hlink="hlink" folHlink="folHlink"/>
    </a:extraClrScheme>
    <a:extraClrScheme>
      <a:clrScheme name="Orbit 8">
        <a:dk1>
          <a:srgbClr val="000000"/>
        </a:dk1>
        <a:lt1>
          <a:srgbClr val="C5D9ED"/>
        </a:lt1>
        <a:dk2>
          <a:srgbClr val="000000"/>
        </a:dk2>
        <a:lt2>
          <a:srgbClr val="FFFFFF"/>
        </a:lt2>
        <a:accent1>
          <a:srgbClr val="F3F6FF"/>
        </a:accent1>
        <a:accent2>
          <a:srgbClr val="33CCCC"/>
        </a:accent2>
        <a:accent3>
          <a:srgbClr val="DFE9F4"/>
        </a:accent3>
        <a:accent4>
          <a:srgbClr val="000000"/>
        </a:accent4>
        <a:accent5>
          <a:srgbClr val="F8FAFF"/>
        </a:accent5>
        <a:accent6>
          <a:srgbClr val="2DB9B9"/>
        </a:accent6>
        <a:hlink>
          <a:srgbClr val="0000FF"/>
        </a:hlink>
        <a:folHlink>
          <a:srgbClr val="006699"/>
        </a:folHlink>
      </a:clrScheme>
      <a:clrMap bg1="lt1" tx1="dk1" bg2="lt2" tx2="dk2" accent1="accent1" accent2="accent2" accent3="accent3" accent4="accent4" accent5="accent5" accent6="accent6" hlink="hlink" folHlink="folHlink"/>
    </a:extraClrScheme>
    <a:extraClrScheme>
      <a:clrScheme name="Orbit 9">
        <a:dk1>
          <a:srgbClr val="FFFFFF"/>
        </a:dk1>
        <a:lt1>
          <a:srgbClr val="FFFFFF"/>
        </a:lt1>
        <a:dk2>
          <a:srgbClr val="AAAAC6"/>
        </a:dk2>
        <a:lt2>
          <a:srgbClr val="FFFFCC"/>
        </a:lt2>
        <a:accent1>
          <a:srgbClr val="66667E"/>
        </a:accent1>
        <a:accent2>
          <a:srgbClr val="629157"/>
        </a:accent2>
        <a:accent3>
          <a:srgbClr val="D2D2DF"/>
        </a:accent3>
        <a:accent4>
          <a:srgbClr val="DADADA"/>
        </a:accent4>
        <a:accent5>
          <a:srgbClr val="B8B8C0"/>
        </a:accent5>
        <a:accent6>
          <a:srgbClr val="58834E"/>
        </a:accent6>
        <a:hlink>
          <a:srgbClr val="6600CC"/>
        </a:hlink>
        <a:folHlink>
          <a:srgbClr val="3399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 ATLAS EXPERIMENT</Template>
  <TotalTime>1736</TotalTime>
  <Words>1701</Words>
  <PresentationFormat>Προβολή στην οθόνη (4:3)</PresentationFormat>
  <Paragraphs>281</Paragraphs>
  <Slides>46</Slides>
  <Notes>3</Notes>
  <HiddenSlides>0</HiddenSlides>
  <MMClips>9</MMClips>
  <ScaleCrop>false</ScaleCrop>
  <HeadingPairs>
    <vt:vector size="6" baseType="variant">
      <vt:variant>
        <vt:lpstr>Θέμα</vt:lpstr>
      </vt:variant>
      <vt:variant>
        <vt:i4>1</vt:i4>
      </vt:variant>
      <vt:variant>
        <vt:lpstr>Ενσωματωμένοι διακομιστές OLE</vt:lpstr>
      </vt:variant>
      <vt:variant>
        <vt:i4>2</vt:i4>
      </vt:variant>
      <vt:variant>
        <vt:lpstr>Τίτλοι διαφανειών</vt:lpstr>
      </vt:variant>
      <vt:variant>
        <vt:i4>46</vt:i4>
      </vt:variant>
    </vt:vector>
  </HeadingPairs>
  <TitlesOfParts>
    <vt:vector size="49" baseType="lpstr">
      <vt:lpstr>Orbit</vt:lpstr>
      <vt:lpstr>Εξίσωση</vt:lpstr>
      <vt:lpstr>Equation</vt:lpstr>
      <vt:lpstr>Το πείραμα ATLAS στο LHC </vt:lpstr>
      <vt:lpstr>Εισαγωγή στον LHC</vt:lpstr>
      <vt:lpstr>O Large Hadron Collider</vt:lpstr>
      <vt:lpstr>Διαφάνεια 4</vt:lpstr>
      <vt:lpstr>Διαφάνεια 5</vt:lpstr>
      <vt:lpstr>Διαφάνεια 6</vt:lpstr>
      <vt:lpstr>Διαφάνεια 7</vt:lpstr>
      <vt:lpstr>Τι είναι ο ‘ATLAS’;</vt:lpstr>
      <vt:lpstr>Τα υπόλοιπα πειράματα στο LHC</vt:lpstr>
      <vt:lpstr>Τα υπόλοιπα πειράματα στο LHC</vt:lpstr>
      <vt:lpstr>ΔΟΜΗ</vt:lpstr>
      <vt:lpstr>ΔΟΜΗ</vt:lpstr>
      <vt:lpstr>Εσωτερικός ανιχνευτής</vt:lpstr>
      <vt:lpstr>Εσωτερικός ανιχνευτής</vt:lpstr>
      <vt:lpstr>Pixel Detector</vt:lpstr>
      <vt:lpstr>Pixel Detector</vt:lpstr>
      <vt:lpstr>Pixel Module</vt:lpstr>
      <vt:lpstr>Semi Conductor Tracker SCT</vt:lpstr>
      <vt:lpstr>Διαφάνεια 19</vt:lpstr>
      <vt:lpstr>Διαφάνεια 20</vt:lpstr>
      <vt:lpstr>Transition Radiation Tracker TRT</vt:lpstr>
      <vt:lpstr>Διαφάνεια 22</vt:lpstr>
      <vt:lpstr>Διαφάνεια 23</vt:lpstr>
      <vt:lpstr>Διαφάνεια 24</vt:lpstr>
      <vt:lpstr>Θερμιδόμετρα</vt:lpstr>
      <vt:lpstr>Ηλεκτρομαγνητικό Θερμιδόμετρο (Liquid Argon)</vt:lpstr>
      <vt:lpstr>Διαφάνεια 27</vt:lpstr>
      <vt:lpstr>Αδρονικό Θερμιδόμετρο (Tile calorimeter)</vt:lpstr>
      <vt:lpstr>Διαφάνεια 29</vt:lpstr>
      <vt:lpstr>Forward LΑr Calorimeter και Hadronic LΑr End Cap calorimeter</vt:lpstr>
      <vt:lpstr>Μιονικός ανιχνευτής </vt:lpstr>
      <vt:lpstr>Διαφάνεια 32</vt:lpstr>
      <vt:lpstr>Σύστημα Μαγνητών</vt:lpstr>
      <vt:lpstr>Διαφάνεια 34</vt:lpstr>
      <vt:lpstr>Trigger System</vt:lpstr>
      <vt:lpstr>Trigger System</vt:lpstr>
      <vt:lpstr>Στόχοι του ATLAS</vt:lpstr>
      <vt:lpstr>Βιβλιογραφία</vt:lpstr>
      <vt:lpstr>Ερωτήσεις</vt:lpstr>
      <vt:lpstr>Διαφάνεια 40</vt:lpstr>
      <vt:lpstr>The Trigger system and Region of Interest mechanism</vt:lpstr>
      <vt:lpstr>Διαφάνεια 42</vt:lpstr>
      <vt:lpstr>Διαφάνεια 43</vt:lpstr>
      <vt:lpstr>Διαφάνεια 44</vt:lpstr>
      <vt:lpstr>Διαφάνεια 45</vt:lpstr>
      <vt:lpstr>Διαφάνεια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Διαφάνεια 1</dc:title>
  <dc:creator>lefdabest</dc:creator>
  <cp:lastModifiedBy>TURBO-X</cp:lastModifiedBy>
  <cp:revision>180</cp:revision>
  <dcterms:created xsi:type="dcterms:W3CDTF">2009-03-31T12:25:08Z</dcterms:created>
  <dcterms:modified xsi:type="dcterms:W3CDTF">2009-04-07T12:53:27Z</dcterms:modified>
</cp:coreProperties>
</file>