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8" r:id="rId6"/>
    <p:sldId id="267" r:id="rId7"/>
    <p:sldId id="262" r:id="rId8"/>
    <p:sldId id="263" r:id="rId9"/>
    <p:sldId id="272" r:id="rId10"/>
    <p:sldId id="271" r:id="rId11"/>
    <p:sldId id="264" r:id="rId12"/>
    <p:sldId id="270" r:id="rId13"/>
    <p:sldId id="265" r:id="rId14"/>
    <p:sldId id="269" r:id="rId15"/>
    <p:sldId id="261" r:id="rId16"/>
    <p:sldId id="257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21100"/>
    <a:srgbClr val="CC6600"/>
    <a:srgbClr val="996600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72814-39AC-4E3B-A33D-CE709E34D04C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110FF-E4FA-480B-BDDC-561F5553032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dirty="0" smtClean="0"/>
              <a:t>Το </a:t>
            </a:r>
            <a:r>
              <a:rPr lang="en-US" sz="1200" dirty="0" smtClean="0"/>
              <a:t>FermiLab </a:t>
            </a:r>
            <a:r>
              <a:rPr lang="el-GR" sz="1200" dirty="0" smtClean="0"/>
              <a:t>χρησιμοποίει υψηλή ενέργεια δέσμης πρωτονίου</a:t>
            </a:r>
            <a:r>
              <a:rPr lang="en-US" sz="1200" dirty="0" smtClean="0"/>
              <a:t>.  </a:t>
            </a:r>
            <a:r>
              <a:rPr lang="el-GR" sz="1200" dirty="0" smtClean="0"/>
              <a:t>Ποσό που φτάνει </a:t>
            </a:r>
            <a:r>
              <a:rPr lang="en-US" sz="1200" dirty="0" smtClean="0"/>
              <a:t>E=</a:t>
            </a:r>
            <a:r>
              <a:rPr lang="el-GR" sz="1200" dirty="0" smtClean="0"/>
              <a:t>86</a:t>
            </a:r>
            <a:r>
              <a:rPr lang="en-US" sz="1200" dirty="0" smtClean="0"/>
              <a:t>0mc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.</a:t>
            </a:r>
            <a:endParaRPr lang="el-GR" sz="1200" dirty="0" smtClean="0"/>
          </a:p>
          <a:p>
            <a:r>
              <a:rPr lang="el-GR" sz="1200" dirty="0" smtClean="0"/>
              <a:t>Η τυπική</a:t>
            </a:r>
            <a:r>
              <a:rPr lang="el-GR" sz="1200" baseline="0" dirty="0" smtClean="0"/>
              <a:t> ταχύτητα των σωματιδίων φτάνει το 99,97%της ταχύτητας του φωτός.  </a:t>
            </a:r>
          </a:p>
          <a:p>
            <a:r>
              <a:rPr lang="el-GR" sz="1200" baseline="0" dirty="0" smtClean="0"/>
              <a:t>Ο </a:t>
            </a:r>
            <a:r>
              <a:rPr lang="el-GR" sz="1200" baseline="0" dirty="0" err="1" smtClean="0"/>
              <a:t>παραγοντας</a:t>
            </a:r>
            <a:r>
              <a:rPr lang="el-GR" sz="1200" baseline="0" dirty="0" smtClean="0"/>
              <a:t> γ=140</a:t>
            </a:r>
          </a:p>
          <a:p>
            <a:r>
              <a:rPr lang="el-GR" sz="1200" baseline="0" dirty="0" err="1" smtClean="0"/>
              <a:t>Αρα</a:t>
            </a:r>
            <a:r>
              <a:rPr lang="el-GR" sz="1200" baseline="0" dirty="0" smtClean="0"/>
              <a:t> </a:t>
            </a:r>
            <a:r>
              <a:rPr lang="el-GR" sz="1200" baseline="0" dirty="0" err="1" smtClean="0"/>
              <a:t>ταξιδευει</a:t>
            </a:r>
            <a:r>
              <a:rPr lang="el-GR" sz="1200" baseline="0" dirty="0" smtClean="0"/>
              <a:t> 2</a:t>
            </a:r>
            <a:r>
              <a:rPr lang="en-US" sz="1200" baseline="0" dirty="0" smtClean="0"/>
              <a:t>km </a:t>
            </a:r>
            <a:r>
              <a:rPr lang="el-GR" sz="1200" baseline="0" dirty="0" smtClean="0"/>
              <a:t>αντί για15 </a:t>
            </a:r>
            <a:r>
              <a:rPr lang="en-US" sz="1200" baseline="0" dirty="0" smtClean="0"/>
              <a:t>m</a:t>
            </a:r>
            <a:endParaRPr lang="el-GR" sz="1200" baseline="0" dirty="0" smtClean="0"/>
          </a:p>
          <a:p>
            <a:r>
              <a:rPr lang="el-GR" sz="1200" baseline="0" dirty="0" smtClean="0"/>
              <a:t>Τα </a:t>
            </a:r>
            <a:r>
              <a:rPr lang="el-GR" sz="1200" baseline="0" dirty="0" err="1" smtClean="0"/>
              <a:t>πιονια</a:t>
            </a:r>
            <a:r>
              <a:rPr lang="el-GR" sz="1200" baseline="0" dirty="0" smtClean="0"/>
              <a:t> θα ,</a:t>
            </a:r>
            <a:r>
              <a:rPr lang="el-GR" sz="1200" baseline="0" dirty="0" err="1" smtClean="0"/>
              <a:t>ετρηθουν</a:t>
            </a:r>
            <a:r>
              <a:rPr lang="el-GR" sz="1200" baseline="0" dirty="0" smtClean="0"/>
              <a:t> </a:t>
            </a:r>
            <a:r>
              <a:rPr lang="el-GR" sz="1200" baseline="0" dirty="0" err="1" smtClean="0"/>
              <a:t>μεσω</a:t>
            </a:r>
            <a:r>
              <a:rPr lang="el-GR" sz="1200" baseline="0" dirty="0" smtClean="0"/>
              <a:t> της </a:t>
            </a:r>
            <a:r>
              <a:rPr lang="el-GR" sz="1200" baseline="0" dirty="0" err="1" smtClean="0"/>
              <a:t>καμψης</a:t>
            </a:r>
            <a:r>
              <a:rPr lang="el-GR" sz="1200" baseline="0" dirty="0" smtClean="0"/>
              <a:t> τους από </a:t>
            </a:r>
            <a:r>
              <a:rPr lang="el-GR" sz="1200" baseline="0" dirty="0" err="1" smtClean="0"/>
              <a:t>ισχυρο</a:t>
            </a:r>
            <a:r>
              <a:rPr lang="el-GR" sz="1200" baseline="0" dirty="0" smtClean="0"/>
              <a:t> </a:t>
            </a:r>
            <a:r>
              <a:rPr lang="el-GR" sz="1200" baseline="0" dirty="0" err="1" smtClean="0"/>
              <a:t>μαγνητη</a:t>
            </a:r>
            <a:endParaRPr lang="el-GR" sz="1200" baseline="0" dirty="0" smtClean="0"/>
          </a:p>
          <a:p>
            <a:endParaRPr lang="el-GR" sz="1200" baseline="0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θεωρία ζητά ίδιο χρόνο ζωής</a:t>
            </a:r>
            <a:r>
              <a:rPr lang="el-GR" baseline="0" dirty="0" smtClean="0"/>
              <a:t> και ίδια μάζα μεταξύ σωματιδίων και αντί-σωματιδίων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10FF-E4FA-480B-BDDC-561F55530328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B733-E2DA-431F-9B6C-DC59DE84FB21}" type="datetimeFigureOut">
              <a:rPr lang="el-GR" smtClean="0"/>
              <a:pPr/>
              <a:t>19/5/2009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52AD5-FB81-4A4E-BFE9-BF431AE2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.ntua.gr/~yorgo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7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CP Violation in the neutral K </a:t>
            </a:r>
            <a:r>
              <a:rPr lang="en-US" sz="48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system</a:t>
            </a:r>
            <a:endParaRPr lang="el-GR" sz="4800" b="1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effectLst>
            <a:reflection blurRad="6350" stA="50000" endA="300" endPos="38500" dist="50800" dir="5400000" sy="-100000" algn="bl" rotWithShape="0"/>
          </a:effectLst>
        </p:spPr>
        <p:txBody>
          <a:bodyPr>
            <a:normAutofit/>
          </a:bodyPr>
          <a:lstStyle/>
          <a:p>
            <a:endParaRPr lang="el-GR" sz="2400" dirty="0" smtClean="0">
              <a:solidFill>
                <a:schemeClr val="tx1"/>
              </a:solidFill>
            </a:endParaRPr>
          </a:p>
          <a:p>
            <a:endParaRPr lang="el-GR" sz="2400" dirty="0">
              <a:solidFill>
                <a:schemeClr val="tx1"/>
              </a:solidFill>
            </a:endParaRPr>
          </a:p>
          <a:p>
            <a:pPr lvl="1" algn="r"/>
            <a:r>
              <a:rPr lang="el-GR" sz="1600" dirty="0" smtClean="0">
                <a:ln w="19050">
                  <a:solidFill>
                    <a:schemeClr val="tx1"/>
                  </a:solidFill>
                </a:ln>
                <a:solidFill>
                  <a:srgbClr val="9966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ΑΘΑΝΑΣΙΑ ΞΑΓΚΩΝΗ</a:t>
            </a:r>
            <a:endParaRPr lang="el-GR" sz="1600" dirty="0">
              <a:ln w="19050">
                <a:solidFill>
                  <a:schemeClr val="tx1"/>
                </a:solidFill>
              </a:ln>
              <a:solidFill>
                <a:srgbClr val="9966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1538" y="542925"/>
            <a:ext cx="7400925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KTEV experiment at FermiLab</a:t>
            </a:r>
            <a:endParaRPr lang="el-GR" sz="3600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72494" cy="4429156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  </a:t>
            </a:r>
            <a:endParaRPr lang="el-GR" sz="2800" dirty="0" smtClean="0"/>
          </a:p>
          <a:p>
            <a:pPr algn="just"/>
            <a:endParaRPr lang="el-G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900238"/>
            <a:ext cx="6786609" cy="395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Image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1857364"/>
            <a:ext cx="6715172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          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65000"/>
                    <a:lumOff val="35000"/>
                  </a:schemeClr>
                </a:solidFill>
              </a:rPr>
              <a:t>Indirect Vs. Direct CP Violation</a:t>
            </a:r>
            <a:endParaRPr lang="el-GR" sz="3600" dirty="0">
              <a:ln>
                <a:solidFill>
                  <a:schemeClr val="tx1"/>
                </a:solidFill>
              </a:ln>
              <a:solidFill>
                <a:schemeClr val="bg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728" y="3857628"/>
            <a:ext cx="6400800" cy="17526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K</a:t>
            </a:r>
            <a:r>
              <a:rPr lang="en-US" i="1" baseline="-25000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L</a:t>
            </a:r>
            <a:r>
              <a:rPr lang="el-GR" i="1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~(1+ε</a:t>
            </a:r>
            <a:r>
              <a:rPr lang="en-US" i="1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)K°-(1-</a:t>
            </a:r>
            <a:r>
              <a:rPr lang="el-GR" i="1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ε)</a:t>
            </a:r>
            <a:endParaRPr lang="en-US" i="1" dirty="0" smtClean="0">
              <a:solidFill>
                <a:schemeClr val="bg2">
                  <a:lumMod val="65000"/>
                  <a:lumOff val="35000"/>
                </a:schemeClr>
              </a:solidFill>
            </a:endParaRPr>
          </a:p>
          <a:p>
            <a:r>
              <a:rPr lang="en-US" i="1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~K</a:t>
            </a:r>
            <a:r>
              <a:rPr lang="en-US" i="1" baseline="-25000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odd+</a:t>
            </a:r>
            <a:r>
              <a:rPr lang="el-GR" i="1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ε</a:t>
            </a:r>
            <a:r>
              <a:rPr lang="en-US" i="1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K</a:t>
            </a:r>
            <a:r>
              <a:rPr lang="en-US" i="1" baseline="-25000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even</a:t>
            </a:r>
            <a:endParaRPr lang="el-GR" i="1" baseline="-25000" dirty="0">
              <a:solidFill>
                <a:schemeClr val="bg2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6000760" y="3857628"/>
          <a:ext cx="571504" cy="571504"/>
        </p:xfrm>
        <a:graphic>
          <a:graphicData uri="http://schemas.openxmlformats.org/presentationml/2006/ole">
            <p:oleObj spid="_x0000_s20482" name="Equation" r:id="rId4" imgW="215640" imgH="190440" progId="">
              <p:embed/>
            </p:oleObj>
          </a:graphicData>
        </a:graphic>
      </p:graphicFrame>
      <p:cxnSp>
        <p:nvCxnSpPr>
          <p:cNvPr id="7" name="6 - Ευθύγραμμο βέλος σύνδεσης"/>
          <p:cNvCxnSpPr/>
          <p:nvPr/>
        </p:nvCxnSpPr>
        <p:spPr>
          <a:xfrm rot="5400000">
            <a:off x="3857620" y="5143512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16200000" flipH="1">
            <a:off x="5250661" y="5107793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3143240" y="5500702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“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65000"/>
                    <a:lumOff val="35000"/>
                  </a:schemeClr>
                </a:solidFill>
              </a:rPr>
              <a:t>direct” in decay process</a:t>
            </a:r>
            <a:endParaRPr lang="el-GR" dirty="0">
              <a:ln>
                <a:solidFill>
                  <a:schemeClr val="tx1"/>
                </a:solidFill>
              </a:ln>
              <a:solidFill>
                <a:schemeClr val="bg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4857752" y="5572140"/>
            <a:ext cx="1571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“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65000"/>
                    <a:lumOff val="35000"/>
                  </a:schemeClr>
                </a:solidFill>
              </a:rPr>
              <a:t>indirect” from asymmetric K-mixing</a:t>
            </a:r>
            <a:endParaRPr lang="el-GR" dirty="0">
              <a:ln>
                <a:solidFill>
                  <a:schemeClr val="tx1"/>
                </a:solidFill>
              </a:ln>
              <a:solidFill>
                <a:schemeClr val="bg2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073 2.13873E-6 L -3.61111E-6 2.1387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Αποτελέσματα</a:t>
            </a:r>
            <a:r>
              <a:rPr lang="el-GR" sz="3600" dirty="0" smtClean="0"/>
              <a:t> </a:t>
            </a:r>
            <a:endParaRPr lang="el-GR" sz="36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914400" y="3643314"/>
            <a:ext cx="8229600" cy="14716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l-GR" sz="28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τα μέχρι στιγμής δεδομένα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l-GR" sz="28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ασυμμετρία εκτιμάται ίση με 7.4×10</a:t>
            </a:r>
            <a:r>
              <a:rPr lang="el-GR" sz="2800" b="1" baseline="30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800" b="1" baseline="30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l-GR" sz="28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όπου 10</a:t>
            </a:r>
            <a:r>
              <a:rPr lang="el-GR" sz="2800" b="1" baseline="30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800" b="1" baseline="30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l-GR" sz="28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parts per million.  </a:t>
            </a:r>
            <a:endParaRPr lang="el-GR" sz="2800" b="1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Re(</a:t>
            </a:r>
            <a:r>
              <a:rPr lang="el-GR" sz="3600" dirty="0" smtClean="0"/>
              <a:t>ε′/ε) </a:t>
            </a:r>
            <a:r>
              <a:rPr lang="en-US" sz="3600" dirty="0" smtClean="0"/>
              <a:t>and </a:t>
            </a:r>
            <a:r>
              <a:rPr lang="en-US" sz="3600" dirty="0" err="1" smtClean="0"/>
              <a:t>Im</a:t>
            </a:r>
            <a:r>
              <a:rPr lang="en-US" sz="3600" dirty="0" smtClean="0"/>
              <a:t>(</a:t>
            </a:r>
            <a:r>
              <a:rPr lang="el-GR" sz="3600" dirty="0" smtClean="0"/>
              <a:t>ε′/ε)</a:t>
            </a:r>
            <a:endParaRPr lang="el-GR" sz="3600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5" y="1643050"/>
            <a:ext cx="7358114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      Ασυμμετρία ύλης-αντιύλης</a:t>
            </a:r>
            <a:endParaRPr lang="el-GR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8001056" cy="1752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800" dirty="0" smtClean="0"/>
              <a:t>Για κάθε 1,000,000,000 αντί-σωματίδια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/>
              <a:t>Υπάρχουν 1,000,000,001 σωματίδια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500042"/>
            <a:ext cx="7772400" cy="1470025"/>
          </a:xfrm>
        </p:spPr>
        <p:txBody>
          <a:bodyPr>
            <a:normAutofit/>
          </a:bodyPr>
          <a:lstStyle/>
          <a:p>
            <a:pPr algn="just"/>
            <a:r>
              <a:rPr lang="el-GR" sz="2400" dirty="0" smtClean="0">
                <a:ln>
                  <a:solidFill>
                    <a:srgbClr val="221100"/>
                  </a:solidFill>
                </a:ln>
              </a:rPr>
              <a:t>ΒΙΒΛΙΟΓΡΑΦΙΑ</a:t>
            </a:r>
            <a:endParaRPr lang="el-GR" sz="2400" dirty="0">
              <a:ln>
                <a:solidFill>
                  <a:srgbClr val="221100"/>
                </a:solidFill>
              </a:ln>
            </a:endParaRP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428596" y="3886200"/>
            <a:ext cx="8215370" cy="17526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1800" dirty="0" smtClean="0"/>
              <a:t>Introduction to Elementary Particles, D. Griffiths</a:t>
            </a:r>
            <a:endParaRPr lang="el-GR" sz="1800" dirty="0" smtClean="0"/>
          </a:p>
          <a:p>
            <a:pPr algn="just">
              <a:buFont typeface="Wingdings" pitchFamily="2" charset="2"/>
              <a:buChar char="§"/>
            </a:pPr>
            <a:r>
              <a:rPr lang="el-GR" sz="1800" dirty="0" smtClean="0"/>
              <a:t>Εισαγωγή στη Φυσική Υψηλών Ενεργειών, </a:t>
            </a:r>
            <a:r>
              <a:rPr lang="en-US" sz="1800" dirty="0" smtClean="0"/>
              <a:t>D. H. Perkins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800" dirty="0" smtClean="0"/>
              <a:t>Concepts of Particle Physics, k. Gottfried and V. F. </a:t>
            </a:r>
            <a:r>
              <a:rPr lang="en-US" sz="1800" dirty="0" err="1" smtClean="0"/>
              <a:t>Weisskopf</a:t>
            </a:r>
            <a:endParaRPr lang="en-US" sz="18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1800" u="sng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http://prola.aps.org/abstract/PRL/v83/i1/p22_1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bg2">
                    <a:lumMod val="65000"/>
                    <a:lumOff val="35000"/>
                  </a:schemeClr>
                </a:solidFill>
                <a:hlinkClick r:id="rId3"/>
              </a:rPr>
              <a:t>www.physics.ntua.gr/~yorgos</a:t>
            </a:r>
            <a:endParaRPr lang="en-US" sz="1800" dirty="0" smtClean="0">
              <a:solidFill>
                <a:schemeClr val="bg2">
                  <a:lumMod val="65000"/>
                  <a:lumOff val="3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en-US" sz="1800" dirty="0" smtClean="0"/>
          </a:p>
          <a:p>
            <a:pPr algn="just">
              <a:buFont typeface="Wingdings" pitchFamily="2" charset="2"/>
              <a:buChar char="§"/>
            </a:pPr>
            <a:endParaRPr lang="en-US" sz="1800" dirty="0" smtClean="0"/>
          </a:p>
          <a:p>
            <a:pPr algn="just"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-1580229" y="2967335"/>
            <a:ext cx="5140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ΒΙΒΛΙΟΓΡΑΦΙΑ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85786" y="714356"/>
            <a:ext cx="6986614" cy="4924444"/>
          </a:xfrm>
          <a:noFill/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Ο μετασχηματισμός της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Parity (P), </a:t>
            </a: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αντιστρέφει κάθε χωρική συντεταγμένη.  Αντιστοιχεί σε ανάκλαση και μετά στροφή 180°.  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Ο τελεστής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 </a:t>
            </a: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της συζυγίας φορτίου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(Charge Conjugation) </a:t>
            </a: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μετατρέπει το σωματίδιο στο οποίο επιδρά στο αντισωματίδιο του αφήνοντας τη θέση και την ορμή του αμετάβλητες.  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Η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CP </a:t>
            </a: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συμμετρία σχετίζεται με την Ελικότητα-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Helicity. </a:t>
            </a: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Ορίζουμε σαν ελικότητα ενός σωματιδίου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h=m</a:t>
            </a:r>
            <a:r>
              <a:rPr lang="en-US" sz="2400" baseline="-25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/s, </a:t>
            </a: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επίσης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h=</a:t>
            </a:r>
            <a:r>
              <a:rPr lang="en-US" sz="24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s·p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/|p|.  </a:t>
            </a:r>
            <a:endParaRPr lang="el-GR" sz="2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l-GR" sz="2400" dirty="0" smtClean="0">
              <a:solidFill>
                <a:srgbClr val="2211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285729"/>
            <a:ext cx="7772400" cy="1285884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σύστημα   </a:t>
            </a:r>
            <a:endParaRPr lang="el-GR" sz="3600" b="1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00034" y="1643050"/>
            <a:ext cx="8358246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sz="28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Λόγω της διαφορετικής παραδοξότητας τους οι ισχυρές αλληλεπιδράσεις τα βλέπουν σαν διαφορετικά σωματίδια και έχουν διαφορετικές αντιδράσεις.  </a:t>
            </a:r>
          </a:p>
          <a:p>
            <a:pPr algn="just"/>
            <a:endParaRPr lang="el-GR" sz="2800" dirty="0"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464050" y="3333750"/>
          <a:ext cx="215900" cy="190500"/>
        </p:xfrm>
        <a:graphic>
          <a:graphicData uri="http://schemas.openxmlformats.org/presentationml/2006/ole">
            <p:oleObj spid="_x0000_s1026" name="Equation" r:id="rId4" imgW="215640" imgH="190440" progId="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714348" y="3643314"/>
          <a:ext cx="5857916" cy="714380"/>
        </p:xfrm>
        <a:graphic>
          <a:graphicData uri="http://schemas.openxmlformats.org/presentationml/2006/ole">
            <p:oleObj spid="_x0000_s1031" name="Equation" r:id="rId5" imgW="1460160" imgH="228600" progId="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714348" y="4572008"/>
          <a:ext cx="5786478" cy="785818"/>
        </p:xfrm>
        <a:graphic>
          <a:graphicData uri="http://schemas.openxmlformats.org/presentationml/2006/ole">
            <p:oleObj spid="_x0000_s1032" name="Equation" r:id="rId6" imgW="1549080" imgH="228600" progId="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000760" y="500042"/>
          <a:ext cx="1857388" cy="690566"/>
        </p:xfrm>
        <a:graphic>
          <a:graphicData uri="http://schemas.openxmlformats.org/presentationml/2006/ole">
            <p:oleObj spid="_x0000_s1033" name="Equation" r:id="rId7" imgW="545760" imgH="190440" progId="">
              <p:embed/>
            </p:oleObj>
          </a:graphicData>
        </a:graphic>
      </p:graphicFrame>
      <p:sp>
        <p:nvSpPr>
          <p:cNvPr id="12" name="11 - Ορθογώνιο"/>
          <p:cNvSpPr/>
          <p:nvPr/>
        </p:nvSpPr>
        <p:spPr>
          <a:xfrm>
            <a:off x="357158" y="3643314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sz="24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Η παραδοξότητα όμως δεν διατηρείται στις ασθενείς αλληλεπιδράσεις.  Άρα οι ασθενείς αλληλεπιδράσεις μπορούν να μετατρέψουν το Κ°  στο αντισωματίδιο του.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571481"/>
            <a:ext cx="7772400" cy="1071570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ln>
                  <a:solidFill>
                    <a:schemeClr val="bg2">
                      <a:lumMod val="50000"/>
                      <a:lumOff val="5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l-GR" sz="36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Ιδιοκαταστάσεις της </a:t>
            </a: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</a:t>
            </a:r>
            <a:endParaRPr lang="el-GR" sz="3600" b="1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85786" y="2786058"/>
            <a:ext cx="7786742" cy="2852742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Μπορούμε να δημιουργήσουμε ιδιοκαταστάσεις της 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CP </a:t>
            </a:r>
            <a:r>
              <a:rPr lang="el-GR" sz="28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σαν γραμμικό συνδυασμό </a:t>
            </a:r>
            <a:endParaRPr lang="el-GR" sz="2800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28728" y="2571744"/>
          <a:ext cx="3000396" cy="782642"/>
        </p:xfrm>
        <a:graphic>
          <a:graphicData uri="http://schemas.openxmlformats.org/presentationml/2006/ole">
            <p:oleObj spid="_x0000_s2050" name="Equation" r:id="rId4" imgW="1079280" imgH="279360" progId="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857752" y="4143380"/>
          <a:ext cx="3000396" cy="782642"/>
        </p:xfrm>
        <a:graphic>
          <a:graphicData uri="http://schemas.openxmlformats.org/presentationml/2006/ole">
            <p:oleObj spid="_x0000_s2052" name="Equation" r:id="rId5" imgW="1079280" imgH="279360" progId="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000100" y="4572008"/>
          <a:ext cx="2706698" cy="839790"/>
        </p:xfrm>
        <a:graphic>
          <a:graphicData uri="http://schemas.openxmlformats.org/presentationml/2006/ole">
            <p:oleObj spid="_x0000_s2054" name="Equation" r:id="rId6" imgW="1206360" imgH="482400" progId="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000628" y="4429132"/>
          <a:ext cx="2857520" cy="1000132"/>
        </p:xfrm>
        <a:graphic>
          <a:graphicData uri="http://schemas.openxmlformats.org/presentationml/2006/ole">
            <p:oleObj spid="_x0000_s2055" name="Equation" r:id="rId7" imgW="1206360" imgH="48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/>
          </a:bodyPr>
          <a:lstStyle/>
          <a:p>
            <a:r>
              <a:rPr lang="el-GR" sz="36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Διασπάσεις του Κ° και 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CP</a:t>
            </a:r>
            <a:endParaRPr lang="el-GR" sz="3600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42910" y="2000240"/>
            <a:ext cx="7858180" cy="435771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Το Κ° μπορεί να διασπαστεί είτε σε 2π είτε σε 3π.  Για τη διάσπαση σε 2π έχουμε έστω ότι διασπάται σε π°π°.  Το π και το Κ έχουν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spin=0 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άρα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l=0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, άρα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parity=+1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και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CP=+1.  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Για τη διάσπαση σε π</a:t>
            </a:r>
            <a:r>
              <a:rPr lang="el-GR" baseline="30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+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π</a:t>
            </a:r>
            <a:r>
              <a:rPr lang="el-GR" baseline="30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συνεχίζουμε να έχουμε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CP=+1.  </a:t>
            </a:r>
            <a:endParaRPr lang="el-GR" dirty="0" smtClean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Για τη διάσπαση σε 3π έχουμε έστω ότι διασπάται σε ένα ζεύγος π° και προσθέτουμε ένα τρίτο για την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parity.  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Η συνολική στροφορμή πρέπει να παραμείνει 0, άρα για την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parity 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έχουμε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P=-1 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και επιπλέον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CP=-1.  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Για την τελική κατάσταση π+π-π° πειραματικά βρίσκεται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CP=-1.  </a:t>
            </a:r>
          </a:p>
          <a:p>
            <a:pPr algn="just"/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Αν η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CP 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διατηρείται τότε Κ°</a:t>
            </a:r>
            <a:r>
              <a:rPr lang="en-US" baseline="-25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→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2π και Κ°</a:t>
            </a:r>
            <a:r>
              <a:rPr lang="en-US" baseline="-25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→3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π και εξαιτίας του μεγαλύτερου χώρου των φάσεων το Κ°</a:t>
            </a:r>
            <a:r>
              <a:rPr lang="en-US" baseline="-25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s </a:t>
            </a:r>
            <a:r>
              <a:rPr lang="el-GR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θα διασπάται πιο γρήγορα.  </a:t>
            </a:r>
            <a:endParaRPr lang="en-US" dirty="0" smtClean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l-GR" sz="4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Το 1964 ο 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Cronin </a:t>
            </a:r>
            <a:r>
              <a:rPr lang="el-GR" sz="4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ανακάλυψε διασπάσεις Κ°</a:t>
            </a:r>
            <a:r>
              <a:rPr lang="en-US" sz="4000" baseline="-25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→</a:t>
            </a:r>
            <a:r>
              <a:rPr lang="el-GR" sz="4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2π, άρα παραβίαση της 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CP </a:t>
            </a:r>
            <a:r>
              <a:rPr lang="el-GR" sz="4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συμμετρίας.  </a:t>
            </a:r>
            <a:endParaRPr lang="el-GR" sz="4000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Picture 4" descr="I15-25-CPviolation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2285992"/>
            <a:ext cx="7643866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pPr algn="just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Ένα πρωτόνιο υψηλής ενέργειας συγκρουόμενο με ένα δεύτερο μπορεί να οδηγήσει στην εξαγωγή πιονίου</a:t>
            </a:r>
            <a:r>
              <a:rPr lang="el-GR" sz="3200" dirty="0" smtClean="0"/>
              <a:t>.  </a:t>
            </a:r>
            <a:br>
              <a:rPr lang="el-GR" sz="3200" dirty="0" smtClean="0"/>
            </a:br>
            <a:endParaRPr lang="el-GR" sz="3200" dirty="0"/>
          </a:p>
        </p:txBody>
      </p:sp>
      <p:sp>
        <p:nvSpPr>
          <p:cNvPr id="5" name="4 - Έλλειψη"/>
          <p:cNvSpPr/>
          <p:nvPr/>
        </p:nvSpPr>
        <p:spPr>
          <a:xfrm>
            <a:off x="1285852" y="4143380"/>
            <a:ext cx="35719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>
            <a:off x="1928794" y="4286256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2786050" y="4143380"/>
            <a:ext cx="35719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8" name="27 - Ομάδα"/>
          <p:cNvGrpSpPr/>
          <p:nvPr/>
        </p:nvGrpSpPr>
        <p:grpSpPr>
          <a:xfrm>
            <a:off x="3571868" y="3571876"/>
            <a:ext cx="2170294" cy="1655216"/>
            <a:chOff x="3571868" y="3571876"/>
            <a:chExt cx="2170294" cy="1655216"/>
          </a:xfrm>
        </p:grpSpPr>
        <p:cxnSp>
          <p:nvCxnSpPr>
            <p:cNvPr id="11" name="10 - Ευθύγραμμο βέλος σύνδεσης"/>
            <p:cNvCxnSpPr/>
            <p:nvPr/>
          </p:nvCxnSpPr>
          <p:spPr>
            <a:xfrm flipV="1">
              <a:off x="3571868" y="3786190"/>
              <a:ext cx="1000132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- Ευθύγραμμο βέλος σύνδεσης"/>
            <p:cNvCxnSpPr/>
            <p:nvPr/>
          </p:nvCxnSpPr>
          <p:spPr>
            <a:xfrm>
              <a:off x="3571868" y="4357694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- Ευθύγραμμο βέλος σύνδεσης"/>
            <p:cNvCxnSpPr/>
            <p:nvPr/>
          </p:nvCxnSpPr>
          <p:spPr>
            <a:xfrm>
              <a:off x="3571868" y="4500570"/>
              <a:ext cx="1000132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19 - Έλλειψη"/>
            <p:cNvSpPr/>
            <p:nvPr/>
          </p:nvSpPr>
          <p:spPr>
            <a:xfrm>
              <a:off x="4857752" y="3571876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" name="20 - Έλλειψη"/>
            <p:cNvSpPr/>
            <p:nvPr/>
          </p:nvSpPr>
          <p:spPr>
            <a:xfrm>
              <a:off x="5000628" y="4143380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21 - Έλλειψη"/>
            <p:cNvSpPr/>
            <p:nvPr/>
          </p:nvSpPr>
          <p:spPr>
            <a:xfrm>
              <a:off x="4786314" y="4857760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357818" y="357187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el-GR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5143504" y="4857760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π°</a:t>
              </a:r>
              <a:endParaRPr lang="el-GR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5429256" y="407194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el-GR" dirty="0"/>
            </a:p>
          </p:txBody>
        </p:sp>
      </p:grpSp>
      <p:sp>
        <p:nvSpPr>
          <p:cNvPr id="26" name="25 - TextBox"/>
          <p:cNvSpPr txBox="1"/>
          <p:nvPr/>
        </p:nvSpPr>
        <p:spPr>
          <a:xfrm>
            <a:off x="2857488" y="46434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1285852" y="47148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428596" y="1285860"/>
            <a:ext cx="8286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Με πολύ μεγαλύτερη ενέργεια το 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d quark  </a:t>
            </a:r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του π μεσονίου μπορεί να αντικατασταθεί από 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s quark</a:t>
            </a:r>
          </a:p>
          <a:p>
            <a:endParaRPr lang="en-US" sz="2400" dirty="0" smtClean="0"/>
          </a:p>
        </p:txBody>
      </p:sp>
      <p:grpSp>
        <p:nvGrpSpPr>
          <p:cNvPr id="45" name="44 - Ομάδα"/>
          <p:cNvGrpSpPr/>
          <p:nvPr/>
        </p:nvGrpSpPr>
        <p:grpSpPr>
          <a:xfrm>
            <a:off x="1285852" y="3571876"/>
            <a:ext cx="4456310" cy="1655216"/>
            <a:chOff x="1438252" y="3724276"/>
            <a:chExt cx="4456310" cy="1655216"/>
          </a:xfrm>
        </p:grpSpPr>
        <p:sp>
          <p:nvSpPr>
            <p:cNvPr id="30" name="29 - Έλλειψη"/>
            <p:cNvSpPr/>
            <p:nvPr/>
          </p:nvSpPr>
          <p:spPr>
            <a:xfrm>
              <a:off x="1438252" y="4295780"/>
              <a:ext cx="357190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1" name="30 - Δεξιό βέλος"/>
            <p:cNvSpPr/>
            <p:nvPr/>
          </p:nvSpPr>
          <p:spPr>
            <a:xfrm>
              <a:off x="2081194" y="4438656"/>
              <a:ext cx="571504" cy="14287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31 - Έλλειψη"/>
            <p:cNvSpPr/>
            <p:nvPr/>
          </p:nvSpPr>
          <p:spPr>
            <a:xfrm>
              <a:off x="2938450" y="4295780"/>
              <a:ext cx="357190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33" name="32 - Ομάδα"/>
            <p:cNvGrpSpPr/>
            <p:nvPr/>
          </p:nvGrpSpPr>
          <p:grpSpPr>
            <a:xfrm>
              <a:off x="3724268" y="3724276"/>
              <a:ext cx="2170294" cy="1655216"/>
              <a:chOff x="3571868" y="3571876"/>
              <a:chExt cx="2170294" cy="1655216"/>
            </a:xfrm>
          </p:grpSpPr>
          <p:cxnSp>
            <p:nvCxnSpPr>
              <p:cNvPr id="34" name="33 - Ευθύγραμμο βέλος σύνδεσης"/>
              <p:cNvCxnSpPr/>
              <p:nvPr/>
            </p:nvCxnSpPr>
            <p:spPr>
              <a:xfrm flipV="1">
                <a:off x="3571868" y="3786190"/>
                <a:ext cx="1000132" cy="42862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34 - Ευθύγραμμο βέλος σύνδεσης"/>
              <p:cNvCxnSpPr/>
              <p:nvPr/>
            </p:nvCxnSpPr>
            <p:spPr>
              <a:xfrm>
                <a:off x="3571868" y="4357694"/>
                <a:ext cx="100013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5 - Ευθύγραμμο βέλος σύνδεσης"/>
              <p:cNvCxnSpPr/>
              <p:nvPr/>
            </p:nvCxnSpPr>
            <p:spPr>
              <a:xfrm>
                <a:off x="3571868" y="4500570"/>
                <a:ext cx="1000132" cy="42862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36 - Έλλειψη"/>
              <p:cNvSpPr/>
              <p:nvPr/>
            </p:nvSpPr>
            <p:spPr>
              <a:xfrm>
                <a:off x="4857752" y="3571876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" name="37 - Έλλειψη"/>
              <p:cNvSpPr/>
              <p:nvPr/>
            </p:nvSpPr>
            <p:spPr>
              <a:xfrm>
                <a:off x="5000628" y="4143380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" name="38 - Έλλειψη"/>
              <p:cNvSpPr/>
              <p:nvPr/>
            </p:nvSpPr>
            <p:spPr>
              <a:xfrm>
                <a:off x="4786314" y="4857760"/>
                <a:ext cx="214314" cy="2143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" name="39 - TextBox"/>
              <p:cNvSpPr txBox="1"/>
              <p:nvPr/>
            </p:nvSpPr>
            <p:spPr>
              <a:xfrm>
                <a:off x="5357818" y="3571876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</a:t>
                </a:r>
                <a:endParaRPr lang="el-GR" dirty="0"/>
              </a:p>
            </p:txBody>
          </p:sp>
          <p:sp>
            <p:nvSpPr>
              <p:cNvPr id="41" name="40 - TextBox"/>
              <p:cNvSpPr txBox="1"/>
              <p:nvPr/>
            </p:nvSpPr>
            <p:spPr>
              <a:xfrm>
                <a:off x="5143504" y="4857760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l-GR" dirty="0" smtClean="0"/>
                  <a:t>°</a:t>
                </a:r>
                <a:endParaRPr lang="el-GR" dirty="0"/>
              </a:p>
            </p:txBody>
          </p:sp>
          <p:sp>
            <p:nvSpPr>
              <p:cNvPr id="42" name="41 - TextBox"/>
              <p:cNvSpPr txBox="1"/>
              <p:nvPr/>
            </p:nvSpPr>
            <p:spPr>
              <a:xfrm>
                <a:off x="5429256" y="4071942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</a:t>
                </a:r>
                <a:endParaRPr lang="el-GR" dirty="0"/>
              </a:p>
            </p:txBody>
          </p:sp>
        </p:grpSp>
        <p:sp>
          <p:nvSpPr>
            <p:cNvPr id="43" name="42 - TextBox"/>
            <p:cNvSpPr txBox="1"/>
            <p:nvPr/>
          </p:nvSpPr>
          <p:spPr>
            <a:xfrm>
              <a:off x="3009888" y="479584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el-GR" dirty="0"/>
            </a:p>
          </p:txBody>
        </p:sp>
        <p:sp>
          <p:nvSpPr>
            <p:cNvPr id="44" name="43 - TextBox"/>
            <p:cNvSpPr txBox="1"/>
            <p:nvPr/>
          </p:nvSpPr>
          <p:spPr>
            <a:xfrm>
              <a:off x="1438252" y="486728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el-GR" dirty="0"/>
            </a:p>
          </p:txBody>
        </p:sp>
      </p:grpSp>
      <p:cxnSp>
        <p:nvCxnSpPr>
          <p:cNvPr id="46" name="45 - Ευθύγραμμο βέλος σύνδεσης"/>
          <p:cNvCxnSpPr/>
          <p:nvPr/>
        </p:nvCxnSpPr>
        <p:spPr>
          <a:xfrm>
            <a:off x="3500430" y="4714884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Έλλειψη"/>
          <p:cNvSpPr/>
          <p:nvPr/>
        </p:nvSpPr>
        <p:spPr>
          <a:xfrm>
            <a:off x="4572000" y="5286388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072066" y="5286388"/>
          <a:ext cx="428628" cy="357190"/>
        </p:xfrm>
        <a:graphic>
          <a:graphicData uri="http://schemas.openxmlformats.org/presentationml/2006/ole">
            <p:oleObj spid="_x0000_s3074" name="Equation" r:id="rId4" imgW="215640" imgH="1904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  <p:bldP spid="26" grpId="0"/>
      <p:bldP spid="27" grpId="0"/>
      <p:bldP spid="29" grpId="0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15370" cy="2214578"/>
          </a:xfrm>
        </p:spPr>
        <p:txBody>
          <a:bodyPr>
            <a:noAutofit/>
          </a:bodyPr>
          <a:lstStyle/>
          <a:p>
            <a:pPr algn="l"/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Συνεπώς, τώρα μπορεί να μελετηθεί και η διάσπαση των καονίων.  </a:t>
            </a:r>
            <a:b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Παρατηρείται συνεχής ταλάντωση των καονίων.  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dirty="0"/>
          </a:p>
        </p:txBody>
      </p:sp>
      <p:grpSp>
        <p:nvGrpSpPr>
          <p:cNvPr id="8" name="7 - Ομάδα"/>
          <p:cNvGrpSpPr/>
          <p:nvPr/>
        </p:nvGrpSpPr>
        <p:grpSpPr>
          <a:xfrm>
            <a:off x="3428992" y="3571876"/>
            <a:ext cx="468510" cy="468510"/>
            <a:chOff x="2319039" y="1803919"/>
            <a:chExt cx="468510" cy="468510"/>
          </a:xfrm>
        </p:grpSpPr>
        <p:sp>
          <p:nvSpPr>
            <p:cNvPr id="9" name="8 - Έλλειψη"/>
            <p:cNvSpPr/>
            <p:nvPr/>
          </p:nvSpPr>
          <p:spPr>
            <a:xfrm>
              <a:off x="2319039" y="1803919"/>
              <a:ext cx="468510" cy="468510"/>
            </a:xfrm>
            <a:prstGeom prst="ellipse">
              <a:avLst/>
            </a:prstGeom>
            <a:blipFill rotWithShape="0">
              <a:blip r:embed="rId3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Έλλειψη 4"/>
            <p:cNvSpPr/>
            <p:nvPr/>
          </p:nvSpPr>
          <p:spPr>
            <a:xfrm>
              <a:off x="2387651" y="1872531"/>
              <a:ext cx="331286" cy="331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2200" kern="1200" dirty="0"/>
            </a:p>
          </p:txBody>
        </p:sp>
      </p:grpSp>
      <p:grpSp>
        <p:nvGrpSpPr>
          <p:cNvPr id="14" name="13 - Ομάδα"/>
          <p:cNvGrpSpPr/>
          <p:nvPr/>
        </p:nvGrpSpPr>
        <p:grpSpPr>
          <a:xfrm>
            <a:off x="6143636" y="3571876"/>
            <a:ext cx="468510" cy="468510"/>
            <a:chOff x="2319039" y="1803919"/>
            <a:chExt cx="468510" cy="468510"/>
          </a:xfrm>
        </p:grpSpPr>
        <p:sp>
          <p:nvSpPr>
            <p:cNvPr id="15" name="14 - Έλλειψη"/>
            <p:cNvSpPr/>
            <p:nvPr/>
          </p:nvSpPr>
          <p:spPr>
            <a:xfrm>
              <a:off x="2319039" y="1803919"/>
              <a:ext cx="468510" cy="468510"/>
            </a:xfrm>
            <a:prstGeom prst="ellipse">
              <a:avLst/>
            </a:prstGeom>
            <a:blipFill rotWithShape="0">
              <a:blip r:embed="rId3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Έλλειψη 4"/>
            <p:cNvSpPr/>
            <p:nvPr/>
          </p:nvSpPr>
          <p:spPr>
            <a:xfrm>
              <a:off x="2387651" y="1872531"/>
              <a:ext cx="331286" cy="331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2200" kern="1200" dirty="0"/>
            </a:p>
          </p:txBody>
        </p:sp>
      </p:grpSp>
      <p:cxnSp>
        <p:nvCxnSpPr>
          <p:cNvPr id="18" name="17 - Ευθύγραμμο βέλος σύνδεσης"/>
          <p:cNvCxnSpPr/>
          <p:nvPr/>
        </p:nvCxnSpPr>
        <p:spPr>
          <a:xfrm>
            <a:off x="2643174" y="378619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4071934" y="378619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>
            <a:off x="5429256" y="378619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Έλλειψη"/>
          <p:cNvSpPr/>
          <p:nvPr/>
        </p:nvSpPr>
        <p:spPr>
          <a:xfrm>
            <a:off x="4714876" y="3500438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Κ°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23" name="22 - Έλλειψη"/>
          <p:cNvSpPr/>
          <p:nvPr/>
        </p:nvSpPr>
        <p:spPr>
          <a:xfrm>
            <a:off x="1928794" y="3500438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Κ°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1142976" y="4429132"/>
            <a:ext cx="200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Pendulum demo</a:t>
            </a:r>
            <a:endParaRPr lang="el-GR" sz="1600" dirty="0"/>
          </a:p>
        </p:txBody>
      </p:sp>
      <p:sp>
        <p:nvSpPr>
          <p:cNvPr id="25" name="24 - TextBox"/>
          <p:cNvSpPr txBox="1"/>
          <p:nvPr/>
        </p:nvSpPr>
        <p:spPr>
          <a:xfrm>
            <a:off x="785786" y="5429264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Αντιθέτως, η ποσότητες των δύο καονίων δεν είναι ίσες.  Η ποσοστιαία διαφορά συναντάται στο 0.26%.  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180px-Kk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928670"/>
            <a:ext cx="4000528" cy="5445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4714876" y="1071546"/>
          <a:ext cx="2514600" cy="503238"/>
        </p:xfrm>
        <a:graphic>
          <a:graphicData uri="http://schemas.openxmlformats.org/presentationml/2006/ole">
            <p:oleObj spid="_x0000_s22530" name="Equation" r:id="rId4" imgW="888840" imgH="177480" progId="">
              <p:embed/>
            </p:oleObj>
          </a:graphicData>
        </a:graphic>
      </p:graphicFrame>
      <p:graphicFrame>
        <p:nvGraphicFramePr>
          <p:cNvPr id="22531" name="Object 9"/>
          <p:cNvGraphicFramePr>
            <a:graphicFrameLocks noChangeAspect="1"/>
          </p:cNvGraphicFramePr>
          <p:nvPr/>
        </p:nvGraphicFramePr>
        <p:xfrm>
          <a:off x="4714876" y="1785926"/>
          <a:ext cx="3581400" cy="485775"/>
        </p:xfrm>
        <a:graphic>
          <a:graphicData uri="http://schemas.openxmlformats.org/presentationml/2006/ole">
            <p:oleObj spid="_x0000_s22531" name="Equation" r:id="rId5" imgW="2057400" imgH="279360" progId="">
              <p:embed/>
            </p:oleObj>
          </a:graphicData>
        </a:graphic>
      </p:graphicFrame>
      <p:graphicFrame>
        <p:nvGraphicFramePr>
          <p:cNvPr id="22532" name="Object 11"/>
          <p:cNvGraphicFramePr>
            <a:graphicFrameLocks noChangeAspect="1"/>
          </p:cNvGraphicFramePr>
          <p:nvPr/>
        </p:nvGraphicFramePr>
        <p:xfrm>
          <a:off x="4714876" y="2500306"/>
          <a:ext cx="3657600" cy="490538"/>
        </p:xfrm>
        <a:graphic>
          <a:graphicData uri="http://schemas.openxmlformats.org/presentationml/2006/ole">
            <p:oleObj spid="_x0000_s22532" name="Equation" r:id="rId6" imgW="2082600" imgH="279360" progId="">
              <p:embed/>
            </p:oleObj>
          </a:graphicData>
        </a:graphic>
      </p:graphicFrame>
      <p:graphicFrame>
        <p:nvGraphicFramePr>
          <p:cNvPr id="22534" name="Object 13"/>
          <p:cNvGraphicFramePr>
            <a:graphicFrameLocks noChangeAspect="1"/>
          </p:cNvGraphicFramePr>
          <p:nvPr/>
        </p:nvGraphicFramePr>
        <p:xfrm>
          <a:off x="4714876" y="3071810"/>
          <a:ext cx="3505200" cy="644525"/>
        </p:xfrm>
        <a:graphic>
          <a:graphicData uri="http://schemas.openxmlformats.org/presentationml/2006/ole">
            <p:oleObj spid="_x0000_s22534" name="Equation" r:id="rId7" imgW="1866600" imgH="342720" progId="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714876" y="3786190"/>
          <a:ext cx="4429124" cy="1000132"/>
        </p:xfrm>
        <a:graphic>
          <a:graphicData uri="http://schemas.openxmlformats.org/presentationml/2006/ole">
            <p:oleObj spid="_x0000_s22535" name="Equation" r:id="rId8" imgW="3962160" imgH="5839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Διαβάθμιση του γκρι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577</Words>
  <Application>Microsoft Office PowerPoint</Application>
  <PresentationFormat>Προβολή στην οθόνη (4:3)</PresentationFormat>
  <Paragraphs>76</Paragraphs>
  <Slides>16</Slides>
  <Notes>15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8" baseType="lpstr">
      <vt:lpstr>Θέμα του Office</vt:lpstr>
      <vt:lpstr>Equation</vt:lpstr>
      <vt:lpstr>CP Violation in the neutral K system</vt:lpstr>
      <vt:lpstr>Διαφάνεια 2</vt:lpstr>
      <vt:lpstr>Το σύστημα   </vt:lpstr>
      <vt:lpstr>     Ιδιοκαταστάσεις της CP</vt:lpstr>
      <vt:lpstr>Διασπάσεις του Κ° και CP</vt:lpstr>
      <vt:lpstr>Διαφάνεια 6</vt:lpstr>
      <vt:lpstr>Ένα πρωτόνιο υψηλής ενέργειας συγκρουόμενο με ένα δεύτερο μπορεί να οδηγήσει στην εξαγωγή πιονίου.   </vt:lpstr>
      <vt:lpstr>Συνεπώς, τώρα μπορεί να μελετηθεί και η διάσπαση των καονίων.   Παρατηρείται συνεχής ταλάντωση των καονίων.    </vt:lpstr>
      <vt:lpstr>Διαφάνεια 9</vt:lpstr>
      <vt:lpstr>Διαφάνεια 10</vt:lpstr>
      <vt:lpstr>KTEV experiment at FermiLab</vt:lpstr>
      <vt:lpstr>          Indirect Vs. Direct CP Violation</vt:lpstr>
      <vt:lpstr>Αποτελέσματα </vt:lpstr>
      <vt:lpstr>Re(ε′/ε) and Im(ε′/ε)</vt:lpstr>
      <vt:lpstr>      Ασυμμετρία ύλης-αντιύλης</vt:lpstr>
      <vt:lpstr>ΒΙΒΛΙΟΓΡΑΦΙΑ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 Violation in the neutral K system</dc:title>
  <dc:creator>Nancy</dc:creator>
  <cp:lastModifiedBy>M_Kydonieos</cp:lastModifiedBy>
  <cp:revision>56</cp:revision>
  <dcterms:created xsi:type="dcterms:W3CDTF">2009-05-18T20:56:04Z</dcterms:created>
  <dcterms:modified xsi:type="dcterms:W3CDTF">2009-05-19T11:43:00Z</dcterms:modified>
</cp:coreProperties>
</file>