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sldIdLst>
    <p:sldId id="278" r:id="rId2"/>
    <p:sldId id="271" r:id="rId3"/>
    <p:sldId id="258" r:id="rId4"/>
    <p:sldId id="272" r:id="rId5"/>
    <p:sldId id="273" r:id="rId6"/>
    <p:sldId id="256" r:id="rId7"/>
    <p:sldId id="260" r:id="rId8"/>
    <p:sldId id="268" r:id="rId9"/>
    <p:sldId id="262" r:id="rId10"/>
    <p:sldId id="263" r:id="rId11"/>
    <p:sldId id="264" r:id="rId12"/>
    <p:sldId id="259" r:id="rId13"/>
    <p:sldId id="265" r:id="rId14"/>
    <p:sldId id="257" r:id="rId15"/>
    <p:sldId id="274" r:id="rId16"/>
    <p:sldId id="261" r:id="rId17"/>
    <p:sldId id="266" r:id="rId18"/>
    <p:sldId id="267" r:id="rId19"/>
    <p:sldId id="275" r:id="rId20"/>
    <p:sldId id="269" r:id="rId21"/>
    <p:sldId id="276" r:id="rId22"/>
    <p:sldId id="270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FF21"/>
    <a:srgbClr val="C8B738"/>
    <a:srgbClr val="DEE31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6" autoAdjust="0"/>
    <p:restoredTop sz="94660"/>
  </p:normalViewPr>
  <p:slideViewPr>
    <p:cSldViewPr>
      <p:cViewPr>
        <p:scale>
          <a:sx n="72" d="100"/>
          <a:sy n="72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4.w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733C4-5397-47C6-9EAA-17568A230C02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D3B21-1725-43F3-AAAD-D910D4467B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D3B21-1725-43F3-AAAD-D910D4467BA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D3B21-1725-43F3-AAAD-D910D4467BA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836F70-8B74-42A5-9A9C-FB02A5C674F6}" type="datetimeFigureOut">
              <a:rPr lang="en-US" smtClean="0"/>
              <a:pPr/>
              <a:t>4/15/2010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C9EE6-F265-4E9D-A573-17CE3AC5C5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6.docx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___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____________Microsoft_Office_Word4.docx"/><Relationship Id="rId5" Type="http://schemas.openxmlformats.org/officeDocument/2006/relationships/package" Target="../embeddings/____________Microsoft_Office_Word3.docx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___Microsoft_Office_Word11.docx"/><Relationship Id="rId3" Type="http://schemas.openxmlformats.org/officeDocument/2006/relationships/image" Target="../media/image17.png"/><Relationship Id="rId7" Type="http://schemas.openxmlformats.org/officeDocument/2006/relationships/package" Target="../embeddings/____________Microsoft_Office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____________Microsoft_Office_Word9.docx"/><Relationship Id="rId5" Type="http://schemas.openxmlformats.org/officeDocument/2006/relationships/package" Target="../embeddings/____________Microsoft_Office_Word8.docx"/><Relationship Id="rId4" Type="http://schemas.openxmlformats.org/officeDocument/2006/relationships/package" Target="../embeddings/____________Microsoft_Office_Word7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____________Microsoft_Office_Word15.docx"/><Relationship Id="rId5" Type="http://schemas.openxmlformats.org/officeDocument/2006/relationships/package" Target="../embeddings/____________Microsoft_Office_Word14.docx"/><Relationship Id="rId4" Type="http://schemas.openxmlformats.org/officeDocument/2006/relationships/package" Target="../embeddings/____________Microsoft_Office_Word1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6.docx"/><Relationship Id="rId7" Type="http://schemas.openxmlformats.org/officeDocument/2006/relationships/package" Target="../embeddings/____________Microsoft_Office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____________Microsoft_Office_Word19.docx"/><Relationship Id="rId5" Type="http://schemas.openxmlformats.org/officeDocument/2006/relationships/package" Target="../embeddings/____________Microsoft_Office_Word18.docx"/><Relationship Id="rId4" Type="http://schemas.openxmlformats.org/officeDocument/2006/relationships/package" Target="../embeddings/____________Microsoft_Office_Word17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package" Target="../embeddings/____________Microsoft_Office_Word21.docx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____________Microsoft_Office_Word2.docx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Χώρος και χρόνος στα πλαίσια της ειδικής και </a:t>
            </a:r>
            <a:r>
              <a:rPr lang="el-GR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γενικής</a:t>
            </a:r>
            <a:r>
              <a:rPr lang="el-GR" sz="32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θεωρίας της σχετικότητας</a:t>
            </a:r>
            <a:endParaRPr lang="en-US" sz="3200" i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C:\Users\drekos\Pictures\eks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636" y="1128204"/>
            <a:ext cx="5403570" cy="465825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28628" y="5957848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Ντρέκης Κωνσταντίνος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500694" y="585789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latin typeface="Arial" pitchFamily="34" charset="0"/>
                <a:cs typeface="Arial" pitchFamily="34" charset="0"/>
              </a:rPr>
              <a:t>Υπεύθυνος καθηγητής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Κ. Αναγνωστόπουλος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Έλλειψη"/>
          <p:cNvSpPr/>
          <p:nvPr/>
        </p:nvSpPr>
        <p:spPr>
          <a:xfrm>
            <a:off x="-1000164" y="4357694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2 - Ομάδα"/>
          <p:cNvGrpSpPr/>
          <p:nvPr/>
        </p:nvGrpSpPr>
        <p:grpSpPr>
          <a:xfrm>
            <a:off x="-2071702" y="2071678"/>
            <a:ext cx="2071702" cy="2786083"/>
            <a:chOff x="1643042" y="1928802"/>
            <a:chExt cx="2071702" cy="2786083"/>
          </a:xfrm>
        </p:grpSpPr>
        <p:grpSp>
          <p:nvGrpSpPr>
            <p:cNvPr id="4" name="14 - Ομάδα"/>
            <p:cNvGrpSpPr/>
            <p:nvPr/>
          </p:nvGrpSpPr>
          <p:grpSpPr>
            <a:xfrm>
              <a:off x="1857356" y="1928808"/>
              <a:ext cx="1857388" cy="2786090"/>
              <a:chOff x="1785918" y="1395398"/>
              <a:chExt cx="1857388" cy="1423998"/>
            </a:xfrm>
          </p:grpSpPr>
          <p:sp>
            <p:nvSpPr>
              <p:cNvPr id="6" name="5 - Ορθογώνιο"/>
              <p:cNvSpPr/>
              <p:nvPr/>
            </p:nvSpPr>
            <p:spPr>
              <a:xfrm>
                <a:off x="1785918" y="1395398"/>
                <a:ext cx="1857388" cy="1047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6 - Ορθογώνιο"/>
              <p:cNvSpPr/>
              <p:nvPr/>
            </p:nvSpPr>
            <p:spPr>
              <a:xfrm>
                <a:off x="1785918" y="2714620"/>
                <a:ext cx="1857388" cy="1047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643042" y="2571744"/>
            <a:ext cx="642938" cy="1951038"/>
          </p:xfrm>
          <a:graphic>
            <a:graphicData uri="http://schemas.openxmlformats.org/presentationml/2006/ole">
              <p:oleObj spid="_x0000_s22530" name="Clip" r:id="rId3" imgW="1295640" imgH="3934080" progId="">
                <p:embed/>
              </p:oleObj>
            </a:graphicData>
          </a:graphic>
        </p:graphicFrame>
      </p:grp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500562" y="5072074"/>
          <a:ext cx="642938" cy="1785926"/>
        </p:xfrm>
        <a:graphic>
          <a:graphicData uri="http://schemas.openxmlformats.org/presentationml/2006/ole">
            <p:oleObj spid="_x0000_s22531" name="Clip" r:id="rId4" imgW="1295640" imgH="3934080" progId="">
              <p:embed/>
            </p:oleObj>
          </a:graphicData>
        </a:graphic>
      </p:graphicFrame>
      <p:grpSp>
        <p:nvGrpSpPr>
          <p:cNvPr id="42" name="41 - Ομάδα"/>
          <p:cNvGrpSpPr/>
          <p:nvPr/>
        </p:nvGrpSpPr>
        <p:grpSpPr>
          <a:xfrm>
            <a:off x="1285852" y="214290"/>
            <a:ext cx="6143668" cy="2786090"/>
            <a:chOff x="1285852" y="214290"/>
            <a:chExt cx="6143668" cy="2786090"/>
          </a:xfrm>
        </p:grpSpPr>
        <p:cxnSp>
          <p:nvCxnSpPr>
            <p:cNvPr id="41" name="40 - Ευθεία γραμμή σύνδεσης"/>
            <p:cNvCxnSpPr>
              <a:stCxn id="22" idx="4"/>
            </p:cNvCxnSpPr>
            <p:nvPr/>
          </p:nvCxnSpPr>
          <p:spPr>
            <a:xfrm rot="5400000">
              <a:off x="3393273" y="1821645"/>
              <a:ext cx="221457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36 - Ομάδα"/>
            <p:cNvGrpSpPr/>
            <p:nvPr/>
          </p:nvGrpSpPr>
          <p:grpSpPr>
            <a:xfrm>
              <a:off x="1285852" y="214290"/>
              <a:ext cx="6143668" cy="2786090"/>
              <a:chOff x="1285852" y="214290"/>
              <a:chExt cx="6143668" cy="2786090"/>
            </a:xfrm>
          </p:grpSpPr>
          <p:grpSp>
            <p:nvGrpSpPr>
              <p:cNvPr id="40" name="39 - Ομάδα"/>
              <p:cNvGrpSpPr/>
              <p:nvPr/>
            </p:nvGrpSpPr>
            <p:grpSpPr>
              <a:xfrm>
                <a:off x="1285852" y="214290"/>
                <a:ext cx="6143668" cy="2786090"/>
                <a:chOff x="1357290" y="2071678"/>
                <a:chExt cx="6143668" cy="2786090"/>
              </a:xfrm>
            </p:grpSpPr>
            <p:grpSp>
              <p:nvGrpSpPr>
                <p:cNvPr id="35" name="34 - Ομάδα"/>
                <p:cNvGrpSpPr/>
                <p:nvPr/>
              </p:nvGrpSpPr>
              <p:grpSpPr>
                <a:xfrm>
                  <a:off x="1500166" y="2071678"/>
                  <a:ext cx="6000792" cy="2786090"/>
                  <a:chOff x="1500166" y="2071678"/>
                  <a:chExt cx="6000792" cy="2786090"/>
                </a:xfrm>
              </p:grpSpPr>
              <p:grpSp>
                <p:nvGrpSpPr>
                  <p:cNvPr id="34" name="33 - Ομάδα"/>
                  <p:cNvGrpSpPr/>
                  <p:nvPr/>
                </p:nvGrpSpPr>
                <p:grpSpPr>
                  <a:xfrm>
                    <a:off x="1500166" y="2071678"/>
                    <a:ext cx="6000792" cy="2786090"/>
                    <a:chOff x="1500166" y="2071678"/>
                    <a:chExt cx="6000792" cy="2786090"/>
                  </a:xfrm>
                </p:grpSpPr>
                <p:cxnSp>
                  <p:nvCxnSpPr>
                    <p:cNvPr id="29" name="28 - Ευθεία γραμμή σύνδεσης"/>
                    <p:cNvCxnSpPr/>
                    <p:nvPr/>
                  </p:nvCxnSpPr>
                  <p:spPr>
                    <a:xfrm rot="16200000" flipV="1">
                      <a:off x="4536281" y="2464587"/>
                      <a:ext cx="2071702" cy="2000264"/>
                    </a:xfrm>
                    <a:prstGeom prst="line">
                      <a:avLst/>
                    </a:prstGeom>
                    <a:ln w="4762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26 - Ευθεία γραμμή σύνδεσης"/>
                    <p:cNvCxnSpPr/>
                    <p:nvPr/>
                  </p:nvCxnSpPr>
                  <p:spPr>
                    <a:xfrm rot="5400000" flipH="1" flipV="1">
                      <a:off x="2500298" y="2428868"/>
                      <a:ext cx="2071702" cy="2071702"/>
                    </a:xfrm>
                    <a:prstGeom prst="line">
                      <a:avLst/>
                    </a:prstGeom>
                    <a:ln w="47625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19 - Ομάδα"/>
                    <p:cNvGrpSpPr/>
                    <p:nvPr/>
                  </p:nvGrpSpPr>
                  <p:grpSpPr>
                    <a:xfrm>
                      <a:off x="1500166" y="2071678"/>
                      <a:ext cx="6000792" cy="2786090"/>
                      <a:chOff x="1500166" y="2071678"/>
                      <a:chExt cx="6000792" cy="2786090"/>
                    </a:xfrm>
                  </p:grpSpPr>
                  <p:grpSp>
                    <p:nvGrpSpPr>
                      <p:cNvPr id="11" name="4 - Ομάδα"/>
                      <p:cNvGrpSpPr/>
                      <p:nvPr/>
                    </p:nvGrpSpPr>
                    <p:grpSpPr>
                      <a:xfrm>
                        <a:off x="1500166" y="2071678"/>
                        <a:ext cx="1857388" cy="2786090"/>
                        <a:chOff x="1785918" y="1395398"/>
                        <a:chExt cx="1857388" cy="1423998"/>
                      </a:xfrm>
                    </p:grpSpPr>
                    <p:sp>
                      <p:nvSpPr>
                        <p:cNvPr id="18" name="2 - Ορθογώνιο"/>
                        <p:cNvSpPr/>
                        <p:nvPr/>
                      </p:nvSpPr>
                      <p:spPr>
                        <a:xfrm>
                          <a:off x="1785918" y="1395398"/>
                          <a:ext cx="1857388" cy="1047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9" name="18 - Ορθογώνιο"/>
                        <p:cNvSpPr/>
                        <p:nvPr/>
                      </p:nvSpPr>
                      <p:spPr>
                        <a:xfrm>
                          <a:off x="1785918" y="2714620"/>
                          <a:ext cx="1857388" cy="1047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2" name="4 - Ομάδα"/>
                      <p:cNvGrpSpPr/>
                      <p:nvPr/>
                    </p:nvGrpSpPr>
                    <p:grpSpPr>
                      <a:xfrm>
                        <a:off x="3571868" y="2071678"/>
                        <a:ext cx="1857388" cy="2786090"/>
                        <a:chOff x="1785918" y="1395398"/>
                        <a:chExt cx="1857388" cy="1423998"/>
                      </a:xfrm>
                    </p:grpSpPr>
                    <p:sp>
                      <p:nvSpPr>
                        <p:cNvPr id="16" name="2 - Ορθογώνιο"/>
                        <p:cNvSpPr/>
                        <p:nvPr/>
                      </p:nvSpPr>
                      <p:spPr>
                        <a:xfrm>
                          <a:off x="1785918" y="1395398"/>
                          <a:ext cx="1857388" cy="1047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7" name="16 - Ορθογώνιο"/>
                        <p:cNvSpPr/>
                        <p:nvPr/>
                      </p:nvSpPr>
                      <p:spPr>
                        <a:xfrm>
                          <a:off x="1785918" y="2714620"/>
                          <a:ext cx="1857388" cy="1047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grpSp>
                    <p:nvGrpSpPr>
                      <p:cNvPr id="13" name="12 - Ομάδα"/>
                      <p:cNvGrpSpPr/>
                      <p:nvPr/>
                    </p:nvGrpSpPr>
                    <p:grpSpPr>
                      <a:xfrm>
                        <a:off x="5643570" y="2071678"/>
                        <a:ext cx="1857388" cy="2786090"/>
                        <a:chOff x="1785918" y="1395398"/>
                        <a:chExt cx="1857388" cy="1423998"/>
                      </a:xfrm>
                    </p:grpSpPr>
                    <p:sp>
                      <p:nvSpPr>
                        <p:cNvPr id="14" name="2 - Ορθογώνιο"/>
                        <p:cNvSpPr/>
                        <p:nvPr/>
                      </p:nvSpPr>
                      <p:spPr>
                        <a:xfrm>
                          <a:off x="1785918" y="1395398"/>
                          <a:ext cx="1857388" cy="1047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5" name="14 - Ορθογώνιο"/>
                        <p:cNvSpPr/>
                        <p:nvPr/>
                      </p:nvSpPr>
                      <p:spPr>
                        <a:xfrm>
                          <a:off x="1785918" y="2714620"/>
                          <a:ext cx="1857388" cy="1047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</p:grpSp>
                <p:sp>
                  <p:nvSpPr>
                    <p:cNvPr id="21" name="20 - Έλλειψη"/>
                    <p:cNvSpPr/>
                    <p:nvPr/>
                  </p:nvSpPr>
                  <p:spPr>
                    <a:xfrm>
                      <a:off x="2357422" y="4357694"/>
                      <a:ext cx="285752" cy="28575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" name="21 - Έλλειψη"/>
                    <p:cNvSpPr/>
                    <p:nvPr/>
                  </p:nvSpPr>
                  <p:spPr>
                    <a:xfrm>
                      <a:off x="4429124" y="2285992"/>
                      <a:ext cx="285752" cy="28575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" name="22 - Έλλειψη"/>
                    <p:cNvSpPr/>
                    <p:nvPr/>
                  </p:nvSpPr>
                  <p:spPr>
                    <a:xfrm>
                      <a:off x="6429388" y="4357694"/>
                      <a:ext cx="285752" cy="285752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" name="23 - Βέλος επάνω-κάτω"/>
                  <p:cNvSpPr/>
                  <p:nvPr/>
                </p:nvSpPr>
                <p:spPr>
                  <a:xfrm>
                    <a:off x="1714480" y="2285992"/>
                    <a:ext cx="142876" cy="2357454"/>
                  </a:xfrm>
                  <a:prstGeom prst="upDownArrow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9" name="38 - Ορθογώνιο"/>
                <p:cNvSpPr/>
                <p:nvPr/>
              </p:nvSpPr>
              <p:spPr>
                <a:xfrm>
                  <a:off x="1357290" y="3500438"/>
                  <a:ext cx="35719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L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35 - Ομάδα"/>
              <p:cNvGrpSpPr/>
              <p:nvPr/>
            </p:nvGrpSpPr>
            <p:grpSpPr>
              <a:xfrm>
                <a:off x="2571736" y="2571744"/>
                <a:ext cx="3786214" cy="214314"/>
                <a:chOff x="2643174" y="4357694"/>
                <a:chExt cx="3786214" cy="285752"/>
              </a:xfrm>
            </p:grpSpPr>
            <p:sp>
              <p:nvSpPr>
                <p:cNvPr id="32" name="31 - Αριστερό-δεξιό βέλος"/>
                <p:cNvSpPr/>
                <p:nvPr/>
              </p:nvSpPr>
              <p:spPr>
                <a:xfrm>
                  <a:off x="2643174" y="4357694"/>
                  <a:ext cx="1928826" cy="285752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32 - Αριστερό-δεξιό βέλος"/>
                <p:cNvSpPr/>
                <p:nvPr/>
              </p:nvSpPr>
              <p:spPr>
                <a:xfrm>
                  <a:off x="4572000" y="4357694"/>
                  <a:ext cx="1857388" cy="285752"/>
                </a:xfrm>
                <a:prstGeom prst="left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46" name="45 - Ομάδα"/>
          <p:cNvGrpSpPr/>
          <p:nvPr/>
        </p:nvGrpSpPr>
        <p:grpSpPr>
          <a:xfrm>
            <a:off x="2357422" y="2000240"/>
            <a:ext cx="4214842" cy="1955810"/>
            <a:chOff x="2357422" y="2000240"/>
            <a:chExt cx="4214842" cy="1955810"/>
          </a:xfrm>
        </p:grpSpPr>
        <p:grpSp>
          <p:nvGrpSpPr>
            <p:cNvPr id="47" name="46 - Ομάδα"/>
            <p:cNvGrpSpPr/>
            <p:nvPr/>
          </p:nvGrpSpPr>
          <p:grpSpPr>
            <a:xfrm>
              <a:off x="2357422" y="3214686"/>
              <a:ext cx="4214842" cy="741364"/>
              <a:chOff x="2357422" y="3214686"/>
              <a:chExt cx="4214842" cy="741364"/>
            </a:xfrm>
          </p:grpSpPr>
          <p:cxnSp>
            <p:nvCxnSpPr>
              <p:cNvPr id="43" name="42 - Ευθύγραμμο βέλος σύνδεσης"/>
              <p:cNvCxnSpPr/>
              <p:nvPr/>
            </p:nvCxnSpPr>
            <p:spPr>
              <a:xfrm>
                <a:off x="2357422" y="3214686"/>
                <a:ext cx="4214842" cy="1588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5" name="44 - Αντικείμενο"/>
              <p:cNvGraphicFramePr>
                <a:graphicFrameLocks noChangeAspect="1"/>
              </p:cNvGraphicFramePr>
              <p:nvPr/>
            </p:nvGraphicFramePr>
            <p:xfrm>
              <a:off x="3006725" y="3286124"/>
              <a:ext cx="3060700" cy="669926"/>
            </p:xfrm>
            <a:graphic>
              <a:graphicData uri="http://schemas.openxmlformats.org/presentationml/2006/ole">
                <p:oleObj spid="_x0000_s22532" name="Έγγραφο" r:id="rId5" imgW="3073135" imgH="610377" progId="Word.Document.12">
                  <p:embed/>
                </p:oleObj>
              </a:graphicData>
            </a:graphic>
          </p:graphicFrame>
        </p:grpSp>
        <p:graphicFrame>
          <p:nvGraphicFramePr>
            <p:cNvPr id="44" name="43 - Αντικείμενο"/>
            <p:cNvGraphicFramePr>
              <a:graphicFrameLocks noChangeAspect="1"/>
            </p:cNvGraphicFramePr>
            <p:nvPr/>
          </p:nvGraphicFramePr>
          <p:xfrm>
            <a:off x="3000364" y="2000240"/>
            <a:ext cx="1547813" cy="862013"/>
          </p:xfrm>
          <a:graphic>
            <a:graphicData uri="http://schemas.openxmlformats.org/presentationml/2006/ole">
              <p:oleObj spid="_x0000_s22533" name="Έγγραφο" r:id="rId6" imgW="1870689" imgH="1041932" progId="Word.Document.12">
                <p:embed/>
              </p:oleObj>
            </a:graphicData>
          </a:graphic>
        </p:graphicFrame>
      </p:grpSp>
      <p:grpSp>
        <p:nvGrpSpPr>
          <p:cNvPr id="56" name="55 - Ομάδα"/>
          <p:cNvGrpSpPr/>
          <p:nvPr/>
        </p:nvGrpSpPr>
        <p:grpSpPr>
          <a:xfrm>
            <a:off x="142844" y="3792531"/>
            <a:ext cx="4357718" cy="3708435"/>
            <a:chOff x="123795" y="3714752"/>
            <a:chExt cx="4357718" cy="4040466"/>
          </a:xfrm>
        </p:grpSpPr>
        <p:graphicFrame>
          <p:nvGraphicFramePr>
            <p:cNvPr id="52" name="51 - Αντικείμενο"/>
            <p:cNvGraphicFramePr>
              <a:graphicFrameLocks noChangeAspect="1"/>
            </p:cNvGraphicFramePr>
            <p:nvPr/>
          </p:nvGraphicFramePr>
          <p:xfrm>
            <a:off x="219075" y="3785678"/>
            <a:ext cx="4262438" cy="3969540"/>
          </p:xfrm>
          <a:graphic>
            <a:graphicData uri="http://schemas.openxmlformats.org/presentationml/2006/ole">
              <p:oleObj spid="_x0000_s22535" name="Έγγραφο" r:id="rId7" imgW="4089922" imgH="3677046" progId="Word.Document.12">
                <p:embed/>
              </p:oleObj>
            </a:graphicData>
          </a:graphic>
        </p:graphicFrame>
        <p:sp>
          <p:nvSpPr>
            <p:cNvPr id="53" name="52 - Επεξήγηση με γραμμή 1"/>
            <p:cNvSpPr/>
            <p:nvPr/>
          </p:nvSpPr>
          <p:spPr>
            <a:xfrm>
              <a:off x="123795" y="3714752"/>
              <a:ext cx="4143404" cy="3184291"/>
            </a:xfrm>
            <a:prstGeom prst="borderCallout1">
              <a:avLst>
                <a:gd name="adj1" fmla="val 26533"/>
                <a:gd name="adj2" fmla="val 100230"/>
                <a:gd name="adj3" fmla="val 52552"/>
                <a:gd name="adj4" fmla="val 10826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56 - Ομάδα"/>
          <p:cNvGrpSpPr/>
          <p:nvPr/>
        </p:nvGrpSpPr>
        <p:grpSpPr>
          <a:xfrm>
            <a:off x="5429256" y="3786190"/>
            <a:ext cx="3502026" cy="3430588"/>
            <a:chOff x="5429256" y="3786190"/>
            <a:chExt cx="3502026" cy="3430588"/>
          </a:xfrm>
        </p:grpSpPr>
        <p:graphicFrame>
          <p:nvGraphicFramePr>
            <p:cNvPr id="54" name="53 - Αντικείμενο"/>
            <p:cNvGraphicFramePr>
              <a:graphicFrameLocks noChangeAspect="1"/>
            </p:cNvGraphicFramePr>
            <p:nvPr/>
          </p:nvGraphicFramePr>
          <p:xfrm>
            <a:off x="5572132" y="3857628"/>
            <a:ext cx="3359150" cy="3359150"/>
          </p:xfrm>
          <a:graphic>
            <a:graphicData uri="http://schemas.openxmlformats.org/presentationml/2006/ole">
              <p:oleObj spid="_x0000_s22536" name="Έγγραφο" r:id="rId8" imgW="3371424" imgH="3395832" progId="Word.Document.12">
                <p:embed/>
              </p:oleObj>
            </a:graphicData>
          </a:graphic>
        </p:graphicFrame>
        <p:sp>
          <p:nvSpPr>
            <p:cNvPr id="55" name="54 - Επεξήγηση με γραμμή 1"/>
            <p:cNvSpPr/>
            <p:nvPr/>
          </p:nvSpPr>
          <p:spPr>
            <a:xfrm>
              <a:off x="5429256" y="3786190"/>
              <a:ext cx="3500462" cy="2857520"/>
            </a:xfrm>
            <a:prstGeom prst="borderCallout1">
              <a:avLst>
                <a:gd name="adj1" fmla="val 9519"/>
                <a:gd name="adj2" fmla="val -295"/>
                <a:gd name="adj3" fmla="val 54654"/>
                <a:gd name="adj4" fmla="val -1522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1.22743 0.005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0.00046 L 0.07726 -0.30347 L 0.14757 -0.00046 L 0.22413 -0.30347 L 0.29931 -0.00046 L 0.37014 -0.30347 L 0.44462 -0.00046 L 0.51719 -0.30347 L 0.59201 -0.00046 L 0.66875 -0.30347 L 0.73941 -0.00046 L 0.81441 -0.30347 L 0.88611 -0.00046 L 0.9599 -0.30347 L 1.0349 -0.00046 L 1.1066 -0.30347 L 1.1816 -0.00046 " pathEditMode="relative" rAng="-10800000" ptsTypes="FFFFFFFFFFFFFFFFF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100" cy="86677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81100" cy="866775"/>
          </a:xfrm>
          <a:prstGeom prst="rect">
            <a:avLst/>
          </a:prstGeom>
          <a:noFill/>
        </p:spPr>
      </p:pic>
      <p:graphicFrame>
        <p:nvGraphicFramePr>
          <p:cNvPr id="7" name="6 - Αντικείμενο"/>
          <p:cNvGraphicFramePr>
            <a:graphicFrameLocks noChangeAspect="1"/>
          </p:cNvGraphicFramePr>
          <p:nvPr/>
        </p:nvGraphicFramePr>
        <p:xfrm>
          <a:off x="1000100" y="0"/>
          <a:ext cx="6805612" cy="3357538"/>
        </p:xfrm>
        <a:graphic>
          <a:graphicData uri="http://schemas.openxmlformats.org/presentationml/2006/ole">
            <p:oleObj spid="_x0000_s24581" name="Έγγραφο" r:id="rId4" imgW="7249255" imgH="3985660" progId="Word.Document.12">
              <p:embed/>
            </p:oleObj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1350963" y="1570038"/>
          <a:ext cx="6359525" cy="4679950"/>
        </p:xfrm>
        <a:graphic>
          <a:graphicData uri="http://schemas.openxmlformats.org/presentationml/2006/ole">
            <p:oleObj spid="_x0000_s24584" name="Έγγραφο" r:id="rId5" imgW="6446385" imgH="4747460" progId="Word.Document.12">
              <p:embed/>
            </p:oleObj>
          </a:graphicData>
        </a:graphic>
      </p:graphicFrame>
      <p:graphicFrame>
        <p:nvGraphicFramePr>
          <p:cNvPr id="11" name="10 - Αντικείμενο"/>
          <p:cNvGraphicFramePr>
            <a:graphicFrameLocks noChangeAspect="1"/>
          </p:cNvGraphicFramePr>
          <p:nvPr/>
        </p:nvGraphicFramePr>
        <p:xfrm>
          <a:off x="928662" y="1500174"/>
          <a:ext cx="7912100" cy="2287588"/>
        </p:xfrm>
        <a:graphic>
          <a:graphicData uri="http://schemas.openxmlformats.org/presentationml/2006/ole">
            <p:oleObj spid="_x0000_s24585" name="Έγγραφο" r:id="rId6" imgW="7928163" imgH="2228797" progId="Word.Document.12">
              <p:embed/>
            </p:oleObj>
          </a:graphicData>
        </a:graphic>
      </p:graphicFrame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0" y="4143380"/>
          <a:ext cx="9144000" cy="720726"/>
        </p:xfrm>
        <a:graphic>
          <a:graphicData uri="http://schemas.openxmlformats.org/presentationml/2006/ole">
            <p:oleObj spid="_x0000_s24586" name="Έγγραφο" r:id="rId7" imgW="8854996" imgH="670946" progId="Word.Document.12">
              <p:embed/>
            </p:oleObj>
          </a:graphicData>
        </a:graphic>
      </p:graphicFrame>
      <p:graphicFrame>
        <p:nvGraphicFramePr>
          <p:cNvPr id="13" name="12 - Αντικείμενο"/>
          <p:cNvGraphicFramePr>
            <a:graphicFrameLocks noChangeAspect="1"/>
          </p:cNvGraphicFramePr>
          <p:nvPr/>
        </p:nvGraphicFramePr>
        <p:xfrm>
          <a:off x="928688" y="5295900"/>
          <a:ext cx="6932612" cy="1146175"/>
        </p:xfrm>
        <a:graphic>
          <a:graphicData uri="http://schemas.openxmlformats.org/presentationml/2006/ole">
            <p:oleObj spid="_x0000_s24587" name="Έγγραφο" r:id="rId8" imgW="7029439" imgH="1174967" progId="Word.Documen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33 - Ομάδα"/>
          <p:cNvGrpSpPr/>
          <p:nvPr/>
        </p:nvGrpSpPr>
        <p:grpSpPr>
          <a:xfrm>
            <a:off x="428596" y="1357298"/>
            <a:ext cx="5286412" cy="5500702"/>
            <a:chOff x="428596" y="1357298"/>
            <a:chExt cx="5286412" cy="5500702"/>
          </a:xfrm>
        </p:grpSpPr>
        <p:grpSp>
          <p:nvGrpSpPr>
            <p:cNvPr id="12" name="11 - Ομάδα"/>
            <p:cNvGrpSpPr/>
            <p:nvPr/>
          </p:nvGrpSpPr>
          <p:grpSpPr>
            <a:xfrm>
              <a:off x="714348" y="1397733"/>
              <a:ext cx="4945189" cy="5460267"/>
              <a:chOff x="1127008" y="714358"/>
              <a:chExt cx="4945189" cy="5460267"/>
            </a:xfrm>
          </p:grpSpPr>
          <p:sp>
            <p:nvSpPr>
              <p:cNvPr id="38" name="37 - Δεξιό βέλος"/>
              <p:cNvSpPr/>
              <p:nvPr/>
            </p:nvSpPr>
            <p:spPr>
              <a:xfrm>
                <a:off x="1916000" y="4143380"/>
                <a:ext cx="4156197" cy="142876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38 - Δεξιό βέλος"/>
              <p:cNvSpPr/>
              <p:nvPr/>
            </p:nvSpPr>
            <p:spPr>
              <a:xfrm rot="16200000">
                <a:off x="172157" y="2399558"/>
                <a:ext cx="3500484" cy="130083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39 - Δεξιό βέλος"/>
              <p:cNvSpPr/>
              <p:nvPr/>
            </p:nvSpPr>
            <p:spPr>
              <a:xfrm rot="7826724">
                <a:off x="77619" y="4976638"/>
                <a:ext cx="2247376" cy="148597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16 - TextBox"/>
            <p:cNvSpPr txBox="1"/>
            <p:nvPr/>
          </p:nvSpPr>
          <p:spPr>
            <a:xfrm>
              <a:off x="1071538" y="135729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5214942" y="4857760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χ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428596" y="6143644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y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25 - Ομάδα"/>
          <p:cNvGrpSpPr/>
          <p:nvPr/>
        </p:nvGrpSpPr>
        <p:grpSpPr>
          <a:xfrm>
            <a:off x="2163701" y="1790977"/>
            <a:ext cx="1336729" cy="3306220"/>
            <a:chOff x="2163701" y="1790977"/>
            <a:chExt cx="1336729" cy="3306220"/>
          </a:xfrm>
        </p:grpSpPr>
        <p:sp>
          <p:nvSpPr>
            <p:cNvPr id="21" name="20 - TextBox"/>
            <p:cNvSpPr txBox="1"/>
            <p:nvPr/>
          </p:nvSpPr>
          <p:spPr>
            <a:xfrm>
              <a:off x="3000364" y="207167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΄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- Δεξιό βέλος"/>
            <p:cNvSpPr/>
            <p:nvPr/>
          </p:nvSpPr>
          <p:spPr>
            <a:xfrm rot="17805556">
              <a:off x="597687" y="3356991"/>
              <a:ext cx="3306220" cy="17419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45 - Ομάδα"/>
          <p:cNvGrpSpPr/>
          <p:nvPr/>
        </p:nvGrpSpPr>
        <p:grpSpPr>
          <a:xfrm>
            <a:off x="527684" y="2285992"/>
            <a:ext cx="2143140" cy="906052"/>
            <a:chOff x="527684" y="2285992"/>
            <a:chExt cx="2143140" cy="906052"/>
          </a:xfrm>
        </p:grpSpPr>
        <p:sp>
          <p:nvSpPr>
            <p:cNvPr id="37" name="36 - Τόξο"/>
            <p:cNvSpPr/>
            <p:nvPr/>
          </p:nvSpPr>
          <p:spPr>
            <a:xfrm rot="631981">
              <a:off x="527684" y="2691978"/>
              <a:ext cx="2143140" cy="500066"/>
            </a:xfrm>
            <a:prstGeom prst="arc">
              <a:avLst>
                <a:gd name="adj1" fmla="val 14194202"/>
                <a:gd name="adj2" fmla="val 2099252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44 - Ορθογώνιο"/>
            <p:cNvSpPr/>
            <p:nvPr/>
          </p:nvSpPr>
          <p:spPr>
            <a:xfrm>
              <a:off x="1875839" y="2285992"/>
              <a:ext cx="4815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υ</a:t>
              </a:r>
              <a:endParaRPr lang="en-US" sz="2000" dirty="0"/>
            </a:p>
          </p:txBody>
        </p:sp>
      </p:grpSp>
      <p:grpSp>
        <p:nvGrpSpPr>
          <p:cNvPr id="74" name="73 - Ομάδα"/>
          <p:cNvGrpSpPr/>
          <p:nvPr/>
        </p:nvGrpSpPr>
        <p:grpSpPr>
          <a:xfrm>
            <a:off x="1367132" y="571480"/>
            <a:ext cx="3701670" cy="5437104"/>
            <a:chOff x="1367132" y="572234"/>
            <a:chExt cx="3701670" cy="5437104"/>
          </a:xfrm>
        </p:grpSpPr>
        <p:grpSp>
          <p:nvGrpSpPr>
            <p:cNvPr id="49" name="48 - Ομάδα"/>
            <p:cNvGrpSpPr/>
            <p:nvPr/>
          </p:nvGrpSpPr>
          <p:grpSpPr>
            <a:xfrm rot="3793873">
              <a:off x="2756928" y="2394220"/>
              <a:ext cx="1317528" cy="3306220"/>
              <a:chOff x="2163701" y="1790977"/>
              <a:chExt cx="1317528" cy="3306220"/>
            </a:xfrm>
          </p:grpSpPr>
          <p:sp>
            <p:nvSpPr>
              <p:cNvPr id="50" name="49 - TextBox"/>
              <p:cNvSpPr txBox="1"/>
              <p:nvPr/>
            </p:nvSpPr>
            <p:spPr>
              <a:xfrm rot="17806127">
                <a:off x="3000364" y="2071678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χ΄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50 - Δεξιό βέλος"/>
              <p:cNvSpPr/>
              <p:nvPr/>
            </p:nvSpPr>
            <p:spPr>
              <a:xfrm rot="17805556">
                <a:off x="597687" y="3356991"/>
                <a:ext cx="3306220" cy="174192"/>
              </a:xfrm>
              <a:prstGeom prst="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2" name="51 - Ομάδα"/>
            <p:cNvGrpSpPr/>
            <p:nvPr/>
          </p:nvGrpSpPr>
          <p:grpSpPr>
            <a:xfrm rot="19986209">
              <a:off x="1367132" y="572234"/>
              <a:ext cx="1393853" cy="5437104"/>
              <a:chOff x="1469120" y="2191673"/>
              <a:chExt cx="1342044" cy="5304109"/>
            </a:xfrm>
          </p:grpSpPr>
          <p:sp>
            <p:nvSpPr>
              <p:cNvPr id="53" name="52 - TextBox"/>
              <p:cNvSpPr txBox="1"/>
              <p:nvPr/>
            </p:nvSpPr>
            <p:spPr>
              <a:xfrm rot="1613791">
                <a:off x="2311099" y="2191673"/>
                <a:ext cx="500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΄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53 - Δεξιό βέλος"/>
              <p:cNvSpPr/>
              <p:nvPr/>
            </p:nvSpPr>
            <p:spPr>
              <a:xfrm rot="17805556">
                <a:off x="-1098455" y="4766888"/>
                <a:ext cx="5296469" cy="161319"/>
              </a:xfrm>
              <a:prstGeom prst="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 useBgFill="1">
        <p:nvSpPr>
          <p:cNvPr id="55" name="54 - Επεξήγηση με παραλληλόγραμμο"/>
          <p:cNvSpPr/>
          <p:nvPr/>
        </p:nvSpPr>
        <p:spPr>
          <a:xfrm>
            <a:off x="5286380" y="785794"/>
            <a:ext cx="3571900" cy="2428892"/>
          </a:xfrm>
          <a:prstGeom prst="wedgeRectCallout">
            <a:avLst>
              <a:gd name="adj1" fmla="val -83848"/>
              <a:gd name="adj2" fmla="val 6105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Μια ακτίνα φωτός που εκπέμπεται από το γεγονός Ε τη χρονική στιγμή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΄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-α θα φτάσει στον άξονα χ΄ στο σημείο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Αν ανακλαστεί θα επιστρέψει στο σημείο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τη χρονική στιγμή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΄ = α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55 - Ομάδα"/>
          <p:cNvGrpSpPr/>
          <p:nvPr/>
        </p:nvGrpSpPr>
        <p:grpSpPr>
          <a:xfrm>
            <a:off x="928662" y="3000774"/>
            <a:ext cx="3143272" cy="2819119"/>
            <a:chOff x="1142976" y="2786058"/>
            <a:chExt cx="3143272" cy="2819119"/>
          </a:xfrm>
        </p:grpSpPr>
        <p:sp>
          <p:nvSpPr>
            <p:cNvPr id="57" name="56 - TextBox"/>
            <p:cNvSpPr txBox="1"/>
            <p:nvPr/>
          </p:nvSpPr>
          <p:spPr>
            <a:xfrm>
              <a:off x="3714744" y="3286124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α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8" name="88 - Ομάδα"/>
            <p:cNvGrpSpPr/>
            <p:nvPr/>
          </p:nvGrpSpPr>
          <p:grpSpPr>
            <a:xfrm>
              <a:off x="1142977" y="2786058"/>
              <a:ext cx="3143271" cy="2819119"/>
              <a:chOff x="1142977" y="2786058"/>
              <a:chExt cx="3143271" cy="2819119"/>
            </a:xfrm>
          </p:grpSpPr>
          <p:sp>
            <p:nvSpPr>
              <p:cNvPr id="59" name="58 - TextBox"/>
              <p:cNvSpPr txBox="1"/>
              <p:nvPr/>
            </p:nvSpPr>
            <p:spPr>
              <a:xfrm>
                <a:off x="1857356" y="5143512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Ε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59 - TextBox"/>
              <p:cNvSpPr txBox="1"/>
              <p:nvPr/>
            </p:nvSpPr>
            <p:spPr>
              <a:xfrm>
                <a:off x="3786182" y="2786058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Ρ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1" name="86 - Ομάδα"/>
              <p:cNvGrpSpPr/>
              <p:nvPr/>
            </p:nvGrpSpPr>
            <p:grpSpPr>
              <a:xfrm>
                <a:off x="1142977" y="3286124"/>
                <a:ext cx="2714643" cy="2247615"/>
                <a:chOff x="1142977" y="3286124"/>
                <a:chExt cx="2714643" cy="2247615"/>
              </a:xfrm>
            </p:grpSpPr>
            <p:grpSp>
              <p:nvGrpSpPr>
                <p:cNvPr id="62" name="75 - Ομάδα"/>
                <p:cNvGrpSpPr/>
                <p:nvPr/>
              </p:nvGrpSpPr>
              <p:grpSpPr>
                <a:xfrm>
                  <a:off x="1142977" y="3357562"/>
                  <a:ext cx="2643207" cy="2176177"/>
                  <a:chOff x="1142976" y="3286124"/>
                  <a:chExt cx="2714644" cy="2247615"/>
                </a:xfrm>
              </p:grpSpPr>
              <p:cxnSp>
                <p:nvCxnSpPr>
                  <p:cNvPr id="65" name="64 - Ευθεία γραμμή σύνδεσης"/>
                  <p:cNvCxnSpPr/>
                  <p:nvPr/>
                </p:nvCxnSpPr>
                <p:spPr>
                  <a:xfrm flipV="1">
                    <a:off x="1714480" y="3286124"/>
                    <a:ext cx="2143140" cy="2071702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65 - TextBox"/>
                  <p:cNvSpPr txBox="1"/>
                  <p:nvPr/>
                </p:nvSpPr>
                <p:spPr>
                  <a:xfrm>
                    <a:off x="1142976" y="5072074"/>
                    <a:ext cx="50006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2400" dirty="0" smtClean="0">
                        <a:latin typeface="Arial" pitchFamily="34" charset="0"/>
                        <a:cs typeface="Arial" pitchFamily="34" charset="0"/>
                      </a:rPr>
                      <a:t>-α</a:t>
                    </a:r>
                    <a:endParaRPr lang="en-US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3" name="62 - Έλλειψη"/>
                <p:cNvSpPr/>
                <p:nvPr/>
              </p:nvSpPr>
              <p:spPr>
                <a:xfrm>
                  <a:off x="1643042" y="5286388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63 - Έλλειψη"/>
                <p:cNvSpPr/>
                <p:nvPr/>
              </p:nvSpPr>
              <p:spPr>
                <a:xfrm>
                  <a:off x="3714744" y="3286124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67" name="66 - Ομάδα"/>
          <p:cNvGrpSpPr/>
          <p:nvPr/>
        </p:nvGrpSpPr>
        <p:grpSpPr>
          <a:xfrm>
            <a:off x="1000100" y="1142984"/>
            <a:ext cx="2521254" cy="2378780"/>
            <a:chOff x="1214414" y="928670"/>
            <a:chExt cx="2521254" cy="2378780"/>
          </a:xfrm>
        </p:grpSpPr>
        <p:sp>
          <p:nvSpPr>
            <p:cNvPr id="68" name="67 - TextBox"/>
            <p:cNvSpPr txBox="1"/>
            <p:nvPr/>
          </p:nvSpPr>
          <p:spPr>
            <a:xfrm>
              <a:off x="1785918" y="928670"/>
              <a:ext cx="470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R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9" name="87 - Ομάδα"/>
            <p:cNvGrpSpPr/>
            <p:nvPr/>
          </p:nvGrpSpPr>
          <p:grpSpPr>
            <a:xfrm>
              <a:off x="1214414" y="928670"/>
              <a:ext cx="2521254" cy="2378780"/>
              <a:chOff x="1214414" y="928670"/>
              <a:chExt cx="2521254" cy="2378780"/>
            </a:xfrm>
          </p:grpSpPr>
          <p:grpSp>
            <p:nvGrpSpPr>
              <p:cNvPr id="70" name="77 - Ομάδα"/>
              <p:cNvGrpSpPr/>
              <p:nvPr/>
            </p:nvGrpSpPr>
            <p:grpSpPr>
              <a:xfrm>
                <a:off x="1214414" y="928670"/>
                <a:ext cx="2521254" cy="2378780"/>
                <a:chOff x="1214414" y="928670"/>
                <a:chExt cx="2521254" cy="2378780"/>
              </a:xfrm>
            </p:grpSpPr>
            <p:cxnSp>
              <p:nvCxnSpPr>
                <p:cNvPr id="72" name="71 - Ευθεία γραμμή σύνδεσης"/>
                <p:cNvCxnSpPr>
                  <a:stCxn id="64" idx="1"/>
                </p:cNvCxnSpPr>
                <p:nvPr/>
              </p:nvCxnSpPr>
              <p:spPr>
                <a:xfrm rot="16200000" flipV="1">
                  <a:off x="1678761" y="1250543"/>
                  <a:ext cx="2092626" cy="2021188"/>
                </a:xfrm>
                <a:prstGeom prst="line">
                  <a:avLst/>
                </a:prstGeom>
                <a:ln w="31750" cap="rnd" cmpd="sng">
                  <a:solidFill>
                    <a:schemeClr val="tx1"/>
                  </a:solidFill>
                  <a:prstDash val="solid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72 - TextBox"/>
                <p:cNvSpPr txBox="1"/>
                <p:nvPr/>
              </p:nvSpPr>
              <p:spPr>
                <a:xfrm>
                  <a:off x="1214414" y="928670"/>
                  <a:ext cx="5000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dirty="0" smtClean="0">
                      <a:latin typeface="Arial" pitchFamily="34" charset="0"/>
                      <a:cs typeface="Arial" pitchFamily="34" charset="0"/>
                    </a:rPr>
                    <a:t>α</a:t>
                  </a:r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1" name="70 - Έλλειψη"/>
              <p:cNvSpPr/>
              <p:nvPr/>
            </p:nvSpPr>
            <p:spPr>
              <a:xfrm>
                <a:off x="1643042" y="1142984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06" name="105 - Ομάδα"/>
          <p:cNvGrpSpPr/>
          <p:nvPr/>
        </p:nvGrpSpPr>
        <p:grpSpPr>
          <a:xfrm>
            <a:off x="1071538" y="571480"/>
            <a:ext cx="4643470" cy="5722856"/>
            <a:chOff x="1714480" y="571480"/>
            <a:chExt cx="4643470" cy="5722856"/>
          </a:xfrm>
        </p:grpSpPr>
        <p:grpSp>
          <p:nvGrpSpPr>
            <p:cNvPr id="107" name="1 - Ομάδα"/>
            <p:cNvGrpSpPr/>
            <p:nvPr/>
          </p:nvGrpSpPr>
          <p:grpSpPr>
            <a:xfrm>
              <a:off x="1714480" y="571480"/>
              <a:ext cx="4643470" cy="3962127"/>
              <a:chOff x="1071538" y="1357298"/>
              <a:chExt cx="4643470" cy="3962127"/>
            </a:xfrm>
          </p:grpSpPr>
          <p:grpSp>
            <p:nvGrpSpPr>
              <p:cNvPr id="111" name="11 - Ομάδα"/>
              <p:cNvGrpSpPr/>
              <p:nvPr/>
            </p:nvGrpSpPr>
            <p:grpSpPr>
              <a:xfrm>
                <a:off x="1444697" y="1397733"/>
                <a:ext cx="4214840" cy="3571898"/>
                <a:chOff x="1857357" y="714358"/>
                <a:chExt cx="4214840" cy="3571898"/>
              </a:xfrm>
            </p:grpSpPr>
            <p:sp>
              <p:nvSpPr>
                <p:cNvPr id="114" name="6 - Δεξιό βέλος"/>
                <p:cNvSpPr/>
                <p:nvPr/>
              </p:nvSpPr>
              <p:spPr>
                <a:xfrm>
                  <a:off x="1916000" y="4143380"/>
                  <a:ext cx="4156197" cy="142876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114 - Δεξιό βέλος"/>
                <p:cNvSpPr/>
                <p:nvPr/>
              </p:nvSpPr>
              <p:spPr>
                <a:xfrm rot="16200000">
                  <a:off x="172157" y="2399558"/>
                  <a:ext cx="3500484" cy="130083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2" name="3 - TextBox"/>
              <p:cNvSpPr txBox="1"/>
              <p:nvPr/>
            </p:nvSpPr>
            <p:spPr>
              <a:xfrm>
                <a:off x="1071538" y="1357298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112 - TextBox"/>
              <p:cNvSpPr txBox="1"/>
              <p:nvPr/>
            </p:nvSpPr>
            <p:spPr>
              <a:xfrm>
                <a:off x="5214942" y="4857760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χ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8" name="9 - Ομάδα"/>
            <p:cNvGrpSpPr/>
            <p:nvPr/>
          </p:nvGrpSpPr>
          <p:grpSpPr>
            <a:xfrm>
              <a:off x="2357423" y="857233"/>
              <a:ext cx="1393854" cy="5437107"/>
              <a:chOff x="1469120" y="2191673"/>
              <a:chExt cx="1342044" cy="5304109"/>
            </a:xfrm>
          </p:grpSpPr>
          <p:sp>
            <p:nvSpPr>
              <p:cNvPr id="109" name="108 - TextBox"/>
              <p:cNvSpPr txBox="1"/>
              <p:nvPr/>
            </p:nvSpPr>
            <p:spPr>
              <a:xfrm rot="1613791">
                <a:off x="2311099" y="2191673"/>
                <a:ext cx="5000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΄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109 - Δεξιό βέλος"/>
              <p:cNvSpPr/>
              <p:nvPr/>
            </p:nvSpPr>
            <p:spPr>
              <a:xfrm rot="17805556">
                <a:off x="-1098455" y="4766888"/>
                <a:ext cx="5296469" cy="161319"/>
              </a:xfrm>
              <a:prstGeom prst="rightArrow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6" name="115 - Ομάδα"/>
          <p:cNvGrpSpPr/>
          <p:nvPr/>
        </p:nvGrpSpPr>
        <p:grpSpPr>
          <a:xfrm rot="183105">
            <a:off x="246574" y="1815202"/>
            <a:ext cx="3886563" cy="3866247"/>
            <a:chOff x="1830829" y="1814753"/>
            <a:chExt cx="3886563" cy="3866247"/>
          </a:xfrm>
        </p:grpSpPr>
        <p:sp>
          <p:nvSpPr>
            <p:cNvPr id="117" name="116 - TextBox"/>
            <p:cNvSpPr txBox="1"/>
            <p:nvPr/>
          </p:nvSpPr>
          <p:spPr>
            <a:xfrm>
              <a:off x="2614188" y="5219335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Ε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8" name="86 - Ομάδα"/>
            <p:cNvGrpSpPr/>
            <p:nvPr/>
          </p:nvGrpSpPr>
          <p:grpSpPr>
            <a:xfrm rot="21323974">
              <a:off x="1830829" y="1814753"/>
              <a:ext cx="3886563" cy="3644564"/>
              <a:chOff x="2190880" y="1938885"/>
              <a:chExt cx="3886563" cy="3644564"/>
            </a:xfrm>
          </p:grpSpPr>
          <p:grpSp>
            <p:nvGrpSpPr>
              <p:cNvPr id="119" name="75 - Ομάδα"/>
              <p:cNvGrpSpPr/>
              <p:nvPr/>
            </p:nvGrpSpPr>
            <p:grpSpPr>
              <a:xfrm>
                <a:off x="2190880" y="1938885"/>
                <a:ext cx="3886563" cy="3644564"/>
                <a:chOff x="2219199" y="1820875"/>
                <a:chExt cx="3991598" cy="3764205"/>
              </a:xfrm>
            </p:grpSpPr>
            <p:cxnSp>
              <p:nvCxnSpPr>
                <p:cNvPr id="121" name="120 - Ευθεία γραμμή σύνδεσης"/>
                <p:cNvCxnSpPr/>
                <p:nvPr/>
              </p:nvCxnSpPr>
              <p:spPr>
                <a:xfrm rot="5676026" flipH="1" flipV="1">
                  <a:off x="2702601" y="2075764"/>
                  <a:ext cx="3763085" cy="3253307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121 - TextBox"/>
                <p:cNvSpPr txBox="1"/>
                <p:nvPr/>
              </p:nvSpPr>
              <p:spPr>
                <a:xfrm rot="276026">
                  <a:off x="2219199" y="5123415"/>
                  <a:ext cx="5000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dirty="0" smtClean="0">
                      <a:latin typeface="Arial" pitchFamily="34" charset="0"/>
                      <a:cs typeface="Arial" pitchFamily="34" charset="0"/>
                    </a:rPr>
                    <a:t>-α</a:t>
                  </a:r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0" name="119 - Έλλειψη"/>
              <p:cNvSpPr/>
              <p:nvPr/>
            </p:nvSpPr>
            <p:spPr>
              <a:xfrm>
                <a:off x="2716703" y="5372780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3" name="122 - Ομάδα"/>
          <p:cNvGrpSpPr/>
          <p:nvPr/>
        </p:nvGrpSpPr>
        <p:grpSpPr>
          <a:xfrm rot="21421266">
            <a:off x="1829004" y="2485405"/>
            <a:ext cx="1734386" cy="1457909"/>
            <a:chOff x="2471941" y="2485185"/>
            <a:chExt cx="1734386" cy="1457909"/>
          </a:xfrm>
        </p:grpSpPr>
        <p:sp>
          <p:nvSpPr>
            <p:cNvPr id="124" name="123 - TextBox"/>
            <p:cNvSpPr txBox="1"/>
            <p:nvPr/>
          </p:nvSpPr>
          <p:spPr>
            <a:xfrm>
              <a:off x="3720286" y="3096752"/>
              <a:ext cx="335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Ρ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5" name="57 - Ομάδα"/>
            <p:cNvGrpSpPr/>
            <p:nvPr/>
          </p:nvGrpSpPr>
          <p:grpSpPr>
            <a:xfrm>
              <a:off x="2471941" y="2485185"/>
              <a:ext cx="1734386" cy="1457909"/>
              <a:chOff x="2471941" y="2485185"/>
              <a:chExt cx="1734386" cy="1457909"/>
            </a:xfrm>
          </p:grpSpPr>
          <p:grpSp>
            <p:nvGrpSpPr>
              <p:cNvPr id="126" name="125 - Ομάδα"/>
              <p:cNvGrpSpPr/>
              <p:nvPr/>
            </p:nvGrpSpPr>
            <p:grpSpPr>
              <a:xfrm rot="21389002">
                <a:off x="2471941" y="2485185"/>
                <a:ext cx="1734386" cy="1457909"/>
                <a:chOff x="1214414" y="928670"/>
                <a:chExt cx="1733449" cy="1440686"/>
              </a:xfrm>
            </p:grpSpPr>
            <p:sp>
              <p:nvSpPr>
                <p:cNvPr id="128" name="127 - TextBox"/>
                <p:cNvSpPr txBox="1"/>
                <p:nvPr/>
              </p:nvSpPr>
              <p:spPr>
                <a:xfrm>
                  <a:off x="1785918" y="928670"/>
                  <a:ext cx="4705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R</a:t>
                  </a:r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29" name="87 - Ομάδα"/>
                <p:cNvGrpSpPr/>
                <p:nvPr/>
              </p:nvGrpSpPr>
              <p:grpSpPr>
                <a:xfrm>
                  <a:off x="1214414" y="928670"/>
                  <a:ext cx="1733449" cy="1440686"/>
                  <a:chOff x="1214414" y="928670"/>
                  <a:chExt cx="1733449" cy="1440686"/>
                </a:xfrm>
              </p:grpSpPr>
              <p:grpSp>
                <p:nvGrpSpPr>
                  <p:cNvPr id="130" name="77 - Ομάδα"/>
                  <p:cNvGrpSpPr/>
                  <p:nvPr/>
                </p:nvGrpSpPr>
                <p:grpSpPr>
                  <a:xfrm>
                    <a:off x="1214414" y="928670"/>
                    <a:ext cx="1733449" cy="1440686"/>
                    <a:chOff x="1214414" y="928670"/>
                    <a:chExt cx="1733449" cy="1440686"/>
                  </a:xfrm>
                </p:grpSpPr>
                <p:cxnSp>
                  <p:nvCxnSpPr>
                    <p:cNvPr id="132" name="131 - Ευθεία γραμμή σύνδεσης"/>
                    <p:cNvCxnSpPr/>
                    <p:nvPr/>
                  </p:nvCxnSpPr>
                  <p:spPr>
                    <a:xfrm rot="11010998">
                      <a:off x="1662677" y="1215631"/>
                      <a:ext cx="1285186" cy="1153725"/>
                    </a:xfrm>
                    <a:prstGeom prst="line">
                      <a:avLst/>
                    </a:prstGeom>
                    <a:ln w="31750" cap="rnd" cmpd="sng">
                      <a:solidFill>
                        <a:schemeClr val="tx1"/>
                      </a:solidFill>
                      <a:prstDash val="solid"/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3" name="132 - TextBox"/>
                    <p:cNvSpPr txBox="1"/>
                    <p:nvPr/>
                  </p:nvSpPr>
                  <p:spPr>
                    <a:xfrm>
                      <a:off x="1214414" y="928670"/>
                      <a:ext cx="50006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α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1" name="130 - Έλλειψη"/>
                  <p:cNvSpPr/>
                  <p:nvPr/>
                </p:nvSpPr>
                <p:spPr>
                  <a:xfrm>
                    <a:off x="1585705" y="1038047"/>
                    <a:ext cx="142876" cy="14287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27" name="126 - Έλλειψη"/>
              <p:cNvSpPr/>
              <p:nvPr/>
            </p:nvSpPr>
            <p:spPr>
              <a:xfrm rot="21323974">
                <a:off x="3434283" y="3214421"/>
                <a:ext cx="142876" cy="1428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4" name="133 - Ομάδα"/>
          <p:cNvGrpSpPr/>
          <p:nvPr/>
        </p:nvGrpSpPr>
        <p:grpSpPr>
          <a:xfrm rot="212985">
            <a:off x="-311354" y="2023858"/>
            <a:ext cx="5429272" cy="1649846"/>
            <a:chOff x="191875" y="2000240"/>
            <a:chExt cx="5429272" cy="1649846"/>
          </a:xfrm>
        </p:grpSpPr>
        <p:sp>
          <p:nvSpPr>
            <p:cNvPr id="135" name="134 - Δεξιό βέλος"/>
            <p:cNvSpPr/>
            <p:nvPr/>
          </p:nvSpPr>
          <p:spPr>
            <a:xfrm rot="19481260">
              <a:off x="191875" y="3482539"/>
              <a:ext cx="5429272" cy="167547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135 - TextBox"/>
            <p:cNvSpPr txBox="1"/>
            <p:nvPr/>
          </p:nvSpPr>
          <p:spPr>
            <a:xfrm>
              <a:off x="4929190" y="2000240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χ΄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 useBgFill="1">
        <p:nvSpPr>
          <p:cNvPr id="138" name="137 - Επεξήγηση με παραλληλόγραμμο"/>
          <p:cNvSpPr/>
          <p:nvPr/>
        </p:nvSpPr>
        <p:spPr>
          <a:xfrm>
            <a:off x="3357554" y="2857496"/>
            <a:ext cx="3571900" cy="1000132"/>
          </a:xfrm>
          <a:prstGeom prst="wedgeRectCallout">
            <a:avLst>
              <a:gd name="adj1" fmla="val -83400"/>
              <a:gd name="adj2" fmla="val -804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Η κλίση αυτής της γωνίας ισούται με την ταχύτητα υ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74 - Τίτλος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4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Χωροχρονικά διαγράμματα</a:t>
            </a:r>
            <a:r>
              <a:rPr lang="en-US" sz="4400" i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i="1" u="sng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138" grpId="1" animBg="1"/>
      <p:bldP spid="13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177 - Ομάδα"/>
          <p:cNvGrpSpPr/>
          <p:nvPr/>
        </p:nvGrpSpPr>
        <p:grpSpPr>
          <a:xfrm>
            <a:off x="5857884" y="538961"/>
            <a:ext cx="2071702" cy="2389973"/>
            <a:chOff x="6520204" y="240548"/>
            <a:chExt cx="2202893" cy="2831262"/>
          </a:xfrm>
        </p:grpSpPr>
        <p:sp>
          <p:nvSpPr>
            <p:cNvPr id="166" name="3 - TextBox"/>
            <p:cNvSpPr txBox="1"/>
            <p:nvPr/>
          </p:nvSpPr>
          <p:spPr>
            <a:xfrm>
              <a:off x="6636009" y="1895765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3 - TextBox"/>
            <p:cNvSpPr txBox="1"/>
            <p:nvPr/>
          </p:nvSpPr>
          <p:spPr>
            <a:xfrm>
              <a:off x="6520204" y="2610144"/>
              <a:ext cx="50775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 useBgFill="1">
          <p:nvSpPr>
            <p:cNvPr id="171" name="170 - Ισοσκελές τρίγωνο"/>
            <p:cNvSpPr/>
            <p:nvPr/>
          </p:nvSpPr>
          <p:spPr>
            <a:xfrm rot="5400000">
              <a:off x="6429388" y="1071546"/>
              <a:ext cx="2357454" cy="1214446"/>
            </a:xfrm>
            <a:prstGeom prst="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3 - TextBox"/>
            <p:cNvSpPr txBox="1"/>
            <p:nvPr/>
          </p:nvSpPr>
          <p:spPr>
            <a:xfrm>
              <a:off x="6520204" y="240548"/>
              <a:ext cx="50775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3 - TextBox"/>
            <p:cNvSpPr txBox="1"/>
            <p:nvPr/>
          </p:nvSpPr>
          <p:spPr>
            <a:xfrm>
              <a:off x="7286644" y="1214422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3 - TextBox"/>
            <p:cNvSpPr txBox="1"/>
            <p:nvPr/>
          </p:nvSpPr>
          <p:spPr>
            <a:xfrm>
              <a:off x="8215338" y="1395699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3 - TextBox"/>
            <p:cNvSpPr txBox="1"/>
            <p:nvPr/>
          </p:nvSpPr>
          <p:spPr>
            <a:xfrm>
              <a:off x="6572264" y="857232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5" name="184 - Ομάδα"/>
          <p:cNvGrpSpPr/>
          <p:nvPr/>
        </p:nvGrpSpPr>
        <p:grpSpPr>
          <a:xfrm>
            <a:off x="285720" y="2967335"/>
            <a:ext cx="4365413" cy="3962127"/>
            <a:chOff x="285720" y="2967335"/>
            <a:chExt cx="4365413" cy="3962127"/>
          </a:xfrm>
        </p:grpSpPr>
        <p:sp>
          <p:nvSpPr>
            <p:cNvPr id="182" name="181 - Δεξιό βέλος"/>
            <p:cNvSpPr/>
            <p:nvPr/>
          </p:nvSpPr>
          <p:spPr>
            <a:xfrm rot="20105314">
              <a:off x="1249132" y="4601186"/>
              <a:ext cx="3225770" cy="155960"/>
            </a:xfrm>
            <a:prstGeom prst="rightArrow">
              <a:avLst/>
            </a:prstGeom>
            <a:solidFill>
              <a:srgbClr val="92D05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2" name="141 - Ομάδα"/>
            <p:cNvGrpSpPr/>
            <p:nvPr/>
          </p:nvGrpSpPr>
          <p:grpSpPr>
            <a:xfrm>
              <a:off x="285720" y="2967335"/>
              <a:ext cx="4365413" cy="3962127"/>
              <a:chOff x="2285984" y="2967335"/>
              <a:chExt cx="4299268" cy="3962127"/>
            </a:xfrm>
          </p:grpSpPr>
          <p:grpSp>
            <p:nvGrpSpPr>
              <p:cNvPr id="99" name="98 - Ομάδα"/>
              <p:cNvGrpSpPr/>
              <p:nvPr/>
            </p:nvGrpSpPr>
            <p:grpSpPr>
              <a:xfrm>
                <a:off x="2285984" y="2967335"/>
                <a:ext cx="4299268" cy="3962127"/>
                <a:chOff x="1500166" y="2895873"/>
                <a:chExt cx="4299268" cy="3962127"/>
              </a:xfrm>
            </p:grpSpPr>
            <p:grpSp>
              <p:nvGrpSpPr>
                <p:cNvPr id="78" name="77 - Ομάδα"/>
                <p:cNvGrpSpPr/>
                <p:nvPr/>
              </p:nvGrpSpPr>
              <p:grpSpPr>
                <a:xfrm>
                  <a:off x="1500166" y="2895873"/>
                  <a:ext cx="4299268" cy="3962127"/>
                  <a:chOff x="571472" y="1428736"/>
                  <a:chExt cx="4299268" cy="3962127"/>
                </a:xfrm>
              </p:grpSpPr>
              <p:grpSp>
                <p:nvGrpSpPr>
                  <p:cNvPr id="79" name="37 - Ομάδα"/>
                  <p:cNvGrpSpPr/>
                  <p:nvPr/>
                </p:nvGrpSpPr>
                <p:grpSpPr>
                  <a:xfrm>
                    <a:off x="571472" y="1428736"/>
                    <a:ext cx="4299268" cy="3962127"/>
                    <a:chOff x="1714480" y="571480"/>
                    <a:chExt cx="4299268" cy="3962127"/>
                  </a:xfrm>
                </p:grpSpPr>
                <p:grpSp>
                  <p:nvGrpSpPr>
                    <p:cNvPr id="83" name="1 - Ομάδα"/>
                    <p:cNvGrpSpPr/>
                    <p:nvPr/>
                  </p:nvGrpSpPr>
                  <p:grpSpPr>
                    <a:xfrm>
                      <a:off x="1714480" y="571480"/>
                      <a:ext cx="4299268" cy="3962127"/>
                      <a:chOff x="1071538" y="1357298"/>
                      <a:chExt cx="4299268" cy="3962127"/>
                    </a:xfrm>
                  </p:grpSpPr>
                  <p:grpSp>
                    <p:nvGrpSpPr>
                      <p:cNvPr id="87" name="11 - Ομάδα"/>
                      <p:cNvGrpSpPr/>
                      <p:nvPr/>
                    </p:nvGrpSpPr>
                    <p:grpSpPr>
                      <a:xfrm>
                        <a:off x="1444697" y="1397733"/>
                        <a:ext cx="3777822" cy="3564502"/>
                        <a:chOff x="1857357" y="714358"/>
                        <a:chExt cx="3777822" cy="3564502"/>
                      </a:xfrm>
                    </p:grpSpPr>
                    <p:sp>
                      <p:nvSpPr>
                        <p:cNvPr id="90" name="7 - Δεξιό βέλος"/>
                        <p:cNvSpPr/>
                        <p:nvPr/>
                      </p:nvSpPr>
                      <p:spPr>
                        <a:xfrm rot="16200000">
                          <a:off x="172157" y="2399558"/>
                          <a:ext cx="3500484" cy="130083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91" name="6 - Δεξιό βέλος"/>
                        <p:cNvSpPr/>
                        <p:nvPr/>
                      </p:nvSpPr>
                      <p:spPr>
                        <a:xfrm>
                          <a:off x="1900033" y="4143380"/>
                          <a:ext cx="3735146" cy="135480"/>
                        </a:xfrm>
                        <a:prstGeom prst="rightArrow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88" name="3 - TextBox"/>
                      <p:cNvSpPr txBox="1"/>
                      <p:nvPr/>
                    </p:nvSpPr>
                    <p:spPr>
                      <a:xfrm>
                        <a:off x="1071538" y="1357298"/>
                        <a:ext cx="500066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 smtClean="0">
                            <a:latin typeface="Arial" pitchFamily="34" charset="0"/>
                            <a:cs typeface="Arial" pitchFamily="34" charset="0"/>
                          </a:rPr>
                          <a:t>ct</a:t>
                        </a:r>
                        <a:endParaRPr lang="en-US" sz="2400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89" name="88 - TextBox"/>
                      <p:cNvSpPr txBox="1"/>
                      <p:nvPr/>
                    </p:nvSpPr>
                    <p:spPr>
                      <a:xfrm>
                        <a:off x="4870740" y="4857760"/>
                        <a:ext cx="500066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sz="2400" dirty="0" smtClean="0">
                            <a:latin typeface="Arial" pitchFamily="34" charset="0"/>
                            <a:cs typeface="Arial" pitchFamily="34" charset="0"/>
                          </a:rPr>
                          <a:t>χ</a:t>
                        </a:r>
                        <a:endParaRPr lang="en-US" sz="2400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84" name="9 - Ομάδα"/>
                    <p:cNvGrpSpPr/>
                    <p:nvPr/>
                  </p:nvGrpSpPr>
                  <p:grpSpPr>
                    <a:xfrm>
                      <a:off x="2980156" y="694699"/>
                      <a:ext cx="774471" cy="3606647"/>
                      <a:chOff x="2068707" y="2033114"/>
                      <a:chExt cx="745684" cy="3518424"/>
                    </a:xfrm>
                  </p:grpSpPr>
                  <p:sp>
                    <p:nvSpPr>
                      <p:cNvPr id="85" name="84 - Δεξιό βέλος"/>
                      <p:cNvSpPr/>
                      <p:nvPr/>
                    </p:nvSpPr>
                    <p:spPr>
                      <a:xfrm rot="17960529">
                        <a:off x="379799" y="3722022"/>
                        <a:ext cx="3518424" cy="140608"/>
                      </a:xfrm>
                      <a:prstGeom prst="rightArrow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6" name="85 - TextBox"/>
                      <p:cNvSpPr txBox="1"/>
                      <p:nvPr/>
                    </p:nvSpPr>
                    <p:spPr>
                      <a:xfrm rot="1613791">
                        <a:off x="2254633" y="2183640"/>
                        <a:ext cx="559758" cy="45037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dirty="0" smtClean="0">
                            <a:latin typeface="Arial" pitchFamily="34" charset="0"/>
                            <a:cs typeface="Arial" pitchFamily="34" charset="0"/>
                          </a:rPr>
                          <a:t>ct</a:t>
                        </a:r>
                        <a:r>
                          <a:rPr lang="el-GR" sz="2400" dirty="0" smtClean="0">
                            <a:latin typeface="Arial" pitchFamily="34" charset="0"/>
                            <a:cs typeface="Arial" pitchFamily="34" charset="0"/>
                          </a:rPr>
                          <a:t>΄</a:t>
                        </a:r>
                        <a:endParaRPr lang="en-US" sz="2400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0" name="61 - Ομάδα"/>
                  <p:cNvGrpSpPr/>
                  <p:nvPr/>
                </p:nvGrpSpPr>
                <p:grpSpPr>
                  <a:xfrm rot="624054">
                    <a:off x="935959" y="3048459"/>
                    <a:ext cx="3862902" cy="1148038"/>
                    <a:chOff x="1437757" y="2129199"/>
                    <a:chExt cx="3862902" cy="1148038"/>
                  </a:xfrm>
                </p:grpSpPr>
                <p:sp>
                  <p:nvSpPr>
                    <p:cNvPr id="81" name="80 - Δεξιό βέλος"/>
                    <p:cNvSpPr/>
                    <p:nvPr/>
                  </p:nvSpPr>
                  <p:spPr>
                    <a:xfrm rot="19481260">
                      <a:off x="1437757" y="3112778"/>
                      <a:ext cx="3862902" cy="164459"/>
                    </a:xfrm>
                    <a:prstGeom prst="rightArrow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2" name="81 - TextBox"/>
                    <p:cNvSpPr txBox="1"/>
                    <p:nvPr/>
                  </p:nvSpPr>
                  <p:spPr>
                    <a:xfrm>
                      <a:off x="4794488" y="2129199"/>
                      <a:ext cx="50006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2400" dirty="0" smtClean="0">
                          <a:latin typeface="Arial" pitchFamily="34" charset="0"/>
                          <a:cs typeface="Arial" pitchFamily="34" charset="0"/>
                        </a:rPr>
                        <a:t>χ΄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95" name="94 - Έλλειψη"/>
                <p:cNvSpPr/>
                <p:nvPr/>
              </p:nvSpPr>
              <p:spPr>
                <a:xfrm>
                  <a:off x="3327246" y="4857760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95 - Έλλειψη"/>
                <p:cNvSpPr/>
                <p:nvPr/>
              </p:nvSpPr>
              <p:spPr>
                <a:xfrm>
                  <a:off x="4689980" y="4214818"/>
                  <a:ext cx="142876" cy="1428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0" name="139 - TextBox"/>
              <p:cNvSpPr txBox="1"/>
              <p:nvPr/>
            </p:nvSpPr>
            <p:spPr>
              <a:xfrm>
                <a:off x="4223257" y="4857760"/>
                <a:ext cx="384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Α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140 - TextBox"/>
              <p:cNvSpPr txBox="1"/>
              <p:nvPr/>
            </p:nvSpPr>
            <p:spPr>
              <a:xfrm>
                <a:off x="5522341" y="4324657"/>
                <a:ext cx="384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Β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4" name="143 - Ομάδα"/>
          <p:cNvGrpSpPr/>
          <p:nvPr/>
        </p:nvGrpSpPr>
        <p:grpSpPr>
          <a:xfrm>
            <a:off x="-71470" y="4286280"/>
            <a:ext cx="3714776" cy="785770"/>
            <a:chOff x="1928794" y="4286280"/>
            <a:chExt cx="3714776" cy="785770"/>
          </a:xfrm>
        </p:grpSpPr>
        <p:grpSp>
          <p:nvGrpSpPr>
            <p:cNvPr id="119" name="118 - Ομάδα"/>
            <p:cNvGrpSpPr/>
            <p:nvPr/>
          </p:nvGrpSpPr>
          <p:grpSpPr>
            <a:xfrm>
              <a:off x="2643174" y="4929174"/>
              <a:ext cx="1571636" cy="142876"/>
              <a:chOff x="1857356" y="4857760"/>
              <a:chExt cx="1571636" cy="142876"/>
            </a:xfrm>
          </p:grpSpPr>
          <p:cxnSp>
            <p:nvCxnSpPr>
              <p:cNvPr id="117" name="116 - Ευθεία γραμμή σύνδεσης"/>
              <p:cNvCxnSpPr/>
              <p:nvPr/>
            </p:nvCxnSpPr>
            <p:spPr>
              <a:xfrm rot="10800000">
                <a:off x="1928794" y="4929222"/>
                <a:ext cx="15001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115 - Έλλειψη"/>
              <p:cNvSpPr/>
              <p:nvPr/>
            </p:nvSpPr>
            <p:spPr>
              <a:xfrm>
                <a:off x="1857356" y="4857760"/>
                <a:ext cx="142876" cy="14287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0" name="119 - Ομάδα"/>
            <p:cNvGrpSpPr/>
            <p:nvPr/>
          </p:nvGrpSpPr>
          <p:grpSpPr>
            <a:xfrm>
              <a:off x="2643174" y="4286280"/>
              <a:ext cx="3000396" cy="142876"/>
              <a:chOff x="1857356" y="4857760"/>
              <a:chExt cx="3000396" cy="142876"/>
            </a:xfrm>
          </p:grpSpPr>
          <p:cxnSp>
            <p:nvCxnSpPr>
              <p:cNvPr id="122" name="121 - Ευθεία γραμμή σύνδεσης"/>
              <p:cNvCxnSpPr/>
              <p:nvPr/>
            </p:nvCxnSpPr>
            <p:spPr>
              <a:xfrm rot="10800000">
                <a:off x="1928794" y="4929174"/>
                <a:ext cx="29289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120 - Έλλειψη"/>
              <p:cNvSpPr/>
              <p:nvPr/>
            </p:nvSpPr>
            <p:spPr>
              <a:xfrm>
                <a:off x="1857356" y="4857760"/>
                <a:ext cx="142876" cy="142876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3" name="142 - TextBox"/>
            <p:cNvSpPr txBox="1"/>
            <p:nvPr/>
          </p:nvSpPr>
          <p:spPr>
            <a:xfrm>
              <a:off x="1928794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9" name="148 - Ομάδα"/>
          <p:cNvGrpSpPr/>
          <p:nvPr/>
        </p:nvGrpSpPr>
        <p:grpSpPr>
          <a:xfrm>
            <a:off x="4643438" y="3000372"/>
            <a:ext cx="4500594" cy="3929090"/>
            <a:chOff x="4643438" y="3000372"/>
            <a:chExt cx="4500594" cy="3929090"/>
          </a:xfrm>
        </p:grpSpPr>
        <p:sp>
          <p:nvSpPr>
            <p:cNvPr id="148" name="6 - Δεξιό βέλος"/>
            <p:cNvSpPr/>
            <p:nvPr/>
          </p:nvSpPr>
          <p:spPr>
            <a:xfrm>
              <a:off x="5072066" y="6508230"/>
              <a:ext cx="3792609" cy="13548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7" name="146 - Ομάδα"/>
            <p:cNvGrpSpPr/>
            <p:nvPr/>
          </p:nvGrpSpPr>
          <p:grpSpPr>
            <a:xfrm>
              <a:off x="4643438" y="3000372"/>
              <a:ext cx="4500594" cy="3929090"/>
              <a:chOff x="4643438" y="142852"/>
              <a:chExt cx="4500594" cy="3929090"/>
            </a:xfrm>
          </p:grpSpPr>
          <p:grpSp>
            <p:nvGrpSpPr>
              <p:cNvPr id="139" name="138 - Ομάδα"/>
              <p:cNvGrpSpPr/>
              <p:nvPr/>
            </p:nvGrpSpPr>
            <p:grpSpPr>
              <a:xfrm>
                <a:off x="4643438" y="142852"/>
                <a:ext cx="4500594" cy="3929090"/>
                <a:chOff x="2714612" y="2895897"/>
                <a:chExt cx="4500594" cy="3929090"/>
              </a:xfrm>
            </p:grpSpPr>
            <p:sp>
              <p:nvSpPr>
                <p:cNvPr id="125" name="124 - TextBox"/>
                <p:cNvSpPr txBox="1"/>
                <p:nvPr/>
              </p:nvSpPr>
              <p:spPr>
                <a:xfrm rot="1613791">
                  <a:off x="6217425" y="3174956"/>
                  <a:ext cx="5664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Arial" pitchFamily="34" charset="0"/>
                      <a:cs typeface="Arial" pitchFamily="34" charset="0"/>
                    </a:rPr>
                    <a:t>ct</a:t>
                  </a:r>
                  <a:r>
                    <a:rPr lang="el-GR" sz="2400" dirty="0" smtClean="0">
                      <a:latin typeface="Arial" pitchFamily="34" charset="0"/>
                      <a:cs typeface="Arial" pitchFamily="34" charset="0"/>
                    </a:rPr>
                    <a:t>΄</a:t>
                  </a:r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8" name="137 - Ομάδα"/>
                <p:cNvGrpSpPr/>
                <p:nvPr/>
              </p:nvGrpSpPr>
              <p:grpSpPr>
                <a:xfrm>
                  <a:off x="2714612" y="2895897"/>
                  <a:ext cx="4500594" cy="3929090"/>
                  <a:chOff x="2714612" y="2895897"/>
                  <a:chExt cx="4500594" cy="3929090"/>
                </a:xfrm>
              </p:grpSpPr>
              <p:grpSp>
                <p:nvGrpSpPr>
                  <p:cNvPr id="133" name="132 - Ομάδα"/>
                  <p:cNvGrpSpPr/>
                  <p:nvPr/>
                </p:nvGrpSpPr>
                <p:grpSpPr>
                  <a:xfrm>
                    <a:off x="2714612" y="2895897"/>
                    <a:ext cx="4500594" cy="3929090"/>
                    <a:chOff x="2714612" y="2877927"/>
                    <a:chExt cx="4500594" cy="3929090"/>
                  </a:xfrm>
                </p:grpSpPr>
                <p:grpSp>
                  <p:nvGrpSpPr>
                    <p:cNvPr id="132" name="131 - Ομάδα"/>
                    <p:cNvGrpSpPr/>
                    <p:nvPr/>
                  </p:nvGrpSpPr>
                  <p:grpSpPr>
                    <a:xfrm>
                      <a:off x="2714612" y="2877927"/>
                      <a:ext cx="4500594" cy="3929090"/>
                      <a:chOff x="2714612" y="2895873"/>
                      <a:chExt cx="4500594" cy="3929090"/>
                    </a:xfrm>
                  </p:grpSpPr>
                  <p:grpSp>
                    <p:nvGrpSpPr>
                      <p:cNvPr id="64" name="63 - Ομάδα"/>
                      <p:cNvGrpSpPr/>
                      <p:nvPr/>
                    </p:nvGrpSpPr>
                    <p:grpSpPr>
                      <a:xfrm>
                        <a:off x="2714612" y="2895873"/>
                        <a:ext cx="4500594" cy="3929090"/>
                        <a:chOff x="571472" y="1428736"/>
                        <a:chExt cx="4500594" cy="3929090"/>
                      </a:xfrm>
                    </p:grpSpPr>
                    <p:grpSp>
                      <p:nvGrpSpPr>
                        <p:cNvPr id="65" name="37 - Ομάδα"/>
                        <p:cNvGrpSpPr/>
                        <p:nvPr/>
                      </p:nvGrpSpPr>
                      <p:grpSpPr>
                        <a:xfrm>
                          <a:off x="571472" y="1428736"/>
                          <a:ext cx="4500594" cy="3929090"/>
                          <a:chOff x="1714480" y="571480"/>
                          <a:chExt cx="4500594" cy="3929090"/>
                        </a:xfrm>
                      </p:grpSpPr>
                      <p:grpSp>
                        <p:nvGrpSpPr>
                          <p:cNvPr id="69" name="1 - Ομάδα"/>
                          <p:cNvGrpSpPr/>
                          <p:nvPr/>
                        </p:nvGrpSpPr>
                        <p:grpSpPr>
                          <a:xfrm>
                            <a:off x="1714480" y="571480"/>
                            <a:ext cx="4500594" cy="3929090"/>
                            <a:chOff x="1071538" y="1357298"/>
                            <a:chExt cx="4500594" cy="3929090"/>
                          </a:xfrm>
                        </p:grpSpPr>
                        <p:sp>
                          <p:nvSpPr>
                            <p:cNvPr id="77" name="7 - Δεξιό βέλος"/>
                            <p:cNvSpPr/>
                            <p:nvPr/>
                          </p:nvSpPr>
                          <p:spPr>
                            <a:xfrm rot="16200000">
                              <a:off x="-240503" y="3082933"/>
                              <a:ext cx="3500484" cy="130083"/>
                            </a:xfrm>
                            <a:prstGeom prst="rightArrow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74" name="3 - TextBox"/>
                            <p:cNvSpPr txBox="1"/>
                            <p:nvPr/>
                          </p:nvSpPr>
                          <p:spPr>
                            <a:xfrm>
                              <a:off x="1071538" y="1357298"/>
                              <a:ext cx="50006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2400" dirty="0" smtClean="0">
                                  <a:latin typeface="Arial" pitchFamily="34" charset="0"/>
                                  <a:cs typeface="Arial" pitchFamily="34" charset="0"/>
                                </a:rPr>
                                <a:t>ct</a:t>
                              </a:r>
                              <a:endParaRPr lang="en-US" sz="2400" dirty="0"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5" name="74 - TextBox"/>
                            <p:cNvSpPr txBox="1"/>
                            <p:nvPr/>
                          </p:nvSpPr>
                          <p:spPr>
                            <a:xfrm>
                              <a:off x="5072066" y="4824723"/>
                              <a:ext cx="500066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l-GR" sz="2400" dirty="0" smtClean="0">
                                  <a:latin typeface="Arial" pitchFamily="34" charset="0"/>
                                  <a:cs typeface="Arial" pitchFamily="34" charset="0"/>
                                </a:rPr>
                                <a:t>χ</a:t>
                              </a:r>
                              <a:endParaRPr lang="en-US" sz="2400" dirty="0"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0" name="9 - Ομάδα"/>
                          <p:cNvGrpSpPr/>
                          <p:nvPr/>
                        </p:nvGrpSpPr>
                        <p:grpSpPr>
                          <a:xfrm>
                            <a:off x="2980156" y="694700"/>
                            <a:ext cx="773664" cy="3606648"/>
                            <a:chOff x="2068707" y="2033114"/>
                            <a:chExt cx="744907" cy="3518424"/>
                          </a:xfrm>
                        </p:grpSpPr>
                        <p:sp>
                          <p:nvSpPr>
                            <p:cNvPr id="72" name="71 - Δεξιό βέλος"/>
                            <p:cNvSpPr/>
                            <p:nvPr/>
                          </p:nvSpPr>
                          <p:spPr>
                            <a:xfrm rot="17960529">
                              <a:off x="379799" y="3722022"/>
                              <a:ext cx="3518424" cy="140608"/>
                            </a:xfrm>
                            <a:prstGeom prst="rightArrow">
                              <a:avLst/>
                            </a:prstGeom>
                            <a:solidFill>
                              <a:srgbClr val="92D05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dirty="0"/>
                            </a:p>
                          </p:txBody>
                        </p:sp>
                        <p:sp>
                          <p:nvSpPr>
                            <p:cNvPr id="71" name="70 - TextBox"/>
                            <p:cNvSpPr txBox="1"/>
                            <p:nvPr/>
                          </p:nvSpPr>
                          <p:spPr>
                            <a:xfrm rot="1613791">
                              <a:off x="2268255" y="2186938"/>
                              <a:ext cx="545359" cy="45037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US" sz="2400" dirty="0" smtClean="0">
                                  <a:latin typeface="Arial" pitchFamily="34" charset="0"/>
                                  <a:cs typeface="Arial" pitchFamily="34" charset="0"/>
                                </a:rPr>
                                <a:t>ct</a:t>
                              </a:r>
                              <a:r>
                                <a:rPr lang="el-GR" sz="2400" dirty="0" smtClean="0">
                                  <a:latin typeface="Arial" pitchFamily="34" charset="0"/>
                                  <a:cs typeface="Arial" pitchFamily="34" charset="0"/>
                                </a:rPr>
                                <a:t>΄</a:t>
                              </a:r>
                              <a:endParaRPr lang="en-US" sz="2400" dirty="0"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66" name="61 - Ομάδα"/>
                        <p:cNvGrpSpPr/>
                        <p:nvPr/>
                      </p:nvGrpSpPr>
                      <p:grpSpPr>
                        <a:xfrm rot="624054">
                          <a:off x="947608" y="2932265"/>
                          <a:ext cx="3989797" cy="1283880"/>
                          <a:chOff x="1439459" y="2000240"/>
                          <a:chExt cx="3989797" cy="1283880"/>
                        </a:xfrm>
                      </p:grpSpPr>
                      <p:sp>
                        <p:nvSpPr>
                          <p:cNvPr id="67" name="66 - Δεξιό βέλος"/>
                          <p:cNvSpPr/>
                          <p:nvPr/>
                        </p:nvSpPr>
                        <p:spPr>
                          <a:xfrm rot="19481260">
                            <a:off x="1439459" y="3148442"/>
                            <a:ext cx="3966489" cy="135678"/>
                          </a:xfrm>
                          <a:prstGeom prst="rightArrow">
                            <a:avLst/>
                          </a:prstGeom>
                          <a:solidFill>
                            <a:srgbClr val="92D05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dirty="0"/>
                          </a:p>
                        </p:txBody>
                      </p:sp>
                      <p:sp>
                        <p:nvSpPr>
                          <p:cNvPr id="68" name="67 - TextBox"/>
                          <p:cNvSpPr txBox="1"/>
                          <p:nvPr/>
                        </p:nvSpPr>
                        <p:spPr>
                          <a:xfrm>
                            <a:off x="4929190" y="2000240"/>
                            <a:ext cx="500066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l-GR" sz="2400" dirty="0" smtClean="0">
                                <a:latin typeface="Arial" pitchFamily="34" charset="0"/>
                                <a:cs typeface="Arial" pitchFamily="34" charset="0"/>
                              </a:rPr>
                              <a:t>χ΄</a:t>
                            </a:r>
                            <a:endParaRPr lang="en-US" sz="2400" dirty="0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24" name="123 - Δεξιό βέλος"/>
                      <p:cNvSpPr/>
                      <p:nvPr/>
                    </p:nvSpPr>
                    <p:spPr>
                      <a:xfrm rot="17960529">
                        <a:off x="5156277" y="4177464"/>
                        <a:ext cx="2294653" cy="145998"/>
                      </a:xfrm>
                      <a:prstGeom prst="rightArrow">
                        <a:avLst/>
                      </a:prstGeom>
                      <a:solidFill>
                        <a:srgbClr val="92D050">
                          <a:alpha val="45000"/>
                        </a:srgbClr>
                      </a:solidFill>
                      <a:ln cmpd="dbl">
                        <a:noFill/>
                        <a:prstDash val="sysDot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98" name="97 - Έλλειψη"/>
                    <p:cNvSpPr/>
                    <p:nvPr/>
                  </p:nvSpPr>
                  <p:spPr>
                    <a:xfrm>
                      <a:off x="3071802" y="6378389"/>
                      <a:ext cx="142876" cy="142876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97" name="96 - Έλλειψη"/>
                  <p:cNvSpPr/>
                  <p:nvPr/>
                </p:nvSpPr>
                <p:spPr>
                  <a:xfrm>
                    <a:off x="5715008" y="5143512"/>
                    <a:ext cx="142876" cy="142876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45" name="144 - TextBox"/>
              <p:cNvSpPr txBox="1"/>
              <p:nvPr/>
            </p:nvSpPr>
            <p:spPr>
              <a:xfrm>
                <a:off x="4643438" y="3538839"/>
                <a:ext cx="384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Α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145 - TextBox"/>
              <p:cNvSpPr txBox="1"/>
              <p:nvPr/>
            </p:nvSpPr>
            <p:spPr>
              <a:xfrm>
                <a:off x="7759439" y="2357430"/>
                <a:ext cx="384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Β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1" name="130 - Ομάδα"/>
          <p:cNvGrpSpPr/>
          <p:nvPr/>
        </p:nvGrpSpPr>
        <p:grpSpPr>
          <a:xfrm>
            <a:off x="7643834" y="5357826"/>
            <a:ext cx="142876" cy="1285884"/>
            <a:chOff x="5715008" y="5164437"/>
            <a:chExt cx="142876" cy="1336398"/>
          </a:xfrm>
        </p:grpSpPr>
        <p:cxnSp>
          <p:nvCxnSpPr>
            <p:cNvPr id="127" name="126 - Ευθεία γραμμή σύνδεσης"/>
            <p:cNvCxnSpPr>
              <a:endCxn id="92" idx="4"/>
            </p:cNvCxnSpPr>
            <p:nvPr/>
          </p:nvCxnSpPr>
          <p:spPr>
            <a:xfrm rot="5400000">
              <a:off x="5118247" y="5832636"/>
              <a:ext cx="133639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91 - Έλλειψη"/>
            <p:cNvSpPr/>
            <p:nvPr/>
          </p:nvSpPr>
          <p:spPr>
            <a:xfrm>
              <a:off x="5715008" y="6357958"/>
              <a:ext cx="142876" cy="14287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50" name="149 - Αντικείμενο"/>
          <p:cNvGraphicFramePr>
            <a:graphicFrameLocks noChangeAspect="1"/>
          </p:cNvGraphicFramePr>
          <p:nvPr/>
        </p:nvGraphicFramePr>
        <p:xfrm>
          <a:off x="2549525" y="211138"/>
          <a:ext cx="3868738" cy="561975"/>
        </p:xfrm>
        <a:graphic>
          <a:graphicData uri="http://schemas.openxmlformats.org/presentationml/2006/ole">
            <p:oleObj spid="_x0000_s31746" name="Έγγραφο" r:id="rId3" imgW="3970704" imgH="580453" progId="Word.Document.12">
              <p:embed/>
            </p:oleObj>
          </a:graphicData>
        </a:graphic>
      </p:graphicFrame>
      <p:grpSp>
        <p:nvGrpSpPr>
          <p:cNvPr id="155" name="154 - Ομάδα"/>
          <p:cNvGrpSpPr/>
          <p:nvPr/>
        </p:nvGrpSpPr>
        <p:grpSpPr>
          <a:xfrm>
            <a:off x="278027" y="648282"/>
            <a:ext cx="3015782" cy="2566404"/>
            <a:chOff x="278027" y="252691"/>
            <a:chExt cx="3015782" cy="2566404"/>
          </a:xfrm>
        </p:grpSpPr>
        <p:sp>
          <p:nvSpPr>
            <p:cNvPr id="151" name="7 - Δεξιό βέλος"/>
            <p:cNvSpPr/>
            <p:nvPr/>
          </p:nvSpPr>
          <p:spPr>
            <a:xfrm rot="16200000">
              <a:off x="-277302" y="1308360"/>
              <a:ext cx="1969282" cy="1288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6 - Δεξιό βέλος"/>
            <p:cNvSpPr/>
            <p:nvPr/>
          </p:nvSpPr>
          <p:spPr>
            <a:xfrm>
              <a:off x="700260" y="2326425"/>
              <a:ext cx="2442980" cy="10244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3 - TextBox"/>
            <p:cNvSpPr txBox="1"/>
            <p:nvPr/>
          </p:nvSpPr>
          <p:spPr>
            <a:xfrm>
              <a:off x="278027" y="252691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153 - TextBox"/>
            <p:cNvSpPr txBox="1"/>
            <p:nvPr/>
          </p:nvSpPr>
          <p:spPr>
            <a:xfrm>
              <a:off x="2786050" y="2357430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χ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0" name="169 - Ομάδα"/>
          <p:cNvGrpSpPr/>
          <p:nvPr/>
        </p:nvGrpSpPr>
        <p:grpSpPr>
          <a:xfrm>
            <a:off x="1063845" y="642918"/>
            <a:ext cx="3222403" cy="1857388"/>
            <a:chOff x="1063845" y="642918"/>
            <a:chExt cx="3222403" cy="1857388"/>
          </a:xfrm>
        </p:grpSpPr>
        <p:sp useBgFill="1">
          <p:nvSpPr>
            <p:cNvPr id="156" name="155 - Ορθογώνιο τρίγωνο"/>
            <p:cNvSpPr/>
            <p:nvPr/>
          </p:nvSpPr>
          <p:spPr>
            <a:xfrm flipH="1">
              <a:off x="1428728" y="928670"/>
              <a:ext cx="2357454" cy="1143008"/>
            </a:xfrm>
            <a:prstGeom prst="rtTriangl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3 - TextBox"/>
            <p:cNvSpPr txBox="1"/>
            <p:nvPr/>
          </p:nvSpPr>
          <p:spPr>
            <a:xfrm>
              <a:off x="3778489" y="642918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3 - TextBox"/>
            <p:cNvSpPr txBox="1"/>
            <p:nvPr/>
          </p:nvSpPr>
          <p:spPr>
            <a:xfrm>
              <a:off x="3786182" y="1252823"/>
              <a:ext cx="364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3 - TextBox"/>
            <p:cNvSpPr txBox="1"/>
            <p:nvPr/>
          </p:nvSpPr>
          <p:spPr>
            <a:xfrm>
              <a:off x="2571736" y="2038641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3 - TextBox"/>
            <p:cNvSpPr txBox="1"/>
            <p:nvPr/>
          </p:nvSpPr>
          <p:spPr>
            <a:xfrm>
              <a:off x="3778489" y="1824327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3 - TextBox"/>
            <p:cNvSpPr txBox="1"/>
            <p:nvPr/>
          </p:nvSpPr>
          <p:spPr>
            <a:xfrm>
              <a:off x="1063845" y="1824327"/>
              <a:ext cx="50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9" name="3 - TextBox"/>
          <p:cNvSpPr txBox="1"/>
          <p:nvPr/>
        </p:nvSpPr>
        <p:spPr>
          <a:xfrm>
            <a:off x="2492605" y="967071"/>
            <a:ext cx="50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6" name="175 - Ευθεία γραμμή σύνδεσης"/>
          <p:cNvCxnSpPr>
            <a:stCxn id="171" idx="3"/>
            <a:endCxn id="171" idx="0"/>
          </p:cNvCxnSpPr>
          <p:nvPr/>
        </p:nvCxnSpPr>
        <p:spPr>
          <a:xfrm rot="10800000" flipH="1">
            <a:off x="6309945" y="1753017"/>
            <a:ext cx="114212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3 - TextBox"/>
          <p:cNvSpPr txBox="1"/>
          <p:nvPr/>
        </p:nvSpPr>
        <p:spPr>
          <a:xfrm>
            <a:off x="6921761" y="2110079"/>
            <a:ext cx="36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80" name="179 - Επεξήγηση με γραμμή 1"/>
          <p:cNvSpPr/>
          <p:nvPr/>
        </p:nvSpPr>
        <p:spPr>
          <a:xfrm>
            <a:off x="2643174" y="3286124"/>
            <a:ext cx="1928826" cy="857256"/>
          </a:xfrm>
          <a:prstGeom prst="borderCallout1">
            <a:avLst>
              <a:gd name="adj1" fmla="val 42926"/>
              <a:gd name="adj2" fmla="val -418"/>
              <a:gd name="adj3" fmla="val 162904"/>
              <a:gd name="adj4" fmla="val -96342"/>
            </a:avLst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 smtClean="0">
                <a:latin typeface="Arial" pitchFamily="34" charset="0"/>
                <a:cs typeface="Arial" pitchFamily="34" charset="0"/>
              </a:rPr>
              <a:t>Αποτυχία ταυτόχρονου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81" name="180 - Επεξήγηση με γραμμή 1"/>
          <p:cNvSpPr/>
          <p:nvPr/>
        </p:nvSpPr>
        <p:spPr>
          <a:xfrm>
            <a:off x="6215074" y="3929066"/>
            <a:ext cx="1857388" cy="857256"/>
          </a:xfrm>
          <a:prstGeom prst="borderCallout1">
            <a:avLst>
              <a:gd name="adj1" fmla="val 97519"/>
              <a:gd name="adj2" fmla="val 31430"/>
              <a:gd name="adj3" fmla="val 214243"/>
              <a:gd name="adj4" fmla="val 31725"/>
            </a:avLst>
          </a:prstGeom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dirty="0" smtClean="0">
                <a:latin typeface="Arial" pitchFamily="34" charset="0"/>
                <a:cs typeface="Arial" pitchFamily="34" charset="0"/>
              </a:rPr>
              <a:t>Συστολή του μήκους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9" grpId="0"/>
      <p:bldP spid="180" grpId="0" animBg="1"/>
      <p:bldP spid="1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148 - Ομάδα"/>
          <p:cNvGrpSpPr/>
          <p:nvPr/>
        </p:nvGrpSpPr>
        <p:grpSpPr>
          <a:xfrm>
            <a:off x="2357422" y="2868369"/>
            <a:ext cx="2143140" cy="1082442"/>
            <a:chOff x="6500826" y="2500305"/>
            <a:chExt cx="2143140" cy="1082442"/>
          </a:xfrm>
        </p:grpSpPr>
        <p:cxnSp>
          <p:nvCxnSpPr>
            <p:cNvPr id="150" name="149 - Ευθεία γραμμή σύνδεσης"/>
            <p:cNvCxnSpPr/>
            <p:nvPr/>
          </p:nvCxnSpPr>
          <p:spPr>
            <a:xfrm rot="16200000" flipH="1">
              <a:off x="7566960" y="2505741"/>
              <a:ext cx="1082442" cy="107157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150 - Ευθεία γραμμή σύνδεσης"/>
            <p:cNvCxnSpPr/>
            <p:nvPr/>
          </p:nvCxnSpPr>
          <p:spPr>
            <a:xfrm rot="16200000" flipH="1" flipV="1">
              <a:off x="6495390" y="2505741"/>
              <a:ext cx="1082442" cy="107157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151 - Ομάδα"/>
          <p:cNvGrpSpPr/>
          <p:nvPr/>
        </p:nvGrpSpPr>
        <p:grpSpPr>
          <a:xfrm rot="10800000">
            <a:off x="2357422" y="1785926"/>
            <a:ext cx="2143140" cy="1082442"/>
            <a:chOff x="6500826" y="2500305"/>
            <a:chExt cx="2143140" cy="1082442"/>
          </a:xfrm>
        </p:grpSpPr>
        <p:cxnSp>
          <p:nvCxnSpPr>
            <p:cNvPr id="153" name="152 - Ευθεία γραμμή σύνδεσης"/>
            <p:cNvCxnSpPr/>
            <p:nvPr/>
          </p:nvCxnSpPr>
          <p:spPr>
            <a:xfrm rot="16200000" flipH="1">
              <a:off x="7566960" y="2505741"/>
              <a:ext cx="1082442" cy="107157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153 - Ευθεία γραμμή σύνδεσης"/>
            <p:cNvCxnSpPr/>
            <p:nvPr/>
          </p:nvCxnSpPr>
          <p:spPr>
            <a:xfrm rot="16200000" flipH="1" flipV="1">
              <a:off x="6495390" y="2505741"/>
              <a:ext cx="1082442" cy="1071570"/>
            </a:xfrm>
            <a:prstGeom prst="line">
              <a:avLst/>
            </a:prstGeom>
            <a:ln w="381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125 - Ομάδα"/>
          <p:cNvGrpSpPr/>
          <p:nvPr/>
        </p:nvGrpSpPr>
        <p:grpSpPr>
          <a:xfrm>
            <a:off x="1142976" y="1357298"/>
            <a:ext cx="4643470" cy="3962127"/>
            <a:chOff x="1142976" y="1357298"/>
            <a:chExt cx="4643470" cy="3962127"/>
          </a:xfrm>
        </p:grpSpPr>
        <p:sp>
          <p:nvSpPr>
            <p:cNvPr id="117" name="116 - Δεξιό βέλος"/>
            <p:cNvSpPr/>
            <p:nvPr/>
          </p:nvSpPr>
          <p:spPr>
            <a:xfrm>
              <a:off x="1574778" y="4826755"/>
              <a:ext cx="4156197" cy="14287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117 - Δεξιό βέλος"/>
            <p:cNvSpPr/>
            <p:nvPr/>
          </p:nvSpPr>
          <p:spPr>
            <a:xfrm rot="16200000">
              <a:off x="-169065" y="3082933"/>
              <a:ext cx="3500484" cy="13008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113 - TextBox"/>
            <p:cNvSpPr txBox="1"/>
            <p:nvPr/>
          </p:nvSpPr>
          <p:spPr>
            <a:xfrm>
              <a:off x="1142976" y="135729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114 - TextBox"/>
            <p:cNvSpPr txBox="1"/>
            <p:nvPr/>
          </p:nvSpPr>
          <p:spPr>
            <a:xfrm>
              <a:off x="5286380" y="4857760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χ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7" name="126 - Ομάδα"/>
          <p:cNvGrpSpPr/>
          <p:nvPr/>
        </p:nvGrpSpPr>
        <p:grpSpPr>
          <a:xfrm>
            <a:off x="500034" y="4610624"/>
            <a:ext cx="500066" cy="2247376"/>
            <a:chOff x="500034" y="4610624"/>
            <a:chExt cx="500066" cy="2247376"/>
          </a:xfrm>
        </p:grpSpPr>
        <p:sp>
          <p:nvSpPr>
            <p:cNvPr id="119" name="118 - Δεξιό βέλος"/>
            <p:cNvSpPr/>
            <p:nvPr/>
          </p:nvSpPr>
          <p:spPr>
            <a:xfrm rot="7826724">
              <a:off x="-263603" y="5660013"/>
              <a:ext cx="2247376" cy="14859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115 - TextBox"/>
            <p:cNvSpPr txBox="1"/>
            <p:nvPr/>
          </p:nvSpPr>
          <p:spPr>
            <a:xfrm>
              <a:off x="500034" y="6143644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y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5" name="134 - Ομάδα"/>
          <p:cNvGrpSpPr/>
          <p:nvPr/>
        </p:nvGrpSpPr>
        <p:grpSpPr>
          <a:xfrm>
            <a:off x="2357422" y="3950808"/>
            <a:ext cx="2143140" cy="1192705"/>
            <a:chOff x="4286248" y="1100962"/>
            <a:chExt cx="2571768" cy="1613659"/>
          </a:xfrm>
        </p:grpSpPr>
        <p:sp>
          <p:nvSpPr>
            <p:cNvPr id="133" name="132 - Ισοσκελές τρίγωνο"/>
            <p:cNvSpPr/>
            <p:nvPr/>
          </p:nvSpPr>
          <p:spPr>
            <a:xfrm rot="10800000">
              <a:off x="4286248" y="1285861"/>
              <a:ext cx="2571768" cy="1428760"/>
            </a:xfrm>
            <a:prstGeom prst="triangle">
              <a:avLst/>
            </a:pr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123 - Έλλειψη"/>
            <p:cNvSpPr/>
            <p:nvPr/>
          </p:nvSpPr>
          <p:spPr>
            <a:xfrm>
              <a:off x="4286248" y="1100962"/>
              <a:ext cx="2571768" cy="357190"/>
            </a:xfrm>
            <a:prstGeom prst="ellipse">
              <a:avLst/>
            </a:prstGeom>
            <a:solidFill>
              <a:srgbClr val="C8B7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8" name="157 - Ομάδα"/>
          <p:cNvGrpSpPr/>
          <p:nvPr/>
        </p:nvGrpSpPr>
        <p:grpSpPr>
          <a:xfrm rot="10800000">
            <a:off x="2357422" y="5143487"/>
            <a:ext cx="2143140" cy="1192729"/>
            <a:chOff x="4286248" y="1100929"/>
            <a:chExt cx="2571768" cy="1613692"/>
          </a:xfrm>
        </p:grpSpPr>
        <p:sp>
          <p:nvSpPr>
            <p:cNvPr id="159" name="158 - Ισοσκελές τρίγωνο"/>
            <p:cNvSpPr/>
            <p:nvPr/>
          </p:nvSpPr>
          <p:spPr>
            <a:xfrm rot="10800000">
              <a:off x="4286248" y="1285861"/>
              <a:ext cx="2571768" cy="1428760"/>
            </a:xfrm>
            <a:prstGeom prst="triangle">
              <a:avLst/>
            </a:prstGeom>
            <a:solidFill>
              <a:srgbClr val="FFFF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159 - Έλλειψη"/>
            <p:cNvSpPr/>
            <p:nvPr/>
          </p:nvSpPr>
          <p:spPr>
            <a:xfrm>
              <a:off x="4286248" y="1100929"/>
              <a:ext cx="2571768" cy="3571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131 - Ομάδα"/>
          <p:cNvGrpSpPr/>
          <p:nvPr/>
        </p:nvGrpSpPr>
        <p:grpSpPr>
          <a:xfrm>
            <a:off x="2928926" y="2582617"/>
            <a:ext cx="571504" cy="461665"/>
            <a:chOff x="3143240" y="3214686"/>
            <a:chExt cx="571504" cy="461665"/>
          </a:xfrm>
        </p:grpSpPr>
        <p:sp>
          <p:nvSpPr>
            <p:cNvPr id="129" name="128 - Έλλειψη"/>
            <p:cNvSpPr/>
            <p:nvPr/>
          </p:nvSpPr>
          <p:spPr>
            <a:xfrm>
              <a:off x="3571868" y="3429000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130 - TextBox"/>
            <p:cNvSpPr txBox="1"/>
            <p:nvPr/>
          </p:nvSpPr>
          <p:spPr>
            <a:xfrm>
              <a:off x="3143240" y="321468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Arial" pitchFamily="34" charset="0"/>
                  <a:cs typeface="Arial" pitchFamily="34" charset="0"/>
                </a:rPr>
                <a:t>Α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181 - Ομάδα"/>
          <p:cNvGrpSpPr/>
          <p:nvPr/>
        </p:nvGrpSpPr>
        <p:grpSpPr>
          <a:xfrm>
            <a:off x="2714612" y="1357298"/>
            <a:ext cx="5857916" cy="4890821"/>
            <a:chOff x="2714612" y="1357298"/>
            <a:chExt cx="5857916" cy="4890821"/>
          </a:xfrm>
        </p:grpSpPr>
        <p:grpSp>
          <p:nvGrpSpPr>
            <p:cNvPr id="178" name="177 - Ομάδα"/>
            <p:cNvGrpSpPr/>
            <p:nvPr/>
          </p:nvGrpSpPr>
          <p:grpSpPr>
            <a:xfrm>
              <a:off x="2714612" y="1357298"/>
              <a:ext cx="5857916" cy="4890821"/>
              <a:chOff x="2714612" y="1357298"/>
              <a:chExt cx="5857916" cy="4890821"/>
            </a:xfrm>
          </p:grpSpPr>
          <p:grpSp>
            <p:nvGrpSpPr>
              <p:cNvPr id="170" name="169 - Ομάδα"/>
              <p:cNvGrpSpPr/>
              <p:nvPr/>
            </p:nvGrpSpPr>
            <p:grpSpPr>
              <a:xfrm>
                <a:off x="2714612" y="4143380"/>
                <a:ext cx="1071570" cy="2104739"/>
                <a:chOff x="2714612" y="4143380"/>
                <a:chExt cx="1071570" cy="2104739"/>
              </a:xfrm>
            </p:grpSpPr>
            <p:grpSp>
              <p:nvGrpSpPr>
                <p:cNvPr id="161" name="160 - Ομάδα"/>
                <p:cNvGrpSpPr/>
                <p:nvPr/>
              </p:nvGrpSpPr>
              <p:grpSpPr>
                <a:xfrm>
                  <a:off x="3286116" y="4143380"/>
                  <a:ext cx="500066" cy="461665"/>
                  <a:chOff x="3214678" y="3176285"/>
                  <a:chExt cx="500066" cy="461665"/>
                </a:xfrm>
              </p:grpSpPr>
              <p:sp>
                <p:nvSpPr>
                  <p:cNvPr id="162" name="161 - Έλλειψη"/>
                  <p:cNvSpPr/>
                  <p:nvPr/>
                </p:nvSpPr>
                <p:spPr>
                  <a:xfrm>
                    <a:off x="3571868" y="3429000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162 - TextBox"/>
                  <p:cNvSpPr txBox="1"/>
                  <p:nvPr/>
                </p:nvSpPr>
                <p:spPr>
                  <a:xfrm>
                    <a:off x="3214678" y="3176285"/>
                    <a:ext cx="50006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24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Β</a:t>
                    </a:r>
                    <a:endParaRPr lang="en-US" sz="24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4" name="163 - Ομάδα"/>
                <p:cNvGrpSpPr/>
                <p:nvPr/>
              </p:nvGrpSpPr>
              <p:grpSpPr>
                <a:xfrm>
                  <a:off x="2714612" y="5786454"/>
                  <a:ext cx="571504" cy="461665"/>
                  <a:chOff x="3143240" y="3214686"/>
                  <a:chExt cx="571504" cy="461665"/>
                </a:xfrm>
              </p:grpSpPr>
              <p:sp>
                <p:nvSpPr>
                  <p:cNvPr id="165" name="164 - Έλλειψη"/>
                  <p:cNvSpPr/>
                  <p:nvPr/>
                </p:nvSpPr>
                <p:spPr>
                  <a:xfrm>
                    <a:off x="3571868" y="3429000"/>
                    <a:ext cx="142876" cy="14287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165 - TextBox"/>
                  <p:cNvSpPr txBox="1"/>
                  <p:nvPr/>
                </p:nvSpPr>
                <p:spPr>
                  <a:xfrm>
                    <a:off x="3143240" y="3214686"/>
                    <a:ext cx="50006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C</a:t>
                    </a:r>
                    <a:endParaRPr lang="en-US" sz="24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72" name="171 - Επεξήγηση με γραμμή 1"/>
              <p:cNvSpPr/>
              <p:nvPr/>
            </p:nvSpPr>
            <p:spPr>
              <a:xfrm>
                <a:off x="6143604" y="1357298"/>
                <a:ext cx="2428924" cy="642942"/>
              </a:xfrm>
              <a:prstGeom prst="borderCallout1">
                <a:avLst>
                  <a:gd name="adj1" fmla="val 60010"/>
                  <a:gd name="adj2" fmla="val -602"/>
                  <a:gd name="adj3" fmla="val 472484"/>
                  <a:gd name="adj4" fmla="val -98906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timelike separated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81" name="180 - Αντικείμενο"/>
            <p:cNvGraphicFramePr>
              <a:graphicFrameLocks noChangeAspect="1"/>
            </p:cNvGraphicFramePr>
            <p:nvPr/>
          </p:nvGraphicFramePr>
          <p:xfrm>
            <a:off x="6215074" y="1704968"/>
            <a:ext cx="2297112" cy="723900"/>
          </p:xfrm>
          <a:graphic>
            <a:graphicData uri="http://schemas.openxmlformats.org/presentationml/2006/ole">
              <p:oleObj spid="_x0000_s21506" name="Έγγραφο" r:id="rId4" imgW="2296348" imgH="723584" progId="Word.Document.12">
                <p:embed/>
              </p:oleObj>
            </a:graphicData>
          </a:graphic>
        </p:graphicFrame>
      </p:grpSp>
      <p:grpSp>
        <p:nvGrpSpPr>
          <p:cNvPr id="183" name="182 - Ομάδα"/>
          <p:cNvGrpSpPr/>
          <p:nvPr/>
        </p:nvGrpSpPr>
        <p:grpSpPr>
          <a:xfrm>
            <a:off x="3929058" y="2428868"/>
            <a:ext cx="4643470" cy="2181541"/>
            <a:chOff x="3929058" y="2428868"/>
            <a:chExt cx="4643470" cy="2181541"/>
          </a:xfrm>
        </p:grpSpPr>
        <p:grpSp>
          <p:nvGrpSpPr>
            <p:cNvPr id="179" name="178 - Ομάδα"/>
            <p:cNvGrpSpPr/>
            <p:nvPr/>
          </p:nvGrpSpPr>
          <p:grpSpPr>
            <a:xfrm>
              <a:off x="3929058" y="2428868"/>
              <a:ext cx="4643470" cy="2181541"/>
              <a:chOff x="3929058" y="2428868"/>
              <a:chExt cx="4643470" cy="2181541"/>
            </a:xfrm>
          </p:grpSpPr>
          <p:sp>
            <p:nvSpPr>
              <p:cNvPr id="173" name="172 - Επεξήγηση με γραμμή 1"/>
              <p:cNvSpPr/>
              <p:nvPr/>
            </p:nvSpPr>
            <p:spPr>
              <a:xfrm>
                <a:off x="6143604" y="2428868"/>
                <a:ext cx="2428924" cy="571504"/>
              </a:xfrm>
              <a:prstGeom prst="borderCallout1">
                <a:avLst>
                  <a:gd name="adj1" fmla="val 68854"/>
                  <a:gd name="adj2" fmla="val -460"/>
                  <a:gd name="adj3" fmla="val 365039"/>
                  <a:gd name="adj4" fmla="val -8325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Lightlike</a:t>
                </a:r>
              </a:p>
              <a:p>
                <a:pPr algn="ctr"/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74" name="173 - Ομάδα"/>
              <p:cNvGrpSpPr/>
              <p:nvPr/>
            </p:nvGrpSpPr>
            <p:grpSpPr>
              <a:xfrm>
                <a:off x="3929058" y="4071942"/>
                <a:ext cx="500066" cy="538467"/>
                <a:chOff x="3428992" y="3033409"/>
                <a:chExt cx="500066" cy="538467"/>
              </a:xfrm>
            </p:grpSpPr>
            <p:sp>
              <p:nvSpPr>
                <p:cNvPr id="175" name="174 - Έλλειψη"/>
                <p:cNvSpPr/>
                <p:nvPr/>
              </p:nvSpPr>
              <p:spPr>
                <a:xfrm>
                  <a:off x="3500430" y="3429000"/>
                  <a:ext cx="142876" cy="142876"/>
                </a:xfrm>
                <a:prstGeom prst="ellipse">
                  <a:avLst/>
                </a:prstGeom>
                <a:solidFill>
                  <a:srgbClr val="2CFF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175 - TextBox"/>
                <p:cNvSpPr txBox="1"/>
                <p:nvPr/>
              </p:nvSpPr>
              <p:spPr>
                <a:xfrm>
                  <a:off x="3428992" y="3033409"/>
                  <a:ext cx="5000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2CFF21"/>
                      </a:solidFill>
                      <a:latin typeface="Arial" pitchFamily="34" charset="0"/>
                      <a:cs typeface="Arial" pitchFamily="34" charset="0"/>
                    </a:rPr>
                    <a:t>D</a:t>
                  </a:r>
                  <a:endParaRPr lang="en-US" sz="2400" dirty="0">
                    <a:solidFill>
                      <a:srgbClr val="2CFF2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aphicFrame>
          <p:nvGraphicFramePr>
            <p:cNvPr id="21507" name="Object 3"/>
            <p:cNvGraphicFramePr>
              <a:graphicFrameLocks noChangeAspect="1"/>
            </p:cNvGraphicFramePr>
            <p:nvPr/>
          </p:nvGraphicFramePr>
          <p:xfrm>
            <a:off x="6215074" y="2705100"/>
            <a:ext cx="2297112" cy="723900"/>
          </p:xfrm>
          <a:graphic>
            <a:graphicData uri="http://schemas.openxmlformats.org/presentationml/2006/ole">
              <p:oleObj spid="_x0000_s21507" name="Έγγραφο" r:id="rId5" imgW="2296348" imgH="725026" progId="Word.Document.12">
                <p:embed/>
              </p:oleObj>
            </a:graphicData>
          </a:graphic>
        </p:graphicFrame>
      </p:grpSp>
      <p:grpSp>
        <p:nvGrpSpPr>
          <p:cNvPr id="185" name="184 - Ομάδα"/>
          <p:cNvGrpSpPr/>
          <p:nvPr/>
        </p:nvGrpSpPr>
        <p:grpSpPr>
          <a:xfrm>
            <a:off x="4929190" y="3286124"/>
            <a:ext cx="3786214" cy="2604805"/>
            <a:chOff x="4929190" y="3286124"/>
            <a:chExt cx="3786214" cy="2604805"/>
          </a:xfrm>
        </p:grpSpPr>
        <p:grpSp>
          <p:nvGrpSpPr>
            <p:cNvPr id="180" name="179 - Ομάδα"/>
            <p:cNvGrpSpPr/>
            <p:nvPr/>
          </p:nvGrpSpPr>
          <p:grpSpPr>
            <a:xfrm>
              <a:off x="4929190" y="3286124"/>
              <a:ext cx="3786214" cy="2604805"/>
              <a:chOff x="4929190" y="3286124"/>
              <a:chExt cx="3786214" cy="2604805"/>
            </a:xfrm>
          </p:grpSpPr>
          <p:grpSp>
            <p:nvGrpSpPr>
              <p:cNvPr id="167" name="166 - Ομάδα"/>
              <p:cNvGrpSpPr/>
              <p:nvPr/>
            </p:nvGrpSpPr>
            <p:grpSpPr>
              <a:xfrm>
                <a:off x="4929190" y="5429264"/>
                <a:ext cx="571504" cy="461665"/>
                <a:chOff x="3143240" y="3214686"/>
                <a:chExt cx="571504" cy="461665"/>
              </a:xfrm>
            </p:grpSpPr>
            <p:sp>
              <p:nvSpPr>
                <p:cNvPr id="168" name="167 - Έλλειψη"/>
                <p:cNvSpPr/>
                <p:nvPr/>
              </p:nvSpPr>
              <p:spPr>
                <a:xfrm>
                  <a:off x="3571868" y="3429000"/>
                  <a:ext cx="142876" cy="14287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9" name="168 - TextBox"/>
                <p:cNvSpPr txBox="1"/>
                <p:nvPr/>
              </p:nvSpPr>
              <p:spPr>
                <a:xfrm>
                  <a:off x="3143240" y="3214686"/>
                  <a:ext cx="5000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rPr>
                    <a:t>E</a:t>
                  </a:r>
                  <a:endParaRPr lang="en-US" sz="2400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 useBgFill="1">
            <p:nvSpPr>
              <p:cNvPr id="177" name="176 - Επεξήγηση με γραμμή 1"/>
              <p:cNvSpPr/>
              <p:nvPr/>
            </p:nvSpPr>
            <p:spPr>
              <a:xfrm>
                <a:off x="6072166" y="3286124"/>
                <a:ext cx="2643238" cy="571504"/>
              </a:xfrm>
              <a:prstGeom prst="borderCallout1">
                <a:avLst>
                  <a:gd name="adj1" fmla="val 101227"/>
                  <a:gd name="adj2" fmla="val 24349"/>
                  <a:gd name="adj3" fmla="val 417001"/>
                  <a:gd name="adj4" fmla="val -23171"/>
                </a:avLst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Spacelike separated</a:t>
                </a:r>
              </a:p>
              <a:p>
                <a:pPr algn="ctr"/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84" name="Object 3"/>
            <p:cNvGraphicFramePr>
              <a:graphicFrameLocks noChangeAspect="1"/>
            </p:cNvGraphicFramePr>
            <p:nvPr/>
          </p:nvGraphicFramePr>
          <p:xfrm>
            <a:off x="6286512" y="3562356"/>
            <a:ext cx="2297112" cy="723900"/>
          </p:xfrm>
          <a:graphic>
            <a:graphicData uri="http://schemas.openxmlformats.org/presentationml/2006/ole">
              <p:oleObj spid="_x0000_s21509" name="Έγγραφο" r:id="rId6" imgW="2296348" imgH="726468" progId="Word.Document.12">
                <p:embed/>
              </p:oleObj>
            </a:graphicData>
          </a:graphic>
        </p:graphicFrame>
      </p:grpSp>
      <p:sp>
        <p:nvSpPr>
          <p:cNvPr id="51" name="50 - Τίτλος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/>
          <a:lstStyle/>
          <a:p>
            <a:r>
              <a:rPr lang="el-GR" sz="44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Κώνοι φωτός</a:t>
            </a:r>
            <a:endParaRPr lang="en-US" sz="4400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Η ειδική θεωρία της σχετικότητας δεν συμφωνεί με την Νευτώνεια θεωρία για τη βαρύτητα.                                        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                                                       Οι βαρυτικές επιδράσεις θα διαδίδονταν με </a:t>
            </a: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άπειρη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ταχύτητα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- Ομάδα"/>
          <p:cNvGrpSpPr/>
          <p:nvPr/>
        </p:nvGrpSpPr>
        <p:grpSpPr>
          <a:xfrm>
            <a:off x="833433" y="387984"/>
            <a:ext cx="3524253" cy="1255066"/>
            <a:chOff x="761995" y="285728"/>
            <a:chExt cx="3524253" cy="1255066"/>
          </a:xfrm>
        </p:grpSpPr>
        <p:graphicFrame>
          <p:nvGraphicFramePr>
            <p:cNvPr id="3" name="2 - Αντικείμενο"/>
            <p:cNvGraphicFramePr>
              <a:graphicFrameLocks noChangeAspect="1"/>
            </p:cNvGraphicFramePr>
            <p:nvPr/>
          </p:nvGraphicFramePr>
          <p:xfrm>
            <a:off x="761995" y="357166"/>
            <a:ext cx="3524253" cy="1183628"/>
          </p:xfrm>
          <a:graphic>
            <a:graphicData uri="http://schemas.openxmlformats.org/presentationml/2006/ole">
              <p:oleObj spid="_x0000_s36866" name="Έγγραφο" r:id="rId3" imgW="3772800" imgH="1280603" progId="Word.Document.12">
                <p:embed/>
              </p:oleObj>
            </a:graphicData>
          </a:graphic>
        </p:graphicFrame>
        <p:sp>
          <p:nvSpPr>
            <p:cNvPr id="4" name="3 - Ορθογώνιο"/>
            <p:cNvSpPr/>
            <p:nvPr/>
          </p:nvSpPr>
          <p:spPr>
            <a:xfrm>
              <a:off x="1285852" y="285728"/>
              <a:ext cx="2428892" cy="928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0" y="150017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Einstein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(1915) 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Η βαρύτητα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δεν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είναι μια δύναμη. Είναι συνέπεια του γεγονότος ότι ο χωρόχρονος δεν είναι επίπεδος αλλά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καμπυλωμένος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από την παρουσία μέσα του μάζας-ενέργειας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Αρχή της ισοδυναμίας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Δεν υπάρχει κανένας τρόπος να διακρίνουμε τοπικά την βαρύτητα από την επιτάχυνση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18 - Ομάδα"/>
          <p:cNvGrpSpPr/>
          <p:nvPr/>
        </p:nvGrpSpPr>
        <p:grpSpPr>
          <a:xfrm>
            <a:off x="-142908" y="3714752"/>
            <a:ext cx="9286908" cy="3286148"/>
            <a:chOff x="-142908" y="3786190"/>
            <a:chExt cx="9286908" cy="3591864"/>
          </a:xfrm>
        </p:grpSpPr>
        <p:sp useBgFill="1">
          <p:nvSpPr>
            <p:cNvPr id="13" name="12 - Οδοντωτό δεξιό βέλος"/>
            <p:cNvSpPr/>
            <p:nvPr/>
          </p:nvSpPr>
          <p:spPr>
            <a:xfrm>
              <a:off x="5429256" y="6235020"/>
              <a:ext cx="785818" cy="214314"/>
            </a:xfrm>
            <a:prstGeom prst="notched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17 - Ομάδα"/>
            <p:cNvGrpSpPr/>
            <p:nvPr/>
          </p:nvGrpSpPr>
          <p:grpSpPr>
            <a:xfrm>
              <a:off x="-142908" y="3786190"/>
              <a:ext cx="9286908" cy="3591864"/>
              <a:chOff x="-142908" y="3786190"/>
              <a:chExt cx="9286908" cy="3591864"/>
            </a:xfrm>
          </p:grpSpPr>
          <p:sp>
            <p:nvSpPr>
              <p:cNvPr id="7" name="6 - TextBox"/>
              <p:cNvSpPr txBox="1"/>
              <p:nvPr/>
            </p:nvSpPr>
            <p:spPr>
              <a:xfrm>
                <a:off x="0" y="3786190"/>
                <a:ext cx="9144000" cy="2085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i="1" u="sng" dirty="0" smtClean="0">
                    <a:latin typeface="Arial" pitchFamily="34" charset="0"/>
                    <a:cs typeface="Arial" pitchFamily="34" charset="0"/>
                  </a:rPr>
                  <a:t>Γαλιλαίος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: </a:t>
                </a:r>
                <a:r>
                  <a:rPr lang="el-GR" sz="2000" dirty="0" smtClean="0">
                    <a:latin typeface="Arial" pitchFamily="34" charset="0"/>
                    <a:cs typeface="Arial" pitchFamily="34" charset="0"/>
                  </a:rPr>
                  <a:t>Όλα τα αντικείμενα επιταχύνονται με τον ίδιο ρυθμό σε ένα βαρυτικό πεδίο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l-GR" sz="20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l-GR" sz="2000" i="1" u="sng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l-GR" sz="2000" i="1" u="sng" dirty="0" smtClean="0">
                    <a:latin typeface="Arial" pitchFamily="34" charset="0"/>
                    <a:cs typeface="Arial" pitchFamily="34" charset="0"/>
                  </a:rPr>
                  <a:t>Νεύτωνας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:</a:t>
                </a:r>
                <a:r>
                  <a:rPr lang="el-GR" sz="2000" dirty="0" smtClean="0">
                    <a:latin typeface="Arial" pitchFamily="34" charset="0"/>
                    <a:cs typeface="Arial" pitchFamily="34" charset="0"/>
                  </a:rPr>
                  <a:t> Η εξήγηση για το γεγονός αυτό βασίζεται στις εξισώσεις του για τη δυναμική και τη βαρύτητα </a:t>
                </a:r>
                <a:endParaRPr lang="en-US" sz="2000" i="1" u="sng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dirty="0"/>
              </a:p>
            </p:txBody>
          </p:sp>
          <p:graphicFrame>
            <p:nvGraphicFramePr>
              <p:cNvPr id="9" name="8 - Αντικείμενο"/>
              <p:cNvGraphicFramePr>
                <a:graphicFrameLocks noChangeAspect="1"/>
              </p:cNvGraphicFramePr>
              <p:nvPr/>
            </p:nvGraphicFramePr>
            <p:xfrm>
              <a:off x="-3184" y="5660206"/>
              <a:ext cx="3289300" cy="900112"/>
            </p:xfrm>
            <a:graphic>
              <a:graphicData uri="http://schemas.openxmlformats.org/presentationml/2006/ole">
                <p:oleObj spid="_x0000_s36867" name="Έγγραφο" r:id="rId4" imgW="3552663" imgH="968384" progId="Word.Document.12">
                  <p:embed/>
                </p:oleObj>
              </a:graphicData>
            </a:graphic>
          </p:graphicFrame>
          <p:graphicFrame>
            <p:nvGraphicFramePr>
              <p:cNvPr id="36868" name="Object 4"/>
              <p:cNvGraphicFramePr>
                <a:graphicFrameLocks noChangeAspect="1"/>
              </p:cNvGraphicFramePr>
              <p:nvPr/>
            </p:nvGraphicFramePr>
            <p:xfrm>
              <a:off x="-142908" y="6476354"/>
              <a:ext cx="3303587" cy="901700"/>
            </p:xfrm>
            <a:graphic>
              <a:graphicData uri="http://schemas.openxmlformats.org/presentationml/2006/ole">
                <p:oleObj spid="_x0000_s36868" name="Έγγραφο" r:id="rId5" imgW="3552663" imgH="969826" progId="Word.Document.12">
                  <p:embed/>
                </p:oleObj>
              </a:graphicData>
            </a:graphic>
          </p:graphicFrame>
          <p:grpSp>
            <p:nvGrpSpPr>
              <p:cNvPr id="17" name="16 - Ομάδα"/>
              <p:cNvGrpSpPr/>
              <p:nvPr/>
            </p:nvGrpSpPr>
            <p:grpSpPr>
              <a:xfrm>
                <a:off x="2857488" y="5972542"/>
                <a:ext cx="3352812" cy="983852"/>
                <a:chOff x="2857488" y="5972542"/>
                <a:chExt cx="3352812" cy="983852"/>
              </a:xfrm>
            </p:grpSpPr>
            <p:sp useBgFill="1">
              <p:nvSpPr>
                <p:cNvPr id="12" name="11 - Οδοντωτό δεξιό βέλος"/>
                <p:cNvSpPr/>
                <p:nvPr/>
              </p:nvSpPr>
              <p:spPr>
                <a:xfrm>
                  <a:off x="2857488" y="6235020"/>
                  <a:ext cx="785818" cy="214314"/>
                </a:xfrm>
                <a:prstGeom prst="notchedRightArrow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36869" name="Object 5"/>
                <p:cNvGraphicFramePr>
                  <a:graphicFrameLocks noChangeAspect="1"/>
                </p:cNvGraphicFramePr>
                <p:nvPr/>
              </p:nvGraphicFramePr>
              <p:xfrm>
                <a:off x="2906713" y="5972542"/>
                <a:ext cx="3303587" cy="983852"/>
              </p:xfrm>
              <a:graphic>
                <a:graphicData uri="http://schemas.openxmlformats.org/presentationml/2006/ole">
                  <p:oleObj spid="_x0000_s36869" name="Έγγραφο" r:id="rId6" imgW="3552663" imgH="973071" progId="Word.Document.12">
                    <p:embed/>
                  </p:oleObj>
                </a:graphicData>
              </a:graphic>
            </p:graphicFrame>
          </p:grpSp>
          <p:sp>
            <p:nvSpPr>
              <p:cNvPr id="15" name="14 - Δεξιό άγκιστρο"/>
              <p:cNvSpPr/>
              <p:nvPr/>
            </p:nvSpPr>
            <p:spPr>
              <a:xfrm>
                <a:off x="2285984" y="5816374"/>
                <a:ext cx="428628" cy="1071570"/>
              </a:xfrm>
              <a:prstGeom prst="righ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36870" name="Object 6"/>
              <p:cNvGraphicFramePr>
                <a:graphicFrameLocks noChangeAspect="1"/>
              </p:cNvGraphicFramePr>
              <p:nvPr/>
            </p:nvGraphicFramePr>
            <p:xfrm>
              <a:off x="5627718" y="5972542"/>
              <a:ext cx="3302000" cy="901700"/>
            </p:xfrm>
            <a:graphic>
              <a:graphicData uri="http://schemas.openxmlformats.org/presentationml/2006/ole">
                <p:oleObj spid="_x0000_s36870" name="Έγγραφο" r:id="rId7" imgW="3552663" imgH="973071" progId="Word.Document.12">
                  <p:embed/>
                </p:oleObj>
              </a:graphicData>
            </a:graphic>
          </p:graphicFrame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7112510" y="1214446"/>
          <a:ext cx="642937" cy="1785937"/>
        </p:xfrm>
        <a:graphic>
          <a:graphicData uri="http://schemas.openxmlformats.org/presentationml/2006/ole">
            <p:oleObj spid="_x0000_s26626" name="Clip" r:id="rId3" imgW="1295640" imgH="3934080" progId="">
              <p:embed/>
            </p:oleObj>
          </a:graphicData>
        </a:graphic>
      </p:graphicFrame>
      <p:grpSp>
        <p:nvGrpSpPr>
          <p:cNvPr id="22" name="21 - Ομάδα"/>
          <p:cNvGrpSpPr/>
          <p:nvPr/>
        </p:nvGrpSpPr>
        <p:grpSpPr>
          <a:xfrm>
            <a:off x="5183684" y="0"/>
            <a:ext cx="3960316" cy="1000132"/>
            <a:chOff x="642910" y="2071678"/>
            <a:chExt cx="3960316" cy="1000132"/>
          </a:xfrm>
        </p:grpSpPr>
        <p:pic>
          <p:nvPicPr>
            <p:cNvPr id="26628" name="Picture 4" descr="C:\Program Files (x86)\Microsoft Office\MEDIA\CAGCAT10\j0149627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2214554"/>
              <a:ext cx="1182728" cy="840359"/>
            </a:xfrm>
            <a:prstGeom prst="rect">
              <a:avLst/>
            </a:prstGeom>
            <a:noFill/>
          </p:spPr>
        </p:pic>
        <p:pic>
          <p:nvPicPr>
            <p:cNvPr id="26629" name="Picture 5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10" y="2071678"/>
              <a:ext cx="1592751" cy="1000132"/>
            </a:xfrm>
            <a:prstGeom prst="rect">
              <a:avLst/>
            </a:prstGeom>
            <a:noFill/>
          </p:spPr>
        </p:pic>
        <p:pic>
          <p:nvPicPr>
            <p:cNvPr id="26631" name="Picture 7" descr="C:\Program Files (x86)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6182" y="2357430"/>
              <a:ext cx="817044" cy="670836"/>
            </a:xfrm>
            <a:prstGeom prst="rect">
              <a:avLst/>
            </a:prstGeom>
            <a:noFill/>
          </p:spPr>
        </p:pic>
      </p:grp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1990740" y="5072050"/>
          <a:ext cx="642937" cy="1785937"/>
        </p:xfrm>
        <a:graphic>
          <a:graphicData uri="http://schemas.openxmlformats.org/presentationml/2006/ole">
            <p:oleObj spid="_x0000_s26632" name="Clip" r:id="rId7" imgW="1295640" imgH="3934080" progId="">
              <p:embed/>
            </p:oleObj>
          </a:graphicData>
        </a:graphic>
      </p:graphicFrame>
      <p:grpSp>
        <p:nvGrpSpPr>
          <p:cNvPr id="26" name="25 - Ομάδα"/>
          <p:cNvGrpSpPr/>
          <p:nvPr/>
        </p:nvGrpSpPr>
        <p:grpSpPr>
          <a:xfrm>
            <a:off x="133352" y="3857604"/>
            <a:ext cx="3960316" cy="1000132"/>
            <a:chOff x="642910" y="2071678"/>
            <a:chExt cx="3960316" cy="1000132"/>
          </a:xfrm>
        </p:grpSpPr>
        <p:pic>
          <p:nvPicPr>
            <p:cNvPr id="27" name="Picture 4" descr="C:\Program Files (x86)\Microsoft Office\MEDIA\CAGCAT10\j0149627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2214554"/>
              <a:ext cx="1182728" cy="840359"/>
            </a:xfrm>
            <a:prstGeom prst="rect">
              <a:avLst/>
            </a:prstGeom>
            <a:noFill/>
          </p:spPr>
        </p:pic>
        <p:pic>
          <p:nvPicPr>
            <p:cNvPr id="28" name="Picture 5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10" y="2071678"/>
              <a:ext cx="1592751" cy="1000132"/>
            </a:xfrm>
            <a:prstGeom prst="rect">
              <a:avLst/>
            </a:prstGeom>
            <a:noFill/>
          </p:spPr>
        </p:pic>
        <p:pic>
          <p:nvPicPr>
            <p:cNvPr id="29" name="Picture 7" descr="C:\Program Files (x86)\Microsoft Office\MEDIA\CAGCAT10\j030549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6182" y="2357430"/>
              <a:ext cx="817044" cy="670836"/>
            </a:xfrm>
            <a:prstGeom prst="rect">
              <a:avLst/>
            </a:prstGeom>
            <a:noFill/>
          </p:spPr>
        </p:pic>
      </p:grpSp>
      <p:sp>
        <p:nvSpPr>
          <p:cNvPr id="30" name="29 - Ορθογώνιο"/>
          <p:cNvSpPr/>
          <p:nvPr/>
        </p:nvSpPr>
        <p:spPr>
          <a:xfrm>
            <a:off x="0" y="3795690"/>
            <a:ext cx="4205318" cy="3062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30 - TextBox"/>
          <p:cNvSpPr txBox="1"/>
          <p:nvPr/>
        </p:nvSpPr>
        <p:spPr>
          <a:xfrm>
            <a:off x="0" y="214290"/>
            <a:ext cx="5143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u="sng" dirty="0" smtClean="0">
                <a:latin typeface="+mj-lt"/>
              </a:rPr>
              <a:t>Νεύτωνας</a:t>
            </a:r>
            <a:r>
              <a:rPr lang="el-GR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: </a:t>
            </a:r>
            <a:r>
              <a:rPr lang="el-GR" sz="2400" dirty="0" smtClean="0">
                <a:latin typeface="+mj-lt"/>
              </a:rPr>
              <a:t>Όλα τα αντικείμενα επιταχύνονται με τον ίδιο ρυθμό α=</a:t>
            </a:r>
            <a:r>
              <a:rPr lang="en-US" sz="2400" dirty="0" smtClean="0">
                <a:latin typeface="+mj-lt"/>
              </a:rPr>
              <a:t>g</a:t>
            </a:r>
            <a:r>
              <a:rPr lang="el-GR" sz="2400" dirty="0" smtClean="0">
                <a:latin typeface="+mj-lt"/>
              </a:rPr>
              <a:t> υπό την επίδραση του βαρυτικού πεδίου </a:t>
            </a:r>
            <a:r>
              <a:rPr lang="en-US" sz="2400" dirty="0" smtClean="0">
                <a:latin typeface="+mj-lt"/>
              </a:rPr>
              <a:t>g </a:t>
            </a:r>
            <a:r>
              <a:rPr lang="el-GR" sz="2400" dirty="0" smtClean="0">
                <a:latin typeface="+mj-lt"/>
              </a:rPr>
              <a:t>της γης</a:t>
            </a:r>
            <a:endParaRPr lang="en-US" sz="2400" dirty="0">
              <a:latin typeface="+mj-lt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429124" y="4000504"/>
            <a:ext cx="4429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Arial" pitchFamily="34" charset="0"/>
                <a:cs typeface="Arial" pitchFamily="34" charset="0"/>
              </a:rPr>
              <a:t>Einstein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 αντικείμενα είναι ακίνητα στον χώρο αλλά ιδωμένα από έναν παρατηρητή μέσα σε έναν ανελκυστήρα που επιταχύνεται προς τα πάνω πλησιάζοντας προς αυτά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0052 0.293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0226 -0.2877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- Παραλληλόγραμμο"/>
          <p:cNvSpPr/>
          <p:nvPr/>
        </p:nvSpPr>
        <p:spPr>
          <a:xfrm>
            <a:off x="214282" y="4572008"/>
            <a:ext cx="4357718" cy="2071702"/>
          </a:xfrm>
          <a:prstGeom prst="parallelogram">
            <a:avLst>
              <a:gd name="adj" fmla="val 32255"/>
            </a:avLst>
          </a:prstGeom>
          <a:solidFill>
            <a:srgbClr val="2CF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51 - Ομάδα"/>
          <p:cNvGrpSpPr/>
          <p:nvPr/>
        </p:nvGrpSpPr>
        <p:grpSpPr>
          <a:xfrm>
            <a:off x="642910" y="2285992"/>
            <a:ext cx="785816" cy="1500198"/>
            <a:chOff x="4071936" y="729258"/>
            <a:chExt cx="785816" cy="1163825"/>
          </a:xfrm>
        </p:grpSpPr>
        <p:sp>
          <p:nvSpPr>
            <p:cNvPr id="50" name="49 - Δεξιό βέλος"/>
            <p:cNvSpPr/>
            <p:nvPr/>
          </p:nvSpPr>
          <p:spPr>
            <a:xfrm rot="5400000">
              <a:off x="3632899" y="1168295"/>
              <a:ext cx="1163825" cy="285752"/>
            </a:xfrm>
            <a:prstGeom prst="rightArrow">
              <a:avLst/>
            </a:prstGeom>
            <a:solidFill>
              <a:srgbClr val="2CF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50 - TextBox"/>
            <p:cNvSpPr txBox="1"/>
            <p:nvPr/>
          </p:nvSpPr>
          <p:spPr>
            <a:xfrm>
              <a:off x="4357686" y="1071546"/>
              <a:ext cx="500066" cy="442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2CFF21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2400" dirty="0">
                <a:solidFill>
                  <a:srgbClr val="2CFF2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57 - Ομάδα"/>
          <p:cNvGrpSpPr/>
          <p:nvPr/>
        </p:nvGrpSpPr>
        <p:grpSpPr>
          <a:xfrm>
            <a:off x="928662" y="1000108"/>
            <a:ext cx="2659082" cy="5072098"/>
            <a:chOff x="642910" y="1000108"/>
            <a:chExt cx="2659082" cy="5072098"/>
          </a:xfrm>
        </p:grpSpPr>
        <p:grpSp>
          <p:nvGrpSpPr>
            <p:cNvPr id="34" name="25 - Ομάδα"/>
            <p:cNvGrpSpPr/>
            <p:nvPr/>
          </p:nvGrpSpPr>
          <p:grpSpPr>
            <a:xfrm>
              <a:off x="642910" y="1000108"/>
              <a:ext cx="2659082" cy="5072098"/>
              <a:chOff x="1428728" y="0"/>
              <a:chExt cx="2214579" cy="5913375"/>
            </a:xfrm>
          </p:grpSpPr>
          <p:sp>
            <p:nvSpPr>
              <p:cNvPr id="36" name="35 - Πεντάγωνο"/>
              <p:cNvSpPr/>
              <p:nvPr/>
            </p:nvSpPr>
            <p:spPr>
              <a:xfrm rot="16200000">
                <a:off x="178575" y="1535905"/>
                <a:ext cx="4714884" cy="1643074"/>
              </a:xfrm>
              <a:prstGeom prst="homePlate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24 - Ομάδα"/>
              <p:cNvGrpSpPr/>
              <p:nvPr/>
            </p:nvGrpSpPr>
            <p:grpSpPr>
              <a:xfrm>
                <a:off x="1428728" y="4500570"/>
                <a:ext cx="2214579" cy="1412805"/>
                <a:chOff x="1500166" y="4500570"/>
                <a:chExt cx="2214579" cy="1412805"/>
              </a:xfrm>
            </p:grpSpPr>
            <p:sp>
              <p:nvSpPr>
                <p:cNvPr id="38" name=" 3"/>
                <p:cNvSpPr/>
                <p:nvPr/>
              </p:nvSpPr>
              <p:spPr>
                <a:xfrm rot="10800000">
                  <a:off x="1500166" y="4500570"/>
                  <a:ext cx="2214579" cy="1412805"/>
                </a:xfrm>
                <a:prstGeom prst="funnel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9" name="38 - Έλλειψη"/>
                <p:cNvSpPr/>
                <p:nvPr/>
              </p:nvSpPr>
              <p:spPr>
                <a:xfrm>
                  <a:off x="1559662" y="5214951"/>
                  <a:ext cx="2141860" cy="6984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aphicFrame>
          <p:nvGraphicFramePr>
            <p:cNvPr id="28676" name="Object 4"/>
            <p:cNvGraphicFramePr>
              <a:graphicFrameLocks noChangeAspect="1"/>
            </p:cNvGraphicFramePr>
            <p:nvPr/>
          </p:nvGraphicFramePr>
          <p:xfrm>
            <a:off x="1500166" y="3143248"/>
            <a:ext cx="642937" cy="1785937"/>
          </p:xfrm>
          <a:graphic>
            <a:graphicData uri="http://schemas.openxmlformats.org/presentationml/2006/ole">
              <p:oleObj spid="_x0000_s28676" name="Clip" r:id="rId3" imgW="1295640" imgH="3934080" progId="">
                <p:embed/>
              </p:oleObj>
            </a:graphicData>
          </a:graphic>
        </p:graphicFrame>
      </p:grpSp>
      <p:grpSp>
        <p:nvGrpSpPr>
          <p:cNvPr id="59" name="58 - Ομάδα"/>
          <p:cNvGrpSpPr/>
          <p:nvPr/>
        </p:nvGrpSpPr>
        <p:grpSpPr>
          <a:xfrm>
            <a:off x="5857884" y="-1"/>
            <a:ext cx="2786082" cy="6858001"/>
            <a:chOff x="5857884" y="-1"/>
            <a:chExt cx="2786082" cy="6858001"/>
          </a:xfrm>
        </p:grpSpPr>
        <p:grpSp>
          <p:nvGrpSpPr>
            <p:cNvPr id="48" name="47 - Ομάδα"/>
            <p:cNvGrpSpPr/>
            <p:nvPr/>
          </p:nvGrpSpPr>
          <p:grpSpPr>
            <a:xfrm>
              <a:off x="5857884" y="-1"/>
              <a:ext cx="2786082" cy="6858001"/>
              <a:chOff x="2357422" y="275012"/>
              <a:chExt cx="1444636" cy="6582988"/>
            </a:xfrm>
          </p:grpSpPr>
          <p:grpSp>
            <p:nvGrpSpPr>
              <p:cNvPr id="46" name="45 - Ομάδα"/>
              <p:cNvGrpSpPr/>
              <p:nvPr/>
            </p:nvGrpSpPr>
            <p:grpSpPr>
              <a:xfrm>
                <a:off x="2357422" y="275012"/>
                <a:ext cx="1444636" cy="6582988"/>
                <a:chOff x="2357422" y="275012"/>
                <a:chExt cx="1444636" cy="6582988"/>
              </a:xfrm>
            </p:grpSpPr>
            <p:grpSp>
              <p:nvGrpSpPr>
                <p:cNvPr id="29" name="28 - Ομάδα"/>
                <p:cNvGrpSpPr/>
                <p:nvPr/>
              </p:nvGrpSpPr>
              <p:grpSpPr>
                <a:xfrm>
                  <a:off x="2357422" y="1285836"/>
                  <a:ext cx="1444636" cy="5572164"/>
                  <a:chOff x="2071670" y="1428736"/>
                  <a:chExt cx="1857389" cy="5591248"/>
                </a:xfrm>
              </p:grpSpPr>
              <p:sp>
                <p:nvSpPr>
                  <p:cNvPr id="28" name="27 - Αστέρι 16 ακτινών"/>
                  <p:cNvSpPr/>
                  <p:nvPr/>
                </p:nvSpPr>
                <p:spPr>
                  <a:xfrm>
                    <a:off x="2357421" y="5726903"/>
                    <a:ext cx="1285884" cy="1293081"/>
                  </a:xfrm>
                  <a:prstGeom prst="star16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" name="25 - Ομάδα"/>
                  <p:cNvGrpSpPr/>
                  <p:nvPr/>
                </p:nvGrpSpPr>
                <p:grpSpPr>
                  <a:xfrm>
                    <a:off x="2071670" y="1428736"/>
                    <a:ext cx="1857389" cy="4841805"/>
                    <a:chOff x="1428728" y="0"/>
                    <a:chExt cx="2214579" cy="5913375"/>
                  </a:xfrm>
                </p:grpSpPr>
                <p:sp>
                  <p:nvSpPr>
                    <p:cNvPr id="22" name="21 - Πεντάγωνο"/>
                    <p:cNvSpPr/>
                    <p:nvPr/>
                  </p:nvSpPr>
                  <p:spPr>
                    <a:xfrm rot="16200000">
                      <a:off x="178575" y="1535905"/>
                      <a:ext cx="4714884" cy="1643074"/>
                    </a:xfrm>
                    <a:prstGeom prst="homePlat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25" name="24 - Ομάδα"/>
                    <p:cNvGrpSpPr/>
                    <p:nvPr/>
                  </p:nvGrpSpPr>
                  <p:grpSpPr>
                    <a:xfrm>
                      <a:off x="1428728" y="4500570"/>
                      <a:ext cx="2214579" cy="1412805"/>
                      <a:chOff x="1500166" y="4500570"/>
                      <a:chExt cx="2214579" cy="1412805"/>
                    </a:xfrm>
                  </p:grpSpPr>
                  <p:sp>
                    <p:nvSpPr>
                      <p:cNvPr id="23" name=" 3"/>
                      <p:cNvSpPr/>
                      <p:nvPr/>
                    </p:nvSpPr>
                    <p:spPr>
                      <a:xfrm rot="10800000">
                        <a:off x="1500166" y="4500570"/>
                        <a:ext cx="2214579" cy="1412805"/>
                      </a:xfrm>
                      <a:prstGeom prst="funnel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24" name="23 - Έλλειψη"/>
                      <p:cNvSpPr/>
                      <p:nvPr/>
                    </p:nvSpPr>
                    <p:spPr>
                      <a:xfrm>
                        <a:off x="1556976" y="5214950"/>
                        <a:ext cx="2100985" cy="67993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45" name="44 - Δεξιό βέλος"/>
                <p:cNvSpPr/>
                <p:nvPr/>
              </p:nvSpPr>
              <p:spPr>
                <a:xfrm rot="16200000">
                  <a:off x="2597119" y="696814"/>
                  <a:ext cx="960003" cy="116399"/>
                </a:xfrm>
                <a:prstGeom prst="rightArrow">
                  <a:avLst/>
                </a:prstGeom>
                <a:solidFill>
                  <a:srgbClr val="2CFF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7" name="46 - TextBox"/>
              <p:cNvSpPr txBox="1"/>
              <p:nvPr/>
            </p:nvSpPr>
            <p:spPr>
              <a:xfrm>
                <a:off x="3143240" y="357166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2CFF2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2400" dirty="0">
                  <a:solidFill>
                    <a:srgbClr val="2CFF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6786578" y="3143248"/>
            <a:ext cx="642937" cy="1785937"/>
          </p:xfrm>
          <a:graphic>
            <a:graphicData uri="http://schemas.openxmlformats.org/presentationml/2006/ole">
              <p:oleObj spid="_x0000_s28677" name="Clip" r:id="rId4" imgW="1295640" imgH="3934080" progId="">
                <p:embed/>
              </p:oleObj>
            </a:graphicData>
          </a:graphic>
        </p:graphicFrame>
      </p:grpSp>
      <p:sp useBgFill="1">
        <p:nvSpPr>
          <p:cNvPr id="61" name="60 - Ελλειψοειδής επεξήγηση"/>
          <p:cNvSpPr/>
          <p:nvPr/>
        </p:nvSpPr>
        <p:spPr>
          <a:xfrm>
            <a:off x="4714876" y="1500174"/>
            <a:ext cx="2143140" cy="1285884"/>
          </a:xfrm>
          <a:prstGeom prst="wedgeEllipseCallout">
            <a:avLst>
              <a:gd name="adj1" fmla="val 49233"/>
              <a:gd name="adj2" fmla="val 9851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+mj-lt"/>
              </a:rPr>
              <a:t>Κι εγώ το ίδιο !</a:t>
            </a:r>
            <a:endParaRPr lang="en-US" sz="2400" dirty="0">
              <a:latin typeface="+mj-lt"/>
            </a:endParaRPr>
          </a:p>
        </p:txBody>
      </p:sp>
      <p:sp useBgFill="1">
        <p:nvSpPr>
          <p:cNvPr id="62" name="61 - Ελλειψοειδής επεξήγηση"/>
          <p:cNvSpPr/>
          <p:nvPr/>
        </p:nvSpPr>
        <p:spPr>
          <a:xfrm>
            <a:off x="3286116" y="3214686"/>
            <a:ext cx="2857520" cy="1571660"/>
          </a:xfrm>
          <a:prstGeom prst="wedgeEllipseCallout">
            <a:avLst>
              <a:gd name="adj1" fmla="val -78225"/>
              <a:gd name="adj2" fmla="val -3954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latin typeface="+mj-lt"/>
              </a:rPr>
              <a:t>Νιώθω μια δύναμη προς τα κάτω !</a:t>
            </a:r>
            <a:endParaRPr lang="en-US" sz="2400" dirty="0">
              <a:latin typeface="+mj-lt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214282" y="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j-lt"/>
              </a:rPr>
              <a:t>Πράγματι…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2928926" y="6858000"/>
            <a:ext cx="2786081" cy="6858001"/>
            <a:chOff x="5857882" y="-1"/>
            <a:chExt cx="2786081" cy="6858001"/>
          </a:xfrm>
        </p:grpSpPr>
        <p:grpSp>
          <p:nvGrpSpPr>
            <p:cNvPr id="3" name="47 - Ομάδα"/>
            <p:cNvGrpSpPr/>
            <p:nvPr/>
          </p:nvGrpSpPr>
          <p:grpSpPr>
            <a:xfrm>
              <a:off x="5857882" y="-1"/>
              <a:ext cx="2786081" cy="6858001"/>
              <a:chOff x="2357422" y="275012"/>
              <a:chExt cx="1444636" cy="6582988"/>
            </a:xfrm>
          </p:grpSpPr>
          <p:grpSp>
            <p:nvGrpSpPr>
              <p:cNvPr id="5" name="45 - Ομάδα"/>
              <p:cNvGrpSpPr/>
              <p:nvPr/>
            </p:nvGrpSpPr>
            <p:grpSpPr>
              <a:xfrm>
                <a:off x="2357422" y="275012"/>
                <a:ext cx="1444636" cy="6582988"/>
                <a:chOff x="2357422" y="275012"/>
                <a:chExt cx="1444636" cy="6582988"/>
              </a:xfrm>
            </p:grpSpPr>
            <p:grpSp>
              <p:nvGrpSpPr>
                <p:cNvPr id="7" name="28 - Ομάδα"/>
                <p:cNvGrpSpPr/>
                <p:nvPr/>
              </p:nvGrpSpPr>
              <p:grpSpPr>
                <a:xfrm>
                  <a:off x="2357422" y="1285836"/>
                  <a:ext cx="1444636" cy="5572164"/>
                  <a:chOff x="2071670" y="1428736"/>
                  <a:chExt cx="1857389" cy="5591248"/>
                </a:xfrm>
              </p:grpSpPr>
              <p:grpSp>
                <p:nvGrpSpPr>
                  <p:cNvPr id="9" name="25 - Ομάδα"/>
                  <p:cNvGrpSpPr/>
                  <p:nvPr/>
                </p:nvGrpSpPr>
                <p:grpSpPr>
                  <a:xfrm>
                    <a:off x="2071670" y="1428736"/>
                    <a:ext cx="1857389" cy="4841805"/>
                    <a:chOff x="1428728" y="0"/>
                    <a:chExt cx="2214579" cy="5913375"/>
                  </a:xfrm>
                </p:grpSpPr>
                <p:sp>
                  <p:nvSpPr>
                    <p:cNvPr id="11" name="10 - Πεντάγωνο"/>
                    <p:cNvSpPr/>
                    <p:nvPr/>
                  </p:nvSpPr>
                  <p:spPr>
                    <a:xfrm rot="16200000">
                      <a:off x="178575" y="1535905"/>
                      <a:ext cx="4714884" cy="1643074"/>
                    </a:xfrm>
                    <a:prstGeom prst="homePlat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2" name="24 - Ομάδα"/>
                    <p:cNvGrpSpPr/>
                    <p:nvPr/>
                  </p:nvGrpSpPr>
                  <p:grpSpPr>
                    <a:xfrm>
                      <a:off x="1428728" y="4500570"/>
                      <a:ext cx="2214579" cy="1412805"/>
                      <a:chOff x="1500166" y="4500570"/>
                      <a:chExt cx="2214579" cy="1412805"/>
                    </a:xfrm>
                  </p:grpSpPr>
                  <p:sp>
                    <p:nvSpPr>
                      <p:cNvPr id="13" name=" 3"/>
                      <p:cNvSpPr/>
                      <p:nvPr/>
                    </p:nvSpPr>
                    <p:spPr>
                      <a:xfrm rot="10800000">
                        <a:off x="1500166" y="4500570"/>
                        <a:ext cx="2214579" cy="1412805"/>
                      </a:xfrm>
                      <a:prstGeom prst="funnel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14" name="13 - Έλλειψη"/>
                      <p:cNvSpPr/>
                      <p:nvPr/>
                    </p:nvSpPr>
                    <p:spPr>
                      <a:xfrm>
                        <a:off x="1556976" y="5214950"/>
                        <a:ext cx="2100985" cy="679930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0" name="9 - Αστέρι 16 ακτινών"/>
                  <p:cNvSpPr/>
                  <p:nvPr/>
                </p:nvSpPr>
                <p:spPr>
                  <a:xfrm>
                    <a:off x="2357421" y="5726903"/>
                    <a:ext cx="1285884" cy="1293081"/>
                  </a:xfrm>
                  <a:prstGeom prst="star16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8" name="7 - Δεξιό βέλος"/>
                <p:cNvSpPr/>
                <p:nvPr/>
              </p:nvSpPr>
              <p:spPr>
                <a:xfrm rot="16200000">
                  <a:off x="2597119" y="696814"/>
                  <a:ext cx="960003" cy="116399"/>
                </a:xfrm>
                <a:prstGeom prst="rightArrow">
                  <a:avLst/>
                </a:prstGeom>
                <a:solidFill>
                  <a:srgbClr val="2CFF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" name="5 - TextBox"/>
              <p:cNvSpPr txBox="1"/>
              <p:nvPr/>
            </p:nvSpPr>
            <p:spPr>
              <a:xfrm>
                <a:off x="3143240" y="357166"/>
                <a:ext cx="500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2CFF2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2400" dirty="0">
                  <a:solidFill>
                    <a:srgbClr val="2CFF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4" name="Object 5"/>
            <p:cNvGraphicFramePr>
              <a:graphicFrameLocks noChangeAspect="1"/>
            </p:cNvGraphicFramePr>
            <p:nvPr/>
          </p:nvGraphicFramePr>
          <p:xfrm>
            <a:off x="6786578" y="3428999"/>
            <a:ext cx="540067" cy="1500186"/>
          </p:xfrm>
          <a:graphic>
            <a:graphicData uri="http://schemas.openxmlformats.org/presentationml/2006/ole">
              <p:oleObj spid="_x0000_s29698" name="Clip" r:id="rId3" imgW="1295640" imgH="3934080" progId="">
                <p:embed/>
              </p:oleObj>
            </a:graphicData>
          </a:graphic>
        </p:graphicFrame>
      </p:grp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1428728" y="2000240"/>
          <a:ext cx="642937" cy="1785937"/>
        </p:xfrm>
        <a:graphic>
          <a:graphicData uri="http://schemas.openxmlformats.org/presentationml/2006/ole">
            <p:oleObj spid="_x0000_s29699" name="Clip" r:id="rId4" imgW="1295640" imgH="3934080" progId="">
              <p:embed/>
            </p:oleObj>
          </a:graphicData>
        </a:graphic>
      </p:graphicFrame>
      <p:cxnSp>
        <p:nvCxnSpPr>
          <p:cNvPr id="17" name="16 - Ευθεία γραμμή σύνδεσης"/>
          <p:cNvCxnSpPr/>
          <p:nvPr/>
        </p:nvCxnSpPr>
        <p:spPr>
          <a:xfrm>
            <a:off x="2143108" y="2500306"/>
            <a:ext cx="6429420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18 - Ομάδα"/>
          <p:cNvGrpSpPr/>
          <p:nvPr/>
        </p:nvGrpSpPr>
        <p:grpSpPr>
          <a:xfrm>
            <a:off x="0" y="1053055"/>
            <a:ext cx="2786081" cy="5804945"/>
            <a:chOff x="5857882" y="1053055"/>
            <a:chExt cx="2786081" cy="5804945"/>
          </a:xfrm>
        </p:grpSpPr>
        <p:grpSp>
          <p:nvGrpSpPr>
            <p:cNvPr id="20" name="47 - Ομάδα"/>
            <p:cNvGrpSpPr/>
            <p:nvPr/>
          </p:nvGrpSpPr>
          <p:grpSpPr>
            <a:xfrm>
              <a:off x="5857882" y="1053055"/>
              <a:ext cx="2786081" cy="5804945"/>
              <a:chOff x="2357422" y="1285836"/>
              <a:chExt cx="1444636" cy="5572164"/>
            </a:xfrm>
          </p:grpSpPr>
          <p:grpSp>
            <p:nvGrpSpPr>
              <p:cNvPr id="22" name="45 - Ομάδα"/>
              <p:cNvGrpSpPr/>
              <p:nvPr/>
            </p:nvGrpSpPr>
            <p:grpSpPr>
              <a:xfrm>
                <a:off x="2357422" y="1285836"/>
                <a:ext cx="1444636" cy="5572164"/>
                <a:chOff x="2357422" y="1285836"/>
                <a:chExt cx="1444636" cy="5572164"/>
              </a:xfrm>
            </p:grpSpPr>
            <p:grpSp>
              <p:nvGrpSpPr>
                <p:cNvPr id="24" name="28 - Ομάδα"/>
                <p:cNvGrpSpPr/>
                <p:nvPr/>
              </p:nvGrpSpPr>
              <p:grpSpPr>
                <a:xfrm>
                  <a:off x="2357422" y="1285836"/>
                  <a:ext cx="1444636" cy="5572164"/>
                  <a:chOff x="2071670" y="1428736"/>
                  <a:chExt cx="1857389" cy="5591248"/>
                </a:xfrm>
              </p:grpSpPr>
              <p:sp>
                <p:nvSpPr>
                  <p:cNvPr id="27" name="26 - Αστέρι 16 ακτινών"/>
                  <p:cNvSpPr/>
                  <p:nvPr/>
                </p:nvSpPr>
                <p:spPr>
                  <a:xfrm>
                    <a:off x="2357421" y="5726903"/>
                    <a:ext cx="1285884" cy="1293081"/>
                  </a:xfrm>
                  <a:prstGeom prst="star16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" name="25 - Ομάδα"/>
                  <p:cNvGrpSpPr/>
                  <p:nvPr/>
                </p:nvGrpSpPr>
                <p:grpSpPr>
                  <a:xfrm>
                    <a:off x="2071670" y="1428736"/>
                    <a:ext cx="1857389" cy="4841805"/>
                    <a:chOff x="1428728" y="0"/>
                    <a:chExt cx="2214579" cy="5913375"/>
                  </a:xfrm>
                </p:grpSpPr>
                <p:sp>
                  <p:nvSpPr>
                    <p:cNvPr id="28" name="27 - Πεντάγωνο"/>
                    <p:cNvSpPr/>
                    <p:nvPr/>
                  </p:nvSpPr>
                  <p:spPr>
                    <a:xfrm rot="16200000">
                      <a:off x="178575" y="1535905"/>
                      <a:ext cx="4714884" cy="1643074"/>
                    </a:xfrm>
                    <a:prstGeom prst="homePlat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29" name="24 - Ομάδα"/>
                    <p:cNvGrpSpPr/>
                    <p:nvPr/>
                  </p:nvGrpSpPr>
                  <p:grpSpPr>
                    <a:xfrm>
                      <a:off x="1428728" y="4500570"/>
                      <a:ext cx="2214579" cy="1412805"/>
                      <a:chOff x="1500166" y="4500570"/>
                      <a:chExt cx="2214579" cy="1412805"/>
                    </a:xfrm>
                  </p:grpSpPr>
                  <p:sp>
                    <p:nvSpPr>
                      <p:cNvPr id="30" name=" 3"/>
                      <p:cNvSpPr/>
                      <p:nvPr/>
                    </p:nvSpPr>
                    <p:spPr>
                      <a:xfrm rot="10800000">
                        <a:off x="1500166" y="4500570"/>
                        <a:ext cx="2214579" cy="1412805"/>
                      </a:xfrm>
                      <a:prstGeom prst="funnel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31" name="30 - Έλλειψη"/>
                      <p:cNvSpPr/>
                      <p:nvPr/>
                    </p:nvSpPr>
                    <p:spPr>
                      <a:xfrm>
                        <a:off x="1556976" y="5214951"/>
                        <a:ext cx="2100960" cy="67993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25" name="24 - Δεξιό βέλος"/>
                <p:cNvSpPr/>
                <p:nvPr/>
              </p:nvSpPr>
              <p:spPr>
                <a:xfrm rot="16200000">
                  <a:off x="2602359" y="1725388"/>
                  <a:ext cx="960003" cy="116399"/>
                </a:xfrm>
                <a:prstGeom prst="rightArrow">
                  <a:avLst/>
                </a:prstGeom>
                <a:solidFill>
                  <a:srgbClr val="2CFF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" name="22 - TextBox"/>
              <p:cNvSpPr txBox="1"/>
              <p:nvPr/>
            </p:nvSpPr>
            <p:spPr>
              <a:xfrm>
                <a:off x="3098245" y="1459080"/>
                <a:ext cx="500066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2CFF2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2400" dirty="0">
                  <a:solidFill>
                    <a:srgbClr val="2CFF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6786578" y="3428999"/>
            <a:ext cx="540067" cy="1500186"/>
          </p:xfrm>
          <a:graphic>
            <a:graphicData uri="http://schemas.openxmlformats.org/presentationml/2006/ole">
              <p:oleObj spid="_x0000_s29700" name="Clip" r:id="rId5" imgW="1295640" imgH="3934080" progId="">
                <p:embed/>
              </p:oleObj>
            </a:graphicData>
          </a:graphic>
        </p:graphicFrame>
      </p:grpSp>
      <p:cxnSp>
        <p:nvCxnSpPr>
          <p:cNvPr id="32" name="31 - Ευθεία γραμμή σύνδεσης"/>
          <p:cNvCxnSpPr/>
          <p:nvPr/>
        </p:nvCxnSpPr>
        <p:spPr>
          <a:xfrm>
            <a:off x="0" y="2643182"/>
            <a:ext cx="714380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>
            <a:off x="2143108" y="3000372"/>
            <a:ext cx="714380" cy="0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61 - Ομάδα"/>
          <p:cNvGrpSpPr/>
          <p:nvPr/>
        </p:nvGrpSpPr>
        <p:grpSpPr>
          <a:xfrm>
            <a:off x="3143240" y="1053056"/>
            <a:ext cx="2786081" cy="5804945"/>
            <a:chOff x="5857882" y="1053055"/>
            <a:chExt cx="2786081" cy="5804945"/>
          </a:xfrm>
        </p:grpSpPr>
        <p:grpSp>
          <p:nvGrpSpPr>
            <p:cNvPr id="63" name="47 - Ομάδα"/>
            <p:cNvGrpSpPr/>
            <p:nvPr/>
          </p:nvGrpSpPr>
          <p:grpSpPr>
            <a:xfrm>
              <a:off x="5857882" y="1053055"/>
              <a:ext cx="2786081" cy="5804945"/>
              <a:chOff x="2357422" y="1285836"/>
              <a:chExt cx="1444636" cy="5572164"/>
            </a:xfrm>
          </p:grpSpPr>
          <p:grpSp>
            <p:nvGrpSpPr>
              <p:cNvPr id="65" name="45 - Ομάδα"/>
              <p:cNvGrpSpPr/>
              <p:nvPr/>
            </p:nvGrpSpPr>
            <p:grpSpPr>
              <a:xfrm>
                <a:off x="2357422" y="1285836"/>
                <a:ext cx="1444636" cy="5572164"/>
                <a:chOff x="2357422" y="1285836"/>
                <a:chExt cx="1444636" cy="5572164"/>
              </a:xfrm>
            </p:grpSpPr>
            <p:grpSp>
              <p:nvGrpSpPr>
                <p:cNvPr id="67" name="28 - Ομάδα"/>
                <p:cNvGrpSpPr/>
                <p:nvPr/>
              </p:nvGrpSpPr>
              <p:grpSpPr>
                <a:xfrm>
                  <a:off x="2357422" y="1285836"/>
                  <a:ext cx="1444636" cy="5572164"/>
                  <a:chOff x="2071670" y="1428736"/>
                  <a:chExt cx="1857389" cy="5591248"/>
                </a:xfrm>
              </p:grpSpPr>
              <p:sp>
                <p:nvSpPr>
                  <p:cNvPr id="70" name="69 - Αστέρι 16 ακτινών"/>
                  <p:cNvSpPr/>
                  <p:nvPr/>
                </p:nvSpPr>
                <p:spPr>
                  <a:xfrm>
                    <a:off x="2357421" y="5726903"/>
                    <a:ext cx="1285884" cy="1293081"/>
                  </a:xfrm>
                  <a:prstGeom prst="star16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69" name="25 - Ομάδα"/>
                  <p:cNvGrpSpPr/>
                  <p:nvPr/>
                </p:nvGrpSpPr>
                <p:grpSpPr>
                  <a:xfrm>
                    <a:off x="2071670" y="1428736"/>
                    <a:ext cx="1857389" cy="4841805"/>
                    <a:chOff x="1428728" y="0"/>
                    <a:chExt cx="2214579" cy="5913375"/>
                  </a:xfrm>
                </p:grpSpPr>
                <p:sp>
                  <p:nvSpPr>
                    <p:cNvPr id="71" name="70 - Πεντάγωνο"/>
                    <p:cNvSpPr/>
                    <p:nvPr/>
                  </p:nvSpPr>
                  <p:spPr>
                    <a:xfrm rot="16200000">
                      <a:off x="178575" y="1535905"/>
                      <a:ext cx="4714884" cy="1643074"/>
                    </a:xfrm>
                    <a:prstGeom prst="homePlat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72" name="24 - Ομάδα"/>
                    <p:cNvGrpSpPr/>
                    <p:nvPr/>
                  </p:nvGrpSpPr>
                  <p:grpSpPr>
                    <a:xfrm>
                      <a:off x="1428728" y="4500570"/>
                      <a:ext cx="2214579" cy="1412805"/>
                      <a:chOff x="1500166" y="4500570"/>
                      <a:chExt cx="2214579" cy="1412805"/>
                    </a:xfrm>
                  </p:grpSpPr>
                  <p:sp>
                    <p:nvSpPr>
                      <p:cNvPr id="73" name=" 3"/>
                      <p:cNvSpPr/>
                      <p:nvPr/>
                    </p:nvSpPr>
                    <p:spPr>
                      <a:xfrm rot="10800000">
                        <a:off x="1500166" y="4500570"/>
                        <a:ext cx="2214579" cy="1412805"/>
                      </a:xfrm>
                      <a:prstGeom prst="funnel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74" name="73 - Έλλειψη"/>
                      <p:cNvSpPr/>
                      <p:nvPr/>
                    </p:nvSpPr>
                    <p:spPr>
                      <a:xfrm>
                        <a:off x="1556976" y="5214950"/>
                        <a:ext cx="2100985" cy="67993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68" name="67 - Δεξιό βέλος"/>
                <p:cNvSpPr/>
                <p:nvPr/>
              </p:nvSpPr>
              <p:spPr>
                <a:xfrm rot="16200000">
                  <a:off x="2602375" y="1725387"/>
                  <a:ext cx="960003" cy="116399"/>
                </a:xfrm>
                <a:prstGeom prst="rightArrow">
                  <a:avLst/>
                </a:prstGeom>
                <a:solidFill>
                  <a:srgbClr val="2CFF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6" name="65 - TextBox"/>
              <p:cNvSpPr txBox="1"/>
              <p:nvPr/>
            </p:nvSpPr>
            <p:spPr>
              <a:xfrm>
                <a:off x="3098261" y="1459079"/>
                <a:ext cx="500066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2CFF2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2400" dirty="0">
                  <a:solidFill>
                    <a:srgbClr val="2CFF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6786578" y="3428999"/>
            <a:ext cx="540067" cy="1500186"/>
          </p:xfrm>
          <a:graphic>
            <a:graphicData uri="http://schemas.openxmlformats.org/presentationml/2006/ole">
              <p:oleObj spid="_x0000_s29703" name="Clip" r:id="rId6" imgW="1295640" imgH="3934080" progId="">
                <p:embed/>
              </p:oleObj>
            </a:graphicData>
          </a:graphic>
        </p:graphicFrame>
      </p:grpSp>
      <p:sp>
        <p:nvSpPr>
          <p:cNvPr id="77" name="76 - Τόξο"/>
          <p:cNvSpPr/>
          <p:nvPr/>
        </p:nvSpPr>
        <p:spPr>
          <a:xfrm rot="200179">
            <a:off x="2214546" y="2647913"/>
            <a:ext cx="3714776" cy="1566905"/>
          </a:xfrm>
          <a:prstGeom prst="arc">
            <a:avLst>
              <a:gd name="adj1" fmla="val 13803501"/>
              <a:gd name="adj2" fmla="val 20490850"/>
            </a:avLst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2" name="121 - Ομάδα"/>
          <p:cNvGrpSpPr/>
          <p:nvPr/>
        </p:nvGrpSpPr>
        <p:grpSpPr>
          <a:xfrm>
            <a:off x="5715008" y="1053027"/>
            <a:ext cx="4071965" cy="5733559"/>
            <a:chOff x="5715008" y="1053027"/>
            <a:chExt cx="4071965" cy="5733559"/>
          </a:xfrm>
        </p:grpSpPr>
        <p:sp>
          <p:nvSpPr>
            <p:cNvPr id="121" name="120 - Παραλληλόγραμμο"/>
            <p:cNvSpPr/>
            <p:nvPr/>
          </p:nvSpPr>
          <p:spPr>
            <a:xfrm>
              <a:off x="5715008" y="4714884"/>
              <a:ext cx="3428992" cy="2071702"/>
            </a:xfrm>
            <a:prstGeom prst="parallelogram">
              <a:avLst>
                <a:gd name="adj" fmla="val 24081"/>
              </a:avLst>
            </a:prstGeom>
            <a:solidFill>
              <a:srgbClr val="2CF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7" name="106 - Ομάδα"/>
            <p:cNvGrpSpPr/>
            <p:nvPr/>
          </p:nvGrpSpPr>
          <p:grpSpPr>
            <a:xfrm>
              <a:off x="6072198" y="1053027"/>
              <a:ext cx="3714775" cy="5026859"/>
              <a:chOff x="5857881" y="1053050"/>
              <a:chExt cx="3714775" cy="5026859"/>
            </a:xfrm>
          </p:grpSpPr>
          <p:grpSp>
            <p:nvGrpSpPr>
              <p:cNvPr id="108" name="47 - Ομάδα"/>
              <p:cNvGrpSpPr/>
              <p:nvPr/>
            </p:nvGrpSpPr>
            <p:grpSpPr>
              <a:xfrm>
                <a:off x="5857881" y="1053050"/>
                <a:ext cx="3714775" cy="5026859"/>
                <a:chOff x="2357422" y="1285835"/>
                <a:chExt cx="1926182" cy="4825277"/>
              </a:xfrm>
            </p:grpSpPr>
            <p:grpSp>
              <p:nvGrpSpPr>
                <p:cNvPr id="110" name="45 - Ομάδα"/>
                <p:cNvGrpSpPr/>
                <p:nvPr/>
              </p:nvGrpSpPr>
              <p:grpSpPr>
                <a:xfrm>
                  <a:off x="2357422" y="1285835"/>
                  <a:ext cx="1463176" cy="4825277"/>
                  <a:chOff x="2357422" y="1285835"/>
                  <a:chExt cx="1463176" cy="4825277"/>
                </a:xfrm>
              </p:grpSpPr>
              <p:grpSp>
                <p:nvGrpSpPr>
                  <p:cNvPr id="115" name="25 - Ομάδα"/>
                  <p:cNvGrpSpPr/>
                  <p:nvPr/>
                </p:nvGrpSpPr>
                <p:grpSpPr>
                  <a:xfrm>
                    <a:off x="2357422" y="1285835"/>
                    <a:ext cx="1444636" cy="4825277"/>
                    <a:chOff x="1428728" y="0"/>
                    <a:chExt cx="2214579" cy="5913375"/>
                  </a:xfrm>
                </p:grpSpPr>
                <p:sp>
                  <p:nvSpPr>
                    <p:cNvPr id="116" name="115 - Πεντάγωνο"/>
                    <p:cNvSpPr/>
                    <p:nvPr/>
                  </p:nvSpPr>
                  <p:spPr>
                    <a:xfrm rot="16200000">
                      <a:off x="178575" y="1535905"/>
                      <a:ext cx="4714884" cy="1643074"/>
                    </a:xfrm>
                    <a:prstGeom prst="homePlat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FF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17" name="24 - Ομάδα"/>
                    <p:cNvGrpSpPr/>
                    <p:nvPr/>
                  </p:nvGrpSpPr>
                  <p:grpSpPr>
                    <a:xfrm>
                      <a:off x="1428728" y="4500570"/>
                      <a:ext cx="2214579" cy="1412805"/>
                      <a:chOff x="1500166" y="4500570"/>
                      <a:chExt cx="2214579" cy="1412805"/>
                    </a:xfrm>
                  </p:grpSpPr>
                  <p:sp>
                    <p:nvSpPr>
                      <p:cNvPr id="118" name=" 3"/>
                      <p:cNvSpPr/>
                      <p:nvPr/>
                    </p:nvSpPr>
                    <p:spPr>
                      <a:xfrm rot="10800000">
                        <a:off x="1500166" y="4500570"/>
                        <a:ext cx="2214579" cy="1412805"/>
                      </a:xfrm>
                      <a:prstGeom prst="funnel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1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lt1">
                          <a:alpha val="4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</p:sp>
                  <p:sp>
                    <p:nvSpPr>
                      <p:cNvPr id="119" name="118 - Έλλειψη"/>
                      <p:cNvSpPr/>
                      <p:nvPr/>
                    </p:nvSpPr>
                    <p:spPr>
                      <a:xfrm>
                        <a:off x="1556976" y="5214950"/>
                        <a:ext cx="2100985" cy="67993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13" name="112 - Δεξιό βέλος"/>
                  <p:cNvSpPr/>
                  <p:nvPr/>
                </p:nvSpPr>
                <p:spPr>
                  <a:xfrm rot="5400000">
                    <a:off x="3282397" y="3371171"/>
                    <a:ext cx="960003" cy="116399"/>
                  </a:xfrm>
                  <a:prstGeom prst="rightArrow">
                    <a:avLst/>
                  </a:prstGeom>
                  <a:solidFill>
                    <a:srgbClr val="2CFF2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1" name="110 - TextBox"/>
                <p:cNvSpPr txBox="1"/>
                <p:nvPr/>
              </p:nvSpPr>
              <p:spPr>
                <a:xfrm>
                  <a:off x="3783538" y="3155090"/>
                  <a:ext cx="5000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2CFF21"/>
                      </a:solidFill>
                      <a:latin typeface="Arial" pitchFamily="34" charset="0"/>
                      <a:cs typeface="Arial" pitchFamily="34" charset="0"/>
                    </a:rPr>
                    <a:t>g</a:t>
                  </a:r>
                  <a:endParaRPr lang="en-US" sz="2400" dirty="0">
                    <a:solidFill>
                      <a:srgbClr val="2CFF2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109" name="Object 5"/>
              <p:cNvGraphicFramePr>
                <a:graphicFrameLocks noChangeAspect="1"/>
              </p:cNvGraphicFramePr>
              <p:nvPr/>
            </p:nvGraphicFramePr>
            <p:xfrm>
              <a:off x="6786578" y="3428999"/>
              <a:ext cx="540067" cy="1500186"/>
            </p:xfrm>
            <a:graphic>
              <a:graphicData uri="http://schemas.openxmlformats.org/presentationml/2006/ole">
                <p:oleObj spid="_x0000_s29707" name="Clip" r:id="rId7" imgW="1295640" imgH="3934080" progId="">
                  <p:embed/>
                </p:oleObj>
              </a:graphicData>
            </a:graphic>
          </p:graphicFrame>
        </p:grpSp>
      </p:grpSp>
      <p:sp>
        <p:nvSpPr>
          <p:cNvPr id="120" name="119 - Τόξο"/>
          <p:cNvSpPr/>
          <p:nvPr/>
        </p:nvSpPr>
        <p:spPr>
          <a:xfrm rot="200179">
            <a:off x="5114513" y="2647889"/>
            <a:ext cx="3714776" cy="1566905"/>
          </a:xfrm>
          <a:prstGeom prst="arc">
            <a:avLst>
              <a:gd name="adj1" fmla="val 13951787"/>
              <a:gd name="adj2" fmla="val 20573863"/>
            </a:avLst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60 - Τίτλος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400" i="1" u="sng" dirty="0" smtClean="0">
                <a:solidFill>
                  <a:schemeClr val="tx1"/>
                </a:solidFill>
              </a:rPr>
              <a:t>Καμπύλωση του φωτός</a:t>
            </a:r>
            <a:r>
              <a:rPr lang="en-US" sz="4400" i="1" u="sng" dirty="0" smtClean="0"/>
              <a:t/>
            </a:r>
            <a:br>
              <a:rPr lang="en-US" sz="4400" i="1" u="sng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0399 -2.060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00399 -2.0710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Εάν ο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Νεύτωνας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είχε αντιμετωπίσει τα πειράματα κάμψης του φωτός πιθανόν να έλεγε ότι το φως αποκλίνει της ευθείας γραμμής λόγω της  </a:t>
            </a:r>
            <a:r>
              <a:rPr lang="el-GR" sz="2000" i="1" dirty="0" smtClean="0">
                <a:latin typeface="Arial" pitchFamily="34" charset="0"/>
                <a:cs typeface="Arial" pitchFamily="34" charset="0"/>
              </a:rPr>
              <a:t>βαρύτητας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Για τον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Einstein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η αντίληψη αυτή ήταν αφύσικη. Προτιμούσε να θεωρεί ότι το φως διαδίδεται πάντα σε ευθεία γραμμή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Αυτό που έχει παραμορφωθεί από την παρουσία της ύλης είναι ο ίδιος ο χωρόχρονος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 καμπυλωμένος χωρόχρονος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είναι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βαρύτητα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47148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John Wheeler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Η μάζα-ενέργεια υπαγορεύει στον χωρόχρονο πώς να καμπυλωθεί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Ο καμπυλωμένος χωρόχρονος υπαγορεύει στη μάζα-ενέργεια πώς να κινηθεί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drekos\Pictures\hli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4357694"/>
            <a:ext cx="3929058" cy="2500306"/>
          </a:xfrm>
          <a:prstGeom prst="rect">
            <a:avLst/>
          </a:prstGeom>
          <a:noFill/>
        </p:spPr>
      </p:pic>
      <p:pic>
        <p:nvPicPr>
          <p:cNvPr id="37893" name="Picture 5" descr="C:\Users\drekos\Pictures\spaceti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14686"/>
            <a:ext cx="318135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06" y="137483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Αριστοτέλης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Απόλυτη κατάσταση ηρεμίας όπου θα βρίσκονταν τα σώματα αν δεν τα οδηγούσαν κάποιες δυνάμεις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Απόλυτος χώρος, απόλυτος χρόνος</a:t>
            </a:r>
          </a:p>
          <a:p>
            <a:endParaRPr lang="el-GR" sz="2000" i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Γαλιλαίος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Κάθε σώμα αυξάνει την ταχύτητά του με τον ίδιο ρυθμό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σε βαρυτικό πεδίο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Οι μετρήσεις του Γαλιλαίου χρησιμοποιήθηκαν ως βάση στους νόμους κίνησης του Νεύτωνα</a:t>
            </a:r>
          </a:p>
          <a:p>
            <a:endParaRPr lang="el-GR" sz="2000" i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Νεύτωνας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(1687)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Δεν υπάρχει απόλυτο κριτήριο για το αν ένα σώμα βρίσκεται σε κατάσταση ηρεμίας ή όχι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Δεν μπορεί κανείς να προσδιορίσει αν δύο γεγονότα που συνέβησαν σε διαφορετικές χρονικές στιγμές συνέβησαν στο ίδιο σημείο του χώρου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Δεν μπορούμε να προσδώσουμε σε ένα γεγονός μια απόλυτη θέση στο χώρο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summers\projects\talks\space_and_time_can_warp_your_mind\lensing_diagram_n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343060" y="-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Gravitational lensing</a:t>
            </a:r>
            <a:br>
              <a:rPr lang="en-US" sz="4400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18" name="Picture 4" descr="C:\summers\projects\talks\space_and_time_can_warp_your_mind\a1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-24"/>
            <a:ext cx="5822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lisa_forma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36" y="4572008"/>
            <a:ext cx="32384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Οι εξισώσεις του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Einstein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προβλέπουν μη στατικό σύμπαν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ισάγει την κοσμολογική σταθερά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Friedmann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(1922)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σύμπαν είναι ισότροπο και ομογενές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Hubble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(1929) 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Άστρα και γαλαξίες έχουν φάσμα μετατοπισμένο προς το ερυθρό. Όλοι απομακρύνονται από εμάς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4857760"/>
            <a:ext cx="5929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Τα κινούμενα σώματα μεγάλης μάζας προκαλούν εκπομπή βαρυτικών κυμάτων,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ρυτιδώσεων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στην καμπυλότητα του χωρόχρονου που διαδίδονται με την ταχύτητα του φωτός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0" name="9 - TextBox"/>
          <p:cNvSpPr txBox="1"/>
          <p:nvPr/>
        </p:nvSpPr>
        <p:spPr>
          <a:xfrm>
            <a:off x="-32" y="272196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Οι λύσεις των εξισώσεων του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Einstein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προβλέπουν ακριβώς τις κινήσεις των σωμάτων και ειδικότερα αυτών που βρίσκονται σε πολύ ισχυρά βαρυτικά πεδία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νόμος της βαρύτητας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του Νεύτωνα αποτελεί πλέον μια προσέγγιση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Μειονέκτημα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Η βαρύτητα φαίνεται  διαφορετική από τις άλλες δυνάμεις </a:t>
            </a: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drekos\Pictures\redshif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2590800" cy="364333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2786050" y="642918"/>
            <a:ext cx="6357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Καθώς το φως κινείται προς τα πάνω σε βαρυτικό πεδίο χάνει ενέργεια και η συχνότητά του μικραίνει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Μετατόπιση προς το ερυθρό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Διαδοχικά φωτεινά σήματα από το κάτω μέρος φαίνονται να συμβαίνουν σε μεγαλύτερα χρονικά διαστήματα σε κάποιον που βρίσκεται στο πάνω μέρος</a:t>
            </a:r>
          </a:p>
        </p:txBody>
      </p:sp>
      <p:pic>
        <p:nvPicPr>
          <p:cNvPr id="33797" name="Picture 5" descr="C:\Users\drekos\Pictures\xron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128971"/>
            <a:ext cx="2000250" cy="3729029"/>
          </a:xfrm>
          <a:prstGeom prst="rect">
            <a:avLst/>
          </a:prstGeom>
          <a:noFill/>
        </p:spPr>
      </p:pic>
      <p:grpSp>
        <p:nvGrpSpPr>
          <p:cNvPr id="12" name="11 - Ομάδα"/>
          <p:cNvGrpSpPr/>
          <p:nvPr/>
        </p:nvGrpSpPr>
        <p:grpSpPr>
          <a:xfrm>
            <a:off x="214314" y="4572008"/>
            <a:ext cx="6858016" cy="1804994"/>
            <a:chOff x="214314" y="4572008"/>
            <a:chExt cx="6858016" cy="1804994"/>
          </a:xfrm>
        </p:grpSpPr>
        <p:sp>
          <p:nvSpPr>
            <p:cNvPr id="9" name="8 - TextBox"/>
            <p:cNvSpPr txBox="1"/>
            <p:nvPr/>
          </p:nvSpPr>
          <p:spPr>
            <a:xfrm>
              <a:off x="214314" y="4572008"/>
              <a:ext cx="68580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Ο χρόνος περνάει πιο αργά κοντά σ’ ένα σώμα με μεγάλη μάζα όπως η γη    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" name="10 - Αντικείμενο"/>
            <p:cNvGraphicFramePr>
              <a:graphicFrameLocks noChangeAspect="1"/>
            </p:cNvGraphicFramePr>
            <p:nvPr/>
          </p:nvGraphicFramePr>
          <p:xfrm>
            <a:off x="1714480" y="5429264"/>
            <a:ext cx="3884613" cy="947738"/>
          </p:xfrm>
          <a:graphic>
            <a:graphicData uri="http://schemas.openxmlformats.org/presentationml/2006/ole">
              <p:oleObj spid="_x0000_s33798" name="Έγγραφο" r:id="rId5" imgW="3884178" imgH="947473" progId="Word.Document.12">
                <p:embed/>
              </p:oleObj>
            </a:graphicData>
          </a:graphic>
        </p:graphicFrame>
      </p:grpSp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Gravitational redshift</a:t>
            </a:r>
            <a:r>
              <a:rPr lang="en-US" sz="4400" i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400" i="1" u="sng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i="1" u="sng" dirty="0" smtClean="0">
                <a:latin typeface="+mj-lt"/>
              </a:rPr>
              <a:t>Βιβλιογραφία</a:t>
            </a:r>
          </a:p>
          <a:p>
            <a:pPr algn="ctr"/>
            <a:endParaRPr lang="el-GR" sz="3200" b="1" i="1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Gravity, an introduction to Einstein’s general relativity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James Hartle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A first course in general relativity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Bernard Schutz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Gravity from ground up, an introductory guide to gravity and general relativity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Bernard Schutz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General relativity, a geometric approach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Ludvigsen M.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Το χρονικό του χρόνου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Stephen Hawking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Αστροφυσική, δομή και εξέλιξη του σύμπαντος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Frank H. Shu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www.google.com</a:t>
            </a:r>
            <a:endParaRPr lang="en-US" sz="2000" i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rekos\Pictures\t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7929586" cy="5143512"/>
          </a:xfrm>
          <a:prstGeom prst="rect">
            <a:avLst/>
          </a:prstGeom>
          <a:noFill/>
        </p:spPr>
      </p:pic>
      <p:sp useBgFill="1">
        <p:nvSpPr>
          <p:cNvPr id="3" name="2 - Επεξήγηση με σύννεφο"/>
          <p:cNvSpPr/>
          <p:nvPr/>
        </p:nvSpPr>
        <p:spPr>
          <a:xfrm>
            <a:off x="0" y="4643446"/>
            <a:ext cx="3428992" cy="2214554"/>
          </a:xfrm>
          <a:prstGeom prst="cloudCallout">
            <a:avLst>
              <a:gd name="adj1" fmla="val 95905"/>
              <a:gd name="adj2" fmla="val -6424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Το μπαλάκι φεύγει από το τραπέζι και ξαναχτυπάει σε αυτό μετά από 13 μέτρα 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4" name="3 - Επεξήγηση με σύννεφο"/>
          <p:cNvSpPr/>
          <p:nvPr/>
        </p:nvSpPr>
        <p:spPr>
          <a:xfrm>
            <a:off x="0" y="1643050"/>
            <a:ext cx="3071802" cy="2286016"/>
          </a:xfrm>
          <a:prstGeom prst="cloudCallout">
            <a:avLst>
              <a:gd name="adj1" fmla="val 77949"/>
              <a:gd name="adj2" fmla="val -189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Το μπαλάκι φεύγει από το τραπέζι και ξαναπέφτει στην ίδια θέση 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5" name="4 - Επεξήγηση με γραμμή 3"/>
          <p:cNvSpPr/>
          <p:nvPr/>
        </p:nvSpPr>
        <p:spPr>
          <a:xfrm>
            <a:off x="5357818" y="-24"/>
            <a:ext cx="3714744" cy="1643050"/>
          </a:xfrm>
          <a:prstGeom prst="borderCallout3">
            <a:avLst>
              <a:gd name="adj1" fmla="val 282015"/>
              <a:gd name="adj2" fmla="val 49975"/>
              <a:gd name="adj3" fmla="val 99790"/>
              <a:gd name="adj4" fmla="val 55421"/>
              <a:gd name="adj5" fmla="val 100000"/>
              <a:gd name="adj6" fmla="val 9706"/>
              <a:gd name="adj7" fmla="val 141804"/>
              <a:gd name="adj8" fmla="val 968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Οι νόμοι τις φύσης παραμένουν οι ίδιοι και για τα δύο μπαλάκια 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0" y="214314"/>
            <a:ext cx="5357818" cy="1643050"/>
          </a:xfrm>
        </p:spPr>
        <p:txBody>
          <a:bodyPr>
            <a:normAutofit fontScale="90000"/>
          </a:bodyPr>
          <a:lstStyle/>
          <a:p>
            <a:r>
              <a:rPr lang="el-GR" sz="4400" i="1" u="sng" dirty="0" smtClean="0">
                <a:solidFill>
                  <a:schemeClr val="tx1"/>
                </a:solidFill>
              </a:rPr>
              <a:t>Αποτυχία απόλυτου χώρου</a:t>
            </a:r>
            <a:r>
              <a:rPr lang="en-US" sz="4400" i="1" u="sng" dirty="0" smtClean="0">
                <a:solidFill>
                  <a:schemeClr val="tx1"/>
                </a:solidFill>
              </a:rPr>
              <a:t/>
            </a:r>
            <a:br>
              <a:rPr lang="en-US" sz="4400" i="1" u="sng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70" y="88915"/>
            <a:ext cx="914400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Νεύτων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πίστευε στον απόλυτο χρόνο. Μπορεί κανείς να μετρήσει το χρονικό διάστημα μεταξύ δύο γεγονότων  και αυτό το χρονικό διάστημα θα είναι το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ίδιο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όποιος κι αν το μετρήσει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Roemer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(1676) 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φως διαδίδεται στο κενό με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πεπερασμένη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αλλά πολύ μεγάλη ταχύτητα 225.000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.000 m/sec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Maxwell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(1865)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Ενοποίηση των επιμέρους θεωριών για την περιγραφή του ηλεκτρισμού και του μαγνητισμού. Ύπαρξη κυματικών διαταραχών  στο ηλεκτρομαγνητικό πεδίο οι οποίες θα κινούνταν με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σταθερή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ταχύτητα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στο κενό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Αν θεωρήσουμε ότι το φως κινείται με σταθερή ταχύτητα πρέπει να αναρωτηθούμε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ως προς τι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;”</a:t>
            </a:r>
            <a:endParaRPr lang="el-GR" sz="2000" u="sng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Εισάγεται η έννοια του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αιθέρα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που είναι παρόν παντού . Παρατηρητές με διαφορετικές ταχύτητες θα μετρούσαν διαφορετική ταχύτητα για το φως. Ως προς τον αιθέρα όμως το φως θα είχε την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ίδια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ταχύτητα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1470" y="110094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latin typeface="Arial" pitchFamily="34" charset="0"/>
                <a:cs typeface="Arial" pitchFamily="34" charset="0"/>
              </a:rPr>
              <a:t>Michelson-Morley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(1887) 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Συγκρίνουν τη ταχύτητα του φωτός κατά τη διεύθυνση της κίνησης της γης με αυτήν κατά την κάθετη διεύθυνση. Τις βρίσκουν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ακριβώς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ίδιες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Einstein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(1905)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Η ιδέα του αιθέρα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δεν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είναι αναγκαία αρκεί κάποιος να είναι διατεθειμένος να εγκαταλείψει την ιδέα του απόλυτου χρόνου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Οι νόμοι της φυσικής παραμένουν ίδιοι για όλους τους κινούμενους παρατηρητές ανεξάρτητα από την ταχύτητα τους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Η θεωρία επεκτάθηκε ώστε να συμπεριλάβει τη θεωρία του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Maxwell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και την ταχύτητα του φωτός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.Όλοι οι παρατηρητές πρέπει να μετρούν την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ίδια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ταχύτητα για το φως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ανεξάρτητα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με ποια ταχύτητα κινούνται οι ίδιοι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Ο χρόνος δεν είναι εντελώς διαχωρισμένος από τον χώρο αλλά ενωμένος με αυτόν σε μία ουσία που ονομάζεται </a:t>
            </a:r>
            <a:r>
              <a:rPr lang="el-GR" sz="2000" i="1" u="sng" dirty="0" smtClean="0">
                <a:latin typeface="Arial" pitchFamily="34" charset="0"/>
                <a:cs typeface="Arial" pitchFamily="34" charset="0"/>
              </a:rPr>
              <a:t>χωρόχρονος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40 - Ομάδα"/>
          <p:cNvGrpSpPr/>
          <p:nvPr/>
        </p:nvGrpSpPr>
        <p:grpSpPr>
          <a:xfrm>
            <a:off x="785786" y="785794"/>
            <a:ext cx="7556506" cy="1500198"/>
            <a:chOff x="785786" y="785794"/>
            <a:chExt cx="7556506" cy="1500198"/>
          </a:xfrm>
        </p:grpSpPr>
        <p:sp>
          <p:nvSpPr>
            <p:cNvPr id="14" name="13 - Κεραυνός"/>
            <p:cNvSpPr/>
            <p:nvPr/>
          </p:nvSpPr>
          <p:spPr>
            <a:xfrm>
              <a:off x="785786" y="785794"/>
              <a:ext cx="1285884" cy="1500198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14 - Κεραυνός"/>
            <p:cNvSpPr/>
            <p:nvPr/>
          </p:nvSpPr>
          <p:spPr>
            <a:xfrm rot="4348417">
              <a:off x="6949251" y="696908"/>
              <a:ext cx="1285884" cy="1500198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39 - Ομάδα"/>
          <p:cNvGrpSpPr/>
          <p:nvPr/>
        </p:nvGrpSpPr>
        <p:grpSpPr>
          <a:xfrm>
            <a:off x="2071670" y="1142984"/>
            <a:ext cx="5000660" cy="2714644"/>
            <a:chOff x="2071670" y="1142984"/>
            <a:chExt cx="5000660" cy="2714644"/>
          </a:xfrm>
        </p:grpSpPr>
        <p:sp>
          <p:nvSpPr>
            <p:cNvPr id="10" name="9 - Ορθογώνιο"/>
            <p:cNvSpPr/>
            <p:nvPr/>
          </p:nvSpPr>
          <p:spPr>
            <a:xfrm>
              <a:off x="2071670" y="2285992"/>
              <a:ext cx="5000660" cy="1214446"/>
            </a:xfrm>
            <a:prstGeom prst="rect">
              <a:avLst/>
            </a:prstGeom>
            <a:solidFill>
              <a:srgbClr val="2CF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35" name="Object 3"/>
            <p:cNvGraphicFramePr>
              <a:graphicFrameLocks noChangeAspect="1"/>
            </p:cNvGraphicFramePr>
            <p:nvPr/>
          </p:nvGraphicFramePr>
          <p:xfrm>
            <a:off x="4286248" y="1142984"/>
            <a:ext cx="642942" cy="1950996"/>
          </p:xfrm>
          <a:graphic>
            <a:graphicData uri="http://schemas.openxmlformats.org/presentationml/2006/ole">
              <p:oleObj spid="_x0000_s1035" name="Clip" r:id="rId3" imgW="1295640" imgH="3934080" progId="">
                <p:embed/>
              </p:oleObj>
            </a:graphicData>
          </a:graphic>
        </p:graphicFrame>
        <p:sp>
          <p:nvSpPr>
            <p:cNvPr id="11" name="10 - Έλλειψη"/>
            <p:cNvSpPr/>
            <p:nvPr/>
          </p:nvSpPr>
          <p:spPr>
            <a:xfrm>
              <a:off x="2357422" y="3214686"/>
              <a:ext cx="714380" cy="64294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42 - Ομάδα"/>
          <p:cNvGrpSpPr/>
          <p:nvPr/>
        </p:nvGrpSpPr>
        <p:grpSpPr>
          <a:xfrm>
            <a:off x="4643438" y="1571612"/>
            <a:ext cx="2643206" cy="357190"/>
            <a:chOff x="5000628" y="1571612"/>
            <a:chExt cx="2643206" cy="357190"/>
          </a:xfrm>
        </p:grpSpPr>
        <p:sp>
          <p:nvSpPr>
            <p:cNvPr id="32" name="31 - Έκρηξη 1"/>
            <p:cNvSpPr/>
            <p:nvPr/>
          </p:nvSpPr>
          <p:spPr>
            <a:xfrm>
              <a:off x="5000628" y="1571612"/>
              <a:ext cx="500066" cy="35719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32 - Ευθεία γραμμή σύνδεσης"/>
            <p:cNvCxnSpPr/>
            <p:nvPr/>
          </p:nvCxnSpPr>
          <p:spPr>
            <a:xfrm>
              <a:off x="5286380" y="1714488"/>
              <a:ext cx="2357454" cy="0"/>
            </a:xfrm>
            <a:prstGeom prst="line">
              <a:avLst/>
            </a:prstGeom>
            <a:ln w="50800" cap="sq" cmpd="sng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- Ομάδα"/>
          <p:cNvGrpSpPr/>
          <p:nvPr/>
        </p:nvGrpSpPr>
        <p:grpSpPr>
          <a:xfrm>
            <a:off x="1571604" y="1571612"/>
            <a:ext cx="2928958" cy="357190"/>
            <a:chOff x="1500166" y="1643050"/>
            <a:chExt cx="2928958" cy="357190"/>
          </a:xfrm>
        </p:grpSpPr>
        <p:sp>
          <p:nvSpPr>
            <p:cNvPr id="26" name="25 - Έκρηξη 1"/>
            <p:cNvSpPr/>
            <p:nvPr/>
          </p:nvSpPr>
          <p:spPr>
            <a:xfrm>
              <a:off x="3929058" y="1643050"/>
              <a:ext cx="500066" cy="35719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26 - Ευθεία γραμμή σύνδεσης"/>
            <p:cNvCxnSpPr/>
            <p:nvPr/>
          </p:nvCxnSpPr>
          <p:spPr>
            <a:xfrm>
              <a:off x="1500166" y="1785926"/>
              <a:ext cx="2643206" cy="0"/>
            </a:xfrm>
            <a:prstGeom prst="line">
              <a:avLst/>
            </a:prstGeom>
            <a:ln w="50800" cap="sq" cmpd="sng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48 - Έλλειψη"/>
          <p:cNvSpPr/>
          <p:nvPr/>
        </p:nvSpPr>
        <p:spPr>
          <a:xfrm>
            <a:off x="6072198" y="3286124"/>
            <a:ext cx="714380" cy="642942"/>
          </a:xfrm>
          <a:prstGeom prst="ellipse">
            <a:avLst/>
          </a:prstGeom>
          <a:solidFill>
            <a:srgbClr val="7030A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357686" y="4572008"/>
          <a:ext cx="642942" cy="1950996"/>
        </p:xfrm>
        <a:graphic>
          <a:graphicData uri="http://schemas.openxmlformats.org/presentationml/2006/ole">
            <p:oleObj spid="_x0000_s1036" name="Clip" r:id="rId4" imgW="1295640" imgH="3934080" progId="">
              <p:embed/>
            </p:oleObj>
          </a:graphicData>
        </a:graphic>
      </p:graphicFrame>
      <p:grpSp>
        <p:nvGrpSpPr>
          <p:cNvPr id="20" name="19 - Ομάδα"/>
          <p:cNvGrpSpPr/>
          <p:nvPr/>
        </p:nvGrpSpPr>
        <p:grpSpPr>
          <a:xfrm>
            <a:off x="0" y="2285992"/>
            <a:ext cx="9144000" cy="3714776"/>
            <a:chOff x="0" y="2285992"/>
            <a:chExt cx="9144000" cy="3714776"/>
          </a:xfrm>
        </p:grpSpPr>
        <p:sp useBgFill="1">
          <p:nvSpPr>
            <p:cNvPr id="18" name="17 - Επεξήγηση με σύννεφο"/>
            <p:cNvSpPr/>
            <p:nvPr/>
          </p:nvSpPr>
          <p:spPr>
            <a:xfrm>
              <a:off x="0" y="4000504"/>
              <a:ext cx="3214678" cy="2000264"/>
            </a:xfrm>
            <a:prstGeom prst="cloudCallout">
              <a:avLst>
                <a:gd name="adj1" fmla="val 81269"/>
                <a:gd name="adj2" fmla="val 1230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Οι δύο κεραυνοί χτυπούν </a:t>
              </a:r>
              <a:r>
                <a:rPr lang="el-GR" sz="2000" u="sng" dirty="0" smtClean="0">
                  <a:latin typeface="Arial" pitchFamily="34" charset="0"/>
                  <a:cs typeface="Arial" pitchFamily="34" charset="0"/>
                </a:rPr>
                <a:t>ταυτόχρονα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τις δύο άκρες !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 useBgFill="1">
          <p:nvSpPr>
            <p:cNvPr id="19" name="18 - Επεξήγηση με σύννεφο"/>
            <p:cNvSpPr/>
            <p:nvPr/>
          </p:nvSpPr>
          <p:spPr>
            <a:xfrm>
              <a:off x="6072166" y="2285992"/>
              <a:ext cx="3071834" cy="1785950"/>
            </a:xfrm>
            <a:prstGeom prst="cloudCallout">
              <a:avLst>
                <a:gd name="adj1" fmla="val -85645"/>
                <a:gd name="adj2" fmla="val -6492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Οι δύο κεραυνοί χτυπούν </a:t>
              </a:r>
              <a:r>
                <a:rPr lang="el-GR" sz="2000" u="sng" dirty="0" smtClean="0">
                  <a:latin typeface="Arial" pitchFamily="34" charset="0"/>
                  <a:cs typeface="Arial" pitchFamily="34" charset="0"/>
                </a:rPr>
                <a:t>ταυτόχρονα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τις δύο άκρες !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21 - Τίτλος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4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Ταυτόχρονα γεγονότα</a:t>
            </a:r>
            <a:r>
              <a:rPr lang="en-US" sz="44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- Ομάδα"/>
          <p:cNvGrpSpPr/>
          <p:nvPr/>
        </p:nvGrpSpPr>
        <p:grpSpPr>
          <a:xfrm>
            <a:off x="928662" y="642918"/>
            <a:ext cx="7588349" cy="1518469"/>
            <a:chOff x="785786" y="767523"/>
            <a:chExt cx="7588349" cy="1518469"/>
          </a:xfrm>
        </p:grpSpPr>
        <p:sp>
          <p:nvSpPr>
            <p:cNvPr id="3" name="2 - Κεραυνός"/>
            <p:cNvSpPr/>
            <p:nvPr/>
          </p:nvSpPr>
          <p:spPr>
            <a:xfrm>
              <a:off x="785786" y="785794"/>
              <a:ext cx="1285884" cy="1500198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3 - Κεραυνός"/>
            <p:cNvSpPr/>
            <p:nvPr/>
          </p:nvSpPr>
          <p:spPr>
            <a:xfrm rot="4348417">
              <a:off x="6981094" y="660366"/>
              <a:ext cx="1285884" cy="1500198"/>
            </a:xfrm>
            <a:prstGeom prst="lightningBol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15 - Ομάδα"/>
          <p:cNvGrpSpPr/>
          <p:nvPr/>
        </p:nvGrpSpPr>
        <p:grpSpPr>
          <a:xfrm>
            <a:off x="-5000628" y="1000108"/>
            <a:ext cx="5000628" cy="2714644"/>
            <a:chOff x="0" y="1000108"/>
            <a:chExt cx="5000660" cy="2714644"/>
          </a:xfrm>
        </p:grpSpPr>
        <p:grpSp>
          <p:nvGrpSpPr>
            <p:cNvPr id="5" name="4 - Ομάδα"/>
            <p:cNvGrpSpPr/>
            <p:nvPr/>
          </p:nvGrpSpPr>
          <p:grpSpPr>
            <a:xfrm>
              <a:off x="0" y="1000108"/>
              <a:ext cx="5000660" cy="2714644"/>
              <a:chOff x="2071670" y="1142984"/>
              <a:chExt cx="5000660" cy="2714644"/>
            </a:xfrm>
          </p:grpSpPr>
          <p:sp>
            <p:nvSpPr>
              <p:cNvPr id="6" name="5 - Ορθογώνιο"/>
              <p:cNvSpPr/>
              <p:nvPr/>
            </p:nvSpPr>
            <p:spPr>
              <a:xfrm>
                <a:off x="2071670" y="2285992"/>
                <a:ext cx="5000660" cy="1214446"/>
              </a:xfrm>
              <a:prstGeom prst="rect">
                <a:avLst/>
              </a:prstGeom>
              <a:solidFill>
                <a:srgbClr val="2CFF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7 - Έλλειψη"/>
              <p:cNvSpPr/>
              <p:nvPr/>
            </p:nvSpPr>
            <p:spPr>
              <a:xfrm>
                <a:off x="2357422" y="3214686"/>
                <a:ext cx="714380" cy="642942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7" name="Object 3"/>
              <p:cNvGraphicFramePr>
                <a:graphicFrameLocks noChangeAspect="1"/>
              </p:cNvGraphicFramePr>
              <p:nvPr/>
            </p:nvGraphicFramePr>
            <p:xfrm>
              <a:off x="4286263" y="1142984"/>
              <a:ext cx="642942" cy="1950996"/>
            </p:xfrm>
            <a:graphic>
              <a:graphicData uri="http://schemas.openxmlformats.org/presentationml/2006/ole">
                <p:oleObj spid="_x0000_s14338" name="Clip" r:id="rId3" imgW="1295640" imgH="3934080" progId="">
                  <p:embed/>
                </p:oleObj>
              </a:graphicData>
            </a:graphic>
          </p:graphicFrame>
        </p:grpSp>
        <p:sp>
          <p:nvSpPr>
            <p:cNvPr id="15" name="14 - Έλλειψη"/>
            <p:cNvSpPr/>
            <p:nvPr/>
          </p:nvSpPr>
          <p:spPr>
            <a:xfrm>
              <a:off x="3714744" y="3071810"/>
              <a:ext cx="714380" cy="642942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11 - Ομάδα"/>
          <p:cNvGrpSpPr/>
          <p:nvPr/>
        </p:nvGrpSpPr>
        <p:grpSpPr>
          <a:xfrm>
            <a:off x="1785918" y="1428736"/>
            <a:ext cx="3571900" cy="357190"/>
            <a:chOff x="857224" y="1643050"/>
            <a:chExt cx="3571900" cy="357190"/>
          </a:xfrm>
        </p:grpSpPr>
        <p:sp>
          <p:nvSpPr>
            <p:cNvPr id="13" name="12 - Έκρηξη 1"/>
            <p:cNvSpPr/>
            <p:nvPr/>
          </p:nvSpPr>
          <p:spPr>
            <a:xfrm>
              <a:off x="3929058" y="1643050"/>
              <a:ext cx="500066" cy="35719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13 - Ευθεία γραμμή σύνδεσης"/>
            <p:cNvCxnSpPr/>
            <p:nvPr/>
          </p:nvCxnSpPr>
          <p:spPr>
            <a:xfrm>
              <a:off x="857224" y="1785926"/>
              <a:ext cx="3214710" cy="0"/>
            </a:xfrm>
            <a:prstGeom prst="line">
              <a:avLst/>
            </a:prstGeom>
            <a:ln w="50800" cap="sq" cmpd="sng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8 - Ομάδα"/>
          <p:cNvGrpSpPr/>
          <p:nvPr/>
        </p:nvGrpSpPr>
        <p:grpSpPr>
          <a:xfrm>
            <a:off x="5429256" y="1428736"/>
            <a:ext cx="2000264" cy="357190"/>
            <a:chOff x="5643570" y="1553341"/>
            <a:chExt cx="2000264" cy="357190"/>
          </a:xfrm>
        </p:grpSpPr>
        <p:sp>
          <p:nvSpPr>
            <p:cNvPr id="10" name="9 - Έκρηξη 1"/>
            <p:cNvSpPr/>
            <p:nvPr/>
          </p:nvSpPr>
          <p:spPr>
            <a:xfrm>
              <a:off x="5643570" y="1553341"/>
              <a:ext cx="428628" cy="357190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10 - Ευθεία γραμμή σύνδεσης"/>
            <p:cNvCxnSpPr/>
            <p:nvPr/>
          </p:nvCxnSpPr>
          <p:spPr>
            <a:xfrm flipV="1">
              <a:off x="6000760" y="1696217"/>
              <a:ext cx="1643074" cy="18272"/>
            </a:xfrm>
            <a:prstGeom prst="line">
              <a:avLst/>
            </a:prstGeom>
            <a:ln w="50800" cap="sq" cmpd="sng">
              <a:solidFill>
                <a:srgbClr val="FFFF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22 - Ομάδα"/>
          <p:cNvGrpSpPr/>
          <p:nvPr/>
        </p:nvGrpSpPr>
        <p:grpSpPr>
          <a:xfrm>
            <a:off x="3143240" y="1444199"/>
            <a:ext cx="4298486" cy="4483232"/>
            <a:chOff x="3161714" y="1467101"/>
            <a:chExt cx="4298486" cy="4483232"/>
          </a:xfrm>
        </p:grpSpPr>
        <p:grpSp>
          <p:nvGrpSpPr>
            <p:cNvPr id="17" name="16 - Ομάδα"/>
            <p:cNvGrpSpPr/>
            <p:nvPr/>
          </p:nvGrpSpPr>
          <p:grpSpPr>
            <a:xfrm rot="3207155">
              <a:off x="1161701" y="3593131"/>
              <a:ext cx="4357215" cy="357190"/>
              <a:chOff x="1126746" y="1656450"/>
              <a:chExt cx="3571900" cy="357190"/>
            </a:xfrm>
          </p:grpSpPr>
          <p:sp>
            <p:nvSpPr>
              <p:cNvPr id="18" name="17 - Έκρηξη 1"/>
              <p:cNvSpPr/>
              <p:nvPr/>
            </p:nvSpPr>
            <p:spPr>
              <a:xfrm>
                <a:off x="4198580" y="1656450"/>
                <a:ext cx="500066" cy="357190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18 - Ευθεία γραμμή σύνδεσης"/>
              <p:cNvCxnSpPr/>
              <p:nvPr/>
            </p:nvCxnSpPr>
            <p:spPr>
              <a:xfrm>
                <a:off x="1126746" y="1799326"/>
                <a:ext cx="3214710" cy="0"/>
              </a:xfrm>
              <a:prstGeom prst="line">
                <a:avLst/>
              </a:prstGeom>
              <a:ln w="50800" cap="sq" cmpd="sng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19 - Ομάδα"/>
            <p:cNvGrpSpPr/>
            <p:nvPr/>
          </p:nvGrpSpPr>
          <p:grpSpPr>
            <a:xfrm rot="7257644">
              <a:off x="4164879" y="2529370"/>
              <a:ext cx="4357589" cy="2233052"/>
              <a:chOff x="1257183" y="658483"/>
              <a:chExt cx="3341653" cy="2233052"/>
            </a:xfrm>
          </p:grpSpPr>
          <p:cxnSp>
            <p:nvCxnSpPr>
              <p:cNvPr id="26" name="25 - Ευθεία γραμμή σύνδεσης"/>
              <p:cNvCxnSpPr/>
              <p:nvPr/>
            </p:nvCxnSpPr>
            <p:spPr>
              <a:xfrm rot="19742356">
                <a:off x="1257183" y="658483"/>
                <a:ext cx="2739115" cy="2233052"/>
              </a:xfrm>
              <a:prstGeom prst="line">
                <a:avLst/>
              </a:prstGeom>
              <a:ln w="50800" cap="sq" cmpd="sng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- Έκρηξη 1"/>
              <p:cNvSpPr/>
              <p:nvPr/>
            </p:nvSpPr>
            <p:spPr>
              <a:xfrm>
                <a:off x="4098770" y="1670801"/>
                <a:ext cx="500066" cy="357190"/>
              </a:xfrm>
              <a:prstGeom prst="irregularSeal1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4572000" y="4714884"/>
          <a:ext cx="642942" cy="1950996"/>
        </p:xfrm>
        <a:graphic>
          <a:graphicData uri="http://schemas.openxmlformats.org/presentationml/2006/ole">
            <p:oleObj spid="_x0000_s14339" name="Clip" r:id="rId4" imgW="1295640" imgH="3934080" progId="">
              <p:embed/>
            </p:oleObj>
          </a:graphicData>
        </a:graphic>
      </p:graphicFrame>
      <p:sp useBgFill="1">
        <p:nvSpPr>
          <p:cNvPr id="30" name="29 - Επεξήγηση με σύννεφο"/>
          <p:cNvSpPr/>
          <p:nvPr/>
        </p:nvSpPr>
        <p:spPr>
          <a:xfrm>
            <a:off x="0" y="4643446"/>
            <a:ext cx="3214678" cy="2000264"/>
          </a:xfrm>
          <a:prstGeom prst="cloudCallout">
            <a:avLst>
              <a:gd name="adj1" fmla="val 89217"/>
              <a:gd name="adj2" fmla="val -1458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Οι δύο κεραυνοί χτυπούν </a:t>
            </a:r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ταυτόχρονα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!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31" name="30 - Επεξήγηση με σύννεφο"/>
          <p:cNvSpPr/>
          <p:nvPr/>
        </p:nvSpPr>
        <p:spPr>
          <a:xfrm>
            <a:off x="5572132" y="3000372"/>
            <a:ext cx="3571868" cy="2928958"/>
          </a:xfrm>
          <a:prstGeom prst="cloudCallout">
            <a:avLst>
              <a:gd name="adj1" fmla="val -54064"/>
              <a:gd name="adj2" fmla="val -8952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000" dirty="0" smtClean="0">
                <a:latin typeface="Arial" pitchFamily="34" charset="0"/>
                <a:cs typeface="Arial" pitchFamily="34" charset="0"/>
              </a:rPr>
              <a:t>Βλέπω </a:t>
            </a:r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πρώτα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 φως από τον κεραυνό μπροστά μου και </a:t>
            </a:r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μετά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 φως από τον κεραυνό πίσω μου !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- Τίτλος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400" i="1" u="sng" dirty="0" smtClean="0">
                <a:solidFill>
                  <a:schemeClr val="tx1"/>
                </a:solidFill>
              </a:rPr>
              <a:t>Αποτυχία του ταυτόχρονου</a:t>
            </a:r>
            <a:r>
              <a:rPr lang="en-US" sz="4400" i="1" u="sng" dirty="0" smtClean="0">
                <a:solidFill>
                  <a:schemeClr val="tx1"/>
                </a:solidFill>
              </a:rPr>
              <a:t/>
            </a:r>
            <a:br>
              <a:rPr lang="en-US" sz="4400" i="1" u="sng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5696E-6 L 1.58455 -0.0221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2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5 0.01963 L 0.86007 0.0196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190852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Πριν τον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Einstein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ο παρατηρητής πάνω στο όχημα θα μπορούσε να πει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οι δύο κεραυνοί χτυπούν ταυτόχρονα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ότι εγώ βλέπω πρώτα το φώς από τον κεραυνό μπροστά μου οφείλεται στο γεγονός ότι εγώ τρέχω προς αυτόν και απομακρύνομαι από τον κεραυνό πίσω μου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71472" y="2428868"/>
            <a:ext cx="164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latin typeface="Arial" pitchFamily="34" charset="0"/>
                <a:cs typeface="Arial" pitchFamily="34" charset="0"/>
              </a:rPr>
              <a:t>Αλλά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</a:t>
            </a:r>
            <a:endParaRPr lang="en-US" sz="2000" b="1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5 - Ομάδα"/>
          <p:cNvGrpSpPr/>
          <p:nvPr/>
        </p:nvGrpSpPr>
        <p:grpSpPr>
          <a:xfrm>
            <a:off x="0" y="3000372"/>
            <a:ext cx="9144000" cy="2862322"/>
            <a:chOff x="0" y="3357562"/>
            <a:chExt cx="9144000" cy="2862322"/>
          </a:xfrm>
        </p:grpSpPr>
        <p:sp>
          <p:nvSpPr>
            <p:cNvPr id="4" name="3 - TextBox"/>
            <p:cNvSpPr txBox="1"/>
            <p:nvPr/>
          </p:nvSpPr>
          <p:spPr>
            <a:xfrm>
              <a:off x="0" y="3357562"/>
              <a:ext cx="914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u="sng" dirty="0" smtClean="0">
                  <a:latin typeface="Arial" pitchFamily="34" charset="0"/>
                  <a:cs typeface="Arial" pitchFamily="34" charset="0"/>
                </a:rPr>
                <a:t>Δεν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επιτρέπεται να πει ότι τρέχει προς το φως ή ότι απομακρύνεται από το φως</a:t>
              </a:r>
            </a:p>
            <a:p>
              <a:endParaRPr lang="el-GR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Και για τους δύο παρατηρητές το φως τρέχει με την </a:t>
              </a:r>
              <a:r>
                <a:rPr lang="el-GR" sz="2000" i="1" u="sng" dirty="0" smtClean="0">
                  <a:latin typeface="Arial" pitchFamily="34" charset="0"/>
                  <a:cs typeface="Arial" pitchFamily="34" charset="0"/>
                </a:rPr>
                <a:t>ίδια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ταχύτητα </a:t>
              </a:r>
            </a:p>
            <a:p>
              <a:endParaRPr lang="el-GR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Η διαφορά στις αποστάσεις που διανύει το φως υποδηλώνει ότι η εκπομπή του φωτός πραγματοποιήθηκε σε </a:t>
              </a:r>
              <a:r>
                <a:rPr lang="el-GR" sz="2000" i="1" u="sng" dirty="0" smtClean="0">
                  <a:latin typeface="Arial" pitchFamily="34" charset="0"/>
                  <a:cs typeface="Arial" pitchFamily="34" charset="0"/>
                </a:rPr>
                <a:t>διαφορετικές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 χρονικές στιγμές</a:t>
              </a:r>
            </a:p>
            <a:p>
              <a:endParaRPr lang="el-GR" sz="2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Έτσι ο παρατηρητής πάνω στο όχημα αναγκαστικά συμπεραίνει ότι πρώτα χτύπησε ο κεραυνός που είναι μπροστά του και μετά ο πίσω του 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5" name="4 - Αντικείμενο"/>
            <p:cNvGraphicFramePr>
              <a:graphicFrameLocks noChangeAspect="1"/>
            </p:cNvGraphicFramePr>
            <p:nvPr/>
          </p:nvGraphicFramePr>
          <p:xfrm>
            <a:off x="7143768" y="4071942"/>
            <a:ext cx="1758951" cy="655567"/>
          </p:xfrm>
          <a:graphic>
            <a:graphicData uri="http://schemas.openxmlformats.org/presentationml/2006/ole">
              <p:oleObj spid="_x0000_s30722" name="Έγγραφο" r:id="rId3" imgW="1845326" imgH="697986" progId="Word.Document.12">
                <p:embed/>
              </p:oleObj>
            </a:graphicData>
          </a:graphic>
        </p:graphicFrame>
      </p:grpSp>
      <p:sp>
        <p:nvSpPr>
          <p:cNvPr id="7" name="6 - TextBox"/>
          <p:cNvSpPr txBox="1"/>
          <p:nvPr/>
        </p:nvSpPr>
        <p:spPr>
          <a:xfrm>
            <a:off x="571472" y="6072206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i="1" u="sng" dirty="0" smtClean="0">
                <a:latin typeface="Arial" pitchFamily="34" charset="0"/>
                <a:cs typeface="Arial" pitchFamily="34" charset="0"/>
              </a:rPr>
              <a:t>Αποτυχία του απόλυτου χρόνου</a:t>
            </a:r>
            <a:endParaRPr lang="en-US" sz="2800" i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- Έλλειψη"/>
          <p:cNvSpPr/>
          <p:nvPr/>
        </p:nvSpPr>
        <p:spPr>
          <a:xfrm>
            <a:off x="1214414" y="4286256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25 - Ομάδα"/>
          <p:cNvGrpSpPr/>
          <p:nvPr/>
        </p:nvGrpSpPr>
        <p:grpSpPr>
          <a:xfrm>
            <a:off x="214282" y="2000240"/>
            <a:ext cx="2071702" cy="2786083"/>
            <a:chOff x="1643042" y="1928802"/>
            <a:chExt cx="2071702" cy="2786083"/>
          </a:xfrm>
        </p:grpSpPr>
        <p:grpSp>
          <p:nvGrpSpPr>
            <p:cNvPr id="15" name="14 - Ομάδα"/>
            <p:cNvGrpSpPr/>
            <p:nvPr/>
          </p:nvGrpSpPr>
          <p:grpSpPr>
            <a:xfrm>
              <a:off x="1857356" y="1928802"/>
              <a:ext cx="1857388" cy="2786083"/>
              <a:chOff x="1785918" y="1395398"/>
              <a:chExt cx="1857388" cy="1423998"/>
            </a:xfrm>
          </p:grpSpPr>
          <p:sp>
            <p:nvSpPr>
              <p:cNvPr id="16" name="15 - Ορθογώνιο"/>
              <p:cNvSpPr/>
              <p:nvPr/>
            </p:nvSpPr>
            <p:spPr>
              <a:xfrm>
                <a:off x="1785918" y="1395398"/>
                <a:ext cx="1857388" cy="1047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16 - Ορθογώνιο"/>
              <p:cNvSpPr/>
              <p:nvPr/>
            </p:nvSpPr>
            <p:spPr>
              <a:xfrm>
                <a:off x="1785918" y="2714620"/>
                <a:ext cx="1857388" cy="1047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1643042" y="2571744"/>
            <a:ext cx="642938" cy="1951038"/>
          </p:xfrm>
          <a:graphic>
            <a:graphicData uri="http://schemas.openxmlformats.org/presentationml/2006/ole">
              <p:oleObj spid="_x0000_s15362" name="Clip" r:id="rId3" imgW="1295640" imgH="3934080" progId="">
                <p:embed/>
              </p:oleObj>
            </a:graphicData>
          </a:graphic>
        </p:graphicFrame>
      </p:grpSp>
      <p:grpSp>
        <p:nvGrpSpPr>
          <p:cNvPr id="30" name="29 - Ομάδα"/>
          <p:cNvGrpSpPr/>
          <p:nvPr/>
        </p:nvGrpSpPr>
        <p:grpSpPr>
          <a:xfrm>
            <a:off x="1714480" y="2214554"/>
            <a:ext cx="642942" cy="2357454"/>
            <a:chOff x="3143240" y="2143116"/>
            <a:chExt cx="642942" cy="2357454"/>
          </a:xfrm>
        </p:grpSpPr>
        <p:sp>
          <p:nvSpPr>
            <p:cNvPr id="28" name="27 - Βέλος επάνω-κάτω"/>
            <p:cNvSpPr/>
            <p:nvPr/>
          </p:nvSpPr>
          <p:spPr>
            <a:xfrm>
              <a:off x="3143240" y="2143116"/>
              <a:ext cx="214314" cy="2357454"/>
            </a:xfrm>
            <a:prstGeom prst="up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28 - TextBox"/>
            <p:cNvSpPr txBox="1"/>
            <p:nvPr/>
          </p:nvSpPr>
          <p:spPr>
            <a:xfrm>
              <a:off x="3357554" y="3000372"/>
              <a:ext cx="428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L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95325" cy="581025"/>
          </a:xfrm>
          <a:prstGeom prst="rect">
            <a:avLst/>
          </a:prstGeom>
          <a:noFill/>
        </p:spPr>
      </p:pic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695325" cy="581025"/>
          </a:xfrm>
          <a:prstGeom prst="rect">
            <a:avLst/>
          </a:prstGeom>
          <a:noFill/>
        </p:spPr>
      </p:pic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95325" cy="581025"/>
          </a:xfrm>
          <a:prstGeom prst="rect">
            <a:avLst/>
          </a:prstGeom>
          <a:noFill/>
        </p:spPr>
      </p:pic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95325" cy="581025"/>
          </a:xfrm>
          <a:prstGeom prst="rect">
            <a:avLst/>
          </a:prstGeom>
          <a:noFill/>
        </p:spPr>
      </p:pic>
      <p:grpSp>
        <p:nvGrpSpPr>
          <p:cNvPr id="27" name="26 - Ομάδα"/>
          <p:cNvGrpSpPr/>
          <p:nvPr/>
        </p:nvGrpSpPr>
        <p:grpSpPr>
          <a:xfrm>
            <a:off x="3071802" y="2285992"/>
            <a:ext cx="4429156" cy="4430721"/>
            <a:chOff x="3071802" y="2285992"/>
            <a:chExt cx="4429156" cy="4430721"/>
          </a:xfrm>
        </p:grpSpPr>
        <p:sp>
          <p:nvSpPr>
            <p:cNvPr id="25" name="24 - Επεξήγηση με γραμμή 1"/>
            <p:cNvSpPr/>
            <p:nvPr/>
          </p:nvSpPr>
          <p:spPr>
            <a:xfrm>
              <a:off x="3071802" y="2285992"/>
              <a:ext cx="4429156" cy="3429024"/>
            </a:xfrm>
            <a:prstGeom prst="borderCallout1">
              <a:avLst>
                <a:gd name="adj1" fmla="val 11058"/>
                <a:gd name="adj2" fmla="val 4"/>
                <a:gd name="adj3" fmla="val 21731"/>
                <a:gd name="adj4" fmla="val -534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51" name="50 - Αντικείμενο"/>
            <p:cNvGraphicFramePr>
              <a:graphicFrameLocks noChangeAspect="1"/>
            </p:cNvGraphicFramePr>
            <p:nvPr/>
          </p:nvGraphicFramePr>
          <p:xfrm>
            <a:off x="3076575" y="2286000"/>
            <a:ext cx="4168775" cy="4430713"/>
          </p:xfrm>
          <a:graphic>
            <a:graphicData uri="http://schemas.openxmlformats.org/presentationml/2006/ole">
              <p:oleObj spid="_x0000_s15384" name="Έγγραφο" r:id="rId5" imgW="4332660" imgH="4639301" progId="Word.Document.12">
                <p:embed/>
              </p:oleObj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77778E-6 L 1.66667E-6 -0.31667 L 1.66667E-6 -7.77778E-6 Z " pathEditMode="relative" ptsTypes="AAA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13124</TotalTime>
  <Words>1221</Words>
  <Application>Microsoft Office PowerPoint</Application>
  <PresentationFormat>Προβολή στην οθόνη (4:3)</PresentationFormat>
  <Paragraphs>221</Paragraphs>
  <Slides>23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Αποκορύφωμα</vt:lpstr>
      <vt:lpstr>Clip</vt:lpstr>
      <vt:lpstr>Έγγραφο</vt:lpstr>
      <vt:lpstr>Χώρος και χρόνος στα πλαίσια της ειδικής και γενικής θεωρίας της σχετικότητας</vt:lpstr>
      <vt:lpstr>Διαφάνεια 2</vt:lpstr>
      <vt:lpstr>Αποτυχία απόλυτου χώρου </vt:lpstr>
      <vt:lpstr>Διαφάνεια 4</vt:lpstr>
      <vt:lpstr>Διαφάνεια 5</vt:lpstr>
      <vt:lpstr>Ταυτόχρονα γεγονότα </vt:lpstr>
      <vt:lpstr>Αποτυχία του ταυτόχρονου </vt:lpstr>
      <vt:lpstr>Διαφάνεια 8</vt:lpstr>
      <vt:lpstr>Διαφάνεια 9</vt:lpstr>
      <vt:lpstr>Διαφάνεια 10</vt:lpstr>
      <vt:lpstr>Διαφάνεια 11</vt:lpstr>
      <vt:lpstr>Χωροχρονικά διαγράμματα </vt:lpstr>
      <vt:lpstr>Διαφάνεια 13</vt:lpstr>
      <vt:lpstr>Κώνοι φωτός</vt:lpstr>
      <vt:lpstr>Διαφάνεια 15</vt:lpstr>
      <vt:lpstr>Διαφάνεια 16</vt:lpstr>
      <vt:lpstr>Διαφάνεια 17</vt:lpstr>
      <vt:lpstr>Καμπύλωση του φωτός </vt:lpstr>
      <vt:lpstr>Διαφάνεια 19</vt:lpstr>
      <vt:lpstr>Gravitational lensing </vt:lpstr>
      <vt:lpstr>Διαφάνεια 21</vt:lpstr>
      <vt:lpstr>Gravitational redshift 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drekos</dc:creator>
  <cp:lastModifiedBy>drekos</cp:lastModifiedBy>
  <cp:revision>118</cp:revision>
  <dcterms:created xsi:type="dcterms:W3CDTF">2010-03-29T19:16:13Z</dcterms:created>
  <dcterms:modified xsi:type="dcterms:W3CDTF">2010-04-15T09:25:42Z</dcterms:modified>
</cp:coreProperties>
</file>