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57" r:id="rId3"/>
    <p:sldId id="286" r:id="rId4"/>
    <p:sldId id="258" r:id="rId5"/>
    <p:sldId id="259" r:id="rId6"/>
    <p:sldId id="287"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282" r:id="rId31"/>
    <p:sldId id="284" r:id="rId32"/>
    <p:sldId id="285"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A6D5C-5666-4AED-A67D-B0561702E928}" type="datetimeFigureOut">
              <a:rPr lang="el-GR" smtClean="0"/>
              <a:pPr/>
              <a:t>18/5/2010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30D663-4125-40C6-8FA8-A1CB8F99740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7857E437-9E23-424F-A93D-0CA2F7CF8C99}" type="datetime1">
              <a:rPr lang="el-GR" smtClean="0"/>
              <a:pPr/>
              <a:t>18/5/2010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4F43E2-CD4B-461D-9721-ECF17171959A}" type="slidenum">
              <a:rPr lang="el-GR" smtClean="0"/>
              <a:pPr/>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B2189DD-3091-4606-8B7B-E028790D1B35}" type="datetime1">
              <a:rPr lang="el-GR" smtClean="0"/>
              <a:pPr/>
              <a:t>18/5/2010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4F43E2-CD4B-461D-9721-ECF17171959A}"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848D3E9-3F97-475D-BC66-DA067D89FB43}" type="datetime1">
              <a:rPr lang="el-GR" smtClean="0"/>
              <a:pPr/>
              <a:t>18/5/2010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4F43E2-CD4B-461D-9721-ECF17171959A}"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06566F9-2815-4FD2-81B8-1E69BBB6C916}" type="datetime1">
              <a:rPr lang="el-GR" smtClean="0"/>
              <a:pPr/>
              <a:t>18/5/2010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4F43E2-CD4B-461D-9721-ECF17171959A}"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74EAD-78D5-431C-B97E-392D6E0CDEE6}" type="datetime1">
              <a:rPr lang="el-GR" smtClean="0"/>
              <a:pPr/>
              <a:t>18/5/2010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4F43E2-CD4B-461D-9721-ECF17171959A}" type="slidenum">
              <a:rPr lang="el-GR" smtClean="0"/>
              <a:pPr/>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0A30530A-FC11-442C-83DC-4A24C42AB16D}" type="datetime1">
              <a:rPr lang="el-GR" smtClean="0"/>
              <a:pPr/>
              <a:t>18/5/2010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04F43E2-CD4B-461D-9721-ECF17171959A}"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18CC9A3-109B-4101-912A-76C7C359A3E3}" type="datetime1">
              <a:rPr lang="el-GR" smtClean="0"/>
              <a:pPr/>
              <a:t>18/5/2010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04F43E2-CD4B-461D-9721-ECF17171959A}" type="slidenum">
              <a:rPr lang="el-GR" smtClean="0"/>
              <a:pP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11AA3BC-19E5-46E1-AC99-753DC0AA6A22}" type="datetime1">
              <a:rPr lang="el-GR" smtClean="0"/>
              <a:pPr/>
              <a:t>18/5/2010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04F43E2-CD4B-461D-9721-ECF17171959A}"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640A6-E8EA-4D62-ADE6-2A73492A1BC8}" type="datetime1">
              <a:rPr lang="el-GR" smtClean="0"/>
              <a:pPr/>
              <a:t>18/5/2010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04F43E2-CD4B-461D-9721-ECF17171959A}"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740F6-9F62-48CF-9AD4-9F5C0C7A6573}" type="datetime1">
              <a:rPr lang="el-GR" smtClean="0"/>
              <a:pPr/>
              <a:t>18/5/2010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04F43E2-CD4B-461D-9721-ECF17171959A}"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196E1-52ED-41FA-8E5E-DB3CE239924D}" type="datetime1">
              <a:rPr lang="el-GR" smtClean="0"/>
              <a:pPr/>
              <a:t>18/5/2010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04F43E2-CD4B-461D-9721-ECF17171959A}" type="slidenum">
              <a:rPr lang="el-GR" smtClean="0"/>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78910-C032-49C2-B0B1-E8A2ADC5F815}" type="datetime1">
              <a:rPr lang="el-GR" smtClean="0"/>
              <a:pPr/>
              <a:t>18/5/2010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F43E2-CD4B-461D-9721-ECF17171959A}"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en.wikipedia.org/wiki/File:ECAT-Exact-HR--PET-Scanner.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mr.mgh.harvard.edu/martinos/research/technologiesPET.php" TargetMode="External"/><Relationship Id="rId2" Type="http://schemas.openxmlformats.org/officeDocument/2006/relationships/hyperlink" Target="http://www.medimaging.gr/" TargetMode="External"/><Relationship Id="rId1" Type="http://schemas.openxmlformats.org/officeDocument/2006/relationships/slideLayout" Target="../slideLayouts/slideLayout2.xml"/><Relationship Id="rId4" Type="http://schemas.openxmlformats.org/officeDocument/2006/relationships/hyperlink" Target="http://www.wikipedia.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c/c1/PET-schema.p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normAutofit fontScale="90000"/>
          </a:bodyPr>
          <a:lstStyle/>
          <a:p>
            <a:r>
              <a:rPr lang="el-GR" b="1" dirty="0" smtClean="0">
                <a:solidFill>
                  <a:srgbClr val="FFFF00"/>
                </a:solidFill>
              </a:rPr>
              <a:t>ΤΟΜΟΓΡΑΦΙΑ ΕΚΠΟΜΠΗΣ ΠΟΖΙΤΡΟΝΙΟΥ (</a:t>
            </a:r>
            <a:r>
              <a:rPr lang="en-US" b="1" dirty="0" smtClean="0">
                <a:solidFill>
                  <a:srgbClr val="FFFF00"/>
                </a:solidFill>
              </a:rPr>
              <a:t>P.E.T)</a:t>
            </a:r>
            <a:endParaRPr lang="el-GR" b="1" dirty="0">
              <a:solidFill>
                <a:srgbClr val="FFFF00"/>
              </a:solidFill>
            </a:endParaRPr>
          </a:p>
        </p:txBody>
      </p:sp>
      <p:sp>
        <p:nvSpPr>
          <p:cNvPr id="6" name="Rectangle 5"/>
          <p:cNvSpPr/>
          <p:nvPr/>
        </p:nvSpPr>
        <p:spPr>
          <a:xfrm>
            <a:off x="642910" y="5857892"/>
            <a:ext cx="3357586" cy="646331"/>
          </a:xfrm>
          <a:prstGeom prst="rect">
            <a:avLst/>
          </a:prstGeom>
        </p:spPr>
        <p:txBody>
          <a:bodyPr wrap="square">
            <a:spAutoFit/>
          </a:bodyPr>
          <a:lstStyle/>
          <a:p>
            <a:r>
              <a:rPr lang="el-GR" b="1" dirty="0" smtClean="0"/>
              <a:t>ΥΠΕΥΘΥΝΗ ΚΑΘΗΓΗΤΡΙΑ</a:t>
            </a:r>
            <a:r>
              <a:rPr lang="en-US" b="1" dirty="0" smtClean="0"/>
              <a:t>:</a:t>
            </a:r>
          </a:p>
          <a:p>
            <a:r>
              <a:rPr lang="en-US" b="1" dirty="0" smtClean="0"/>
              <a:t> </a:t>
            </a:r>
            <a:r>
              <a:rPr lang="el-GR" b="1" dirty="0" smtClean="0"/>
              <a:t>Κα Θ.ΠΑΠΑΔΟΠΟΥΛΟΥ</a:t>
            </a:r>
            <a:endParaRPr lang="el-GR" b="1" dirty="0"/>
          </a:p>
        </p:txBody>
      </p:sp>
      <p:sp>
        <p:nvSpPr>
          <p:cNvPr id="7" name="Rectangle 6"/>
          <p:cNvSpPr/>
          <p:nvPr/>
        </p:nvSpPr>
        <p:spPr>
          <a:xfrm>
            <a:off x="5715008" y="5929331"/>
            <a:ext cx="3071834" cy="369332"/>
          </a:xfrm>
          <a:prstGeom prst="rect">
            <a:avLst/>
          </a:prstGeom>
        </p:spPr>
        <p:txBody>
          <a:bodyPr wrap="square">
            <a:spAutoFit/>
          </a:bodyPr>
          <a:lstStyle/>
          <a:p>
            <a:r>
              <a:rPr lang="el-GR" b="1" dirty="0" smtClean="0"/>
              <a:t>ΠΑΡΟΥΣΙΑΣΗ</a:t>
            </a:r>
            <a:r>
              <a:rPr lang="en-US" b="1" dirty="0" smtClean="0"/>
              <a:t>:</a:t>
            </a:r>
            <a:r>
              <a:rPr lang="el-GR" b="1" dirty="0" smtClean="0"/>
              <a:t> ΛΑΡΙΟΥ ΕΙΡΗΝΗ</a:t>
            </a:r>
            <a:endParaRPr lang="el-GR" b="1" dirty="0"/>
          </a:p>
        </p:txBody>
      </p:sp>
      <p:pic>
        <p:nvPicPr>
          <p:cNvPr id="1026" name="Picture 2" descr="C:\Users\Ειρήνη\Pictures\366776.jpg"/>
          <p:cNvPicPr>
            <a:picLocks noChangeAspect="1" noChangeArrowheads="1"/>
          </p:cNvPicPr>
          <p:nvPr/>
        </p:nvPicPr>
        <p:blipFill>
          <a:blip r:embed="rId2" cstate="print"/>
          <a:srcRect/>
          <a:stretch>
            <a:fillRect/>
          </a:stretch>
        </p:blipFill>
        <p:spPr bwMode="auto">
          <a:xfrm>
            <a:off x="1857356" y="1500174"/>
            <a:ext cx="5286412" cy="4286280"/>
          </a:xfrm>
          <a:prstGeom prst="rect">
            <a:avLst/>
          </a:prstGeom>
          <a:noFill/>
        </p:spPr>
      </p:pic>
      <p:sp>
        <p:nvSpPr>
          <p:cNvPr id="8" name="7 - Θέση αριθμού διαφάνειας"/>
          <p:cNvSpPr>
            <a:spLocks noGrp="1"/>
          </p:cNvSpPr>
          <p:nvPr>
            <p:ph type="sldNum" sz="quarter" idx="12"/>
          </p:nvPr>
        </p:nvSpPr>
        <p:spPr/>
        <p:txBody>
          <a:bodyPr/>
          <a:lstStyle/>
          <a:p>
            <a:fld id="{704F43E2-CD4B-461D-9721-ECF17171959A}" type="slidenum">
              <a:rPr lang="el-GR" smtClean="0"/>
              <a:pPr/>
              <a:t>1</a:t>
            </a:fld>
            <a:endParaRPr lang="el-G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ΦΥΣΙΚΕΣ ΑΡΧΕΣ </a:t>
            </a:r>
            <a:r>
              <a:rPr lang="en-US" b="1" dirty="0" smtClean="0"/>
              <a:t>P.E.T.</a:t>
            </a:r>
            <a:r>
              <a:rPr lang="el-GR" b="1" dirty="0" smtClean="0"/>
              <a:t/>
            </a:r>
            <a:br>
              <a:rPr lang="el-GR" b="1" dirty="0" smtClean="0"/>
            </a:br>
            <a:endParaRPr lang="el-GR" b="1" dirty="0"/>
          </a:p>
        </p:txBody>
      </p:sp>
      <p:sp>
        <p:nvSpPr>
          <p:cNvPr id="3" name="Content Placeholder 2"/>
          <p:cNvSpPr>
            <a:spLocks noGrp="1"/>
          </p:cNvSpPr>
          <p:nvPr>
            <p:ph idx="1"/>
          </p:nvPr>
        </p:nvSpPr>
        <p:spPr>
          <a:xfrm>
            <a:off x="457200" y="1071546"/>
            <a:ext cx="8229600" cy="5500726"/>
          </a:xfrm>
        </p:spPr>
        <p:txBody>
          <a:bodyPr>
            <a:normAutofit/>
          </a:bodyPr>
          <a:lstStyle/>
          <a:p>
            <a:pPr>
              <a:buNone/>
            </a:pPr>
            <a:r>
              <a:rPr lang="el-GR" sz="1800" dirty="0" smtClean="0"/>
              <a:t>       Στην απεικόνηση </a:t>
            </a:r>
            <a:r>
              <a:rPr lang="en-US" sz="1800" dirty="0" smtClean="0"/>
              <a:t>P.E.T.</a:t>
            </a:r>
            <a:r>
              <a:rPr lang="el-GR" sz="1800" dirty="0" smtClean="0"/>
              <a:t> συμβαίνουν 2 φυσικα φαινόμενα</a:t>
            </a:r>
            <a:r>
              <a:rPr lang="en-US" sz="1800" dirty="0" smtClean="0"/>
              <a:t>:</a:t>
            </a:r>
            <a:endParaRPr lang="el-GR" sz="1800" dirty="0" smtClean="0"/>
          </a:p>
          <a:p>
            <a:r>
              <a:rPr lang="el-GR" sz="1800" b="1" dirty="0" smtClean="0">
                <a:solidFill>
                  <a:srgbClr val="FFFF00"/>
                </a:solidFill>
              </a:rPr>
              <a:t>Διάσπαση β+</a:t>
            </a:r>
            <a:r>
              <a:rPr lang="en-US" sz="1800" b="1" dirty="0" smtClean="0"/>
              <a:t>:</a:t>
            </a:r>
            <a:r>
              <a:rPr lang="el-GR" sz="1800" b="1" dirty="0" smtClean="0"/>
              <a:t> </a:t>
            </a:r>
            <a:r>
              <a:rPr lang="el-GR" sz="1800" dirty="0" smtClean="0"/>
              <a:t>Σ’ ένα «πλούσιο» σε πρωτόνια πυρήνα ένα πρωτόνιο μετασχηματίζεται σε ένα νετρόνιο εκπέμποντας ένα ποζιτρόνιο και ένα νετρίνο μέσω της αντίδρασης: </a:t>
            </a:r>
          </a:p>
          <a:p>
            <a:endParaRPr lang="el-GR" dirty="0" smtClean="0"/>
          </a:p>
          <a:p>
            <a:endParaRPr lang="el-GR" dirty="0" smtClean="0"/>
          </a:p>
          <a:p>
            <a:endParaRPr lang="el-GR" dirty="0" smtClean="0"/>
          </a:p>
          <a:p>
            <a:endParaRPr lang="el-GR" dirty="0" smtClean="0"/>
          </a:p>
          <a:p>
            <a:endParaRPr lang="el-GR" dirty="0" smtClean="0"/>
          </a:p>
          <a:p>
            <a:endParaRPr lang="el-GR" dirty="0" smtClean="0"/>
          </a:p>
          <a:p>
            <a:pPr>
              <a:buNone/>
            </a:pPr>
            <a:endParaRPr lang="el-GR" sz="1800" dirty="0" smtClean="0"/>
          </a:p>
          <a:p>
            <a:endParaRPr lang="el-GR" dirty="0" smtClean="0"/>
          </a:p>
        </p:txBody>
      </p:sp>
      <p:pic>
        <p:nvPicPr>
          <p:cNvPr id="4" name="Picture 3"/>
          <p:cNvPicPr/>
          <p:nvPr/>
        </p:nvPicPr>
        <p:blipFill>
          <a:blip r:embed="rId2" cstate="print"/>
          <a:srcRect/>
          <a:stretch>
            <a:fillRect/>
          </a:stretch>
        </p:blipFill>
        <p:spPr bwMode="auto">
          <a:xfrm>
            <a:off x="3214678" y="2000240"/>
            <a:ext cx="2143140" cy="357189"/>
          </a:xfrm>
          <a:prstGeom prst="rect">
            <a:avLst/>
          </a:prstGeom>
          <a:noFill/>
          <a:ln w="9525">
            <a:noFill/>
            <a:miter lim="800000"/>
            <a:headEnd/>
            <a:tailEnd/>
          </a:ln>
          <a:effectLst/>
        </p:spPr>
      </p:pic>
      <p:pic>
        <p:nvPicPr>
          <p:cNvPr id="7" name="Picture 6"/>
          <p:cNvPicPr/>
          <p:nvPr/>
        </p:nvPicPr>
        <p:blipFill>
          <a:blip r:embed="rId3" cstate="print"/>
          <a:srcRect/>
          <a:stretch>
            <a:fillRect/>
          </a:stretch>
        </p:blipFill>
        <p:spPr bwMode="auto">
          <a:xfrm rot="5400000">
            <a:off x="1520396" y="2122886"/>
            <a:ext cx="2143142" cy="2755106"/>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rot="5400000">
            <a:off x="5572132" y="2071678"/>
            <a:ext cx="2143140" cy="3000397"/>
          </a:xfrm>
          <a:prstGeom prst="rect">
            <a:avLst/>
          </a:prstGeom>
          <a:noFill/>
          <a:ln w="9525">
            <a:noFill/>
            <a:miter lim="800000"/>
            <a:headEnd/>
            <a:tailEnd/>
          </a:ln>
        </p:spPr>
      </p:pic>
      <p:pic>
        <p:nvPicPr>
          <p:cNvPr id="9" name="Picture 8"/>
          <p:cNvPicPr/>
          <p:nvPr/>
        </p:nvPicPr>
        <p:blipFill>
          <a:blip r:embed="rId5" cstate="print"/>
          <a:srcRect/>
          <a:stretch>
            <a:fillRect/>
          </a:stretch>
        </p:blipFill>
        <p:spPr bwMode="auto">
          <a:xfrm rot="5400000">
            <a:off x="3821901" y="2678901"/>
            <a:ext cx="1857388" cy="5929354"/>
          </a:xfrm>
          <a:prstGeom prst="rect">
            <a:avLst/>
          </a:prstGeom>
          <a:noFill/>
          <a:ln w="9525">
            <a:noFill/>
            <a:miter lim="800000"/>
            <a:headEnd/>
            <a:tailEnd/>
          </a:ln>
        </p:spPr>
      </p:pic>
      <p:sp>
        <p:nvSpPr>
          <p:cNvPr id="10" name="9 - Θέση αριθμού διαφάνειας"/>
          <p:cNvSpPr>
            <a:spLocks noGrp="1"/>
          </p:cNvSpPr>
          <p:nvPr>
            <p:ph type="sldNum" sz="quarter" idx="12"/>
          </p:nvPr>
        </p:nvSpPr>
        <p:spPr/>
        <p:txBody>
          <a:bodyPr/>
          <a:lstStyle/>
          <a:p>
            <a:fld id="{704F43E2-CD4B-461D-9721-ECF17171959A}" type="slidenum">
              <a:rPr lang="el-GR" smtClean="0"/>
              <a:pPr/>
              <a:t>10</a:t>
            </a:fld>
            <a:endParaRPr lang="el-G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714356"/>
            <a:ext cx="8429684" cy="6186309"/>
          </a:xfrm>
          <a:prstGeom prst="rect">
            <a:avLst/>
          </a:prstGeom>
          <a:noFill/>
        </p:spPr>
        <p:txBody>
          <a:bodyPr wrap="square" rtlCol="0">
            <a:spAutoFit/>
          </a:bodyPr>
          <a:lstStyle/>
          <a:p>
            <a:pPr algn="just"/>
            <a:endParaRPr lang="el-GR" dirty="0" smtClean="0"/>
          </a:p>
          <a:p>
            <a:pPr algn="just">
              <a:buFont typeface="Arial" pitchFamily="34" charset="0"/>
              <a:buChar char="•"/>
            </a:pPr>
            <a:endParaRPr lang="el-GR" b="1" dirty="0" smtClean="0"/>
          </a:p>
          <a:p>
            <a:pPr algn="just">
              <a:buFont typeface="Arial" pitchFamily="34" charset="0"/>
              <a:buChar char="•"/>
            </a:pPr>
            <a:endParaRPr lang="el-GR" b="1" dirty="0" smtClean="0"/>
          </a:p>
          <a:p>
            <a:pPr algn="just">
              <a:buFont typeface="Arial" pitchFamily="34" charset="0"/>
              <a:buChar char="•"/>
            </a:pPr>
            <a:endParaRPr lang="el-GR" b="1" dirty="0" smtClean="0"/>
          </a:p>
          <a:p>
            <a:pPr algn="just">
              <a:buFont typeface="Arial" pitchFamily="34" charset="0"/>
              <a:buChar char="•"/>
            </a:pPr>
            <a:endParaRPr lang="el-GR" b="1" dirty="0" smtClean="0"/>
          </a:p>
          <a:p>
            <a:pPr algn="just">
              <a:buFont typeface="Arial" pitchFamily="34" charset="0"/>
              <a:buChar char="•"/>
            </a:pPr>
            <a:endParaRPr lang="el-GR" b="1" dirty="0" smtClean="0"/>
          </a:p>
          <a:p>
            <a:pPr algn="just"/>
            <a:endParaRPr lang="el-GR" b="1" dirty="0" smtClean="0"/>
          </a:p>
          <a:p>
            <a:pPr algn="just">
              <a:buFont typeface="Arial" pitchFamily="34" charset="0"/>
              <a:buChar char="•"/>
            </a:pPr>
            <a:endParaRPr lang="el-GR" b="1" dirty="0" smtClean="0"/>
          </a:p>
          <a:p>
            <a:pPr algn="just">
              <a:buFont typeface="Arial" pitchFamily="34" charset="0"/>
              <a:buChar char="•"/>
            </a:pPr>
            <a:endParaRPr lang="el-GR" b="1" dirty="0" smtClean="0"/>
          </a:p>
          <a:p>
            <a:pPr algn="just">
              <a:buFont typeface="Arial" pitchFamily="34" charset="0"/>
              <a:buChar char="•"/>
            </a:pPr>
            <a:r>
              <a:rPr lang="el-GR" b="1" dirty="0" smtClean="0">
                <a:solidFill>
                  <a:srgbClr val="FFFF00"/>
                </a:solidFill>
              </a:rPr>
              <a:t> Εξαύλωση </a:t>
            </a:r>
            <a:r>
              <a:rPr lang="en-US" b="1" dirty="0" smtClean="0">
                <a:solidFill>
                  <a:srgbClr val="FFFF00"/>
                </a:solidFill>
              </a:rPr>
              <a:t>e+</a:t>
            </a:r>
            <a:r>
              <a:rPr lang="en-US" dirty="0" smtClean="0">
                <a:solidFill>
                  <a:srgbClr val="FFFF00"/>
                </a:solidFill>
              </a:rPr>
              <a:t>:</a:t>
            </a:r>
            <a:r>
              <a:rPr lang="el-GR" dirty="0" smtClean="0"/>
              <a:t>Τα ποζιτρόνια έχοντας κάποια κινητική ενέργεια διανύουν μια μικρή απόσταση μέσα στον ιστό πριν εξαϋλωθούν.Η απόσταση εκπομπής-εξαΰλωσης εξαρτάται απο την αρχική ενέργεια του ποζιτρονίου.</a:t>
            </a:r>
          </a:p>
          <a:p>
            <a:pPr algn="just"/>
            <a:r>
              <a:rPr lang="el-GR" dirty="0" smtClean="0"/>
              <a:t>  Τα ποζιτρόνια μέχρι να εξαϋλωθούν διανύουν μια ελικοειδή τροχιά.Αυτό οφείλεται στο οτι τα ποζιτρόνια καθώς «ταξιδεύουν» μέσα στο ιστό χάνουν ένα μεγάλο μέρος της κινητικής τους ενέργειας  μέσω ιονισμού και διέγερσης των γειτονικών ατόμων και μορίων. Λόγω των αλληλεπιδράσεων </a:t>
            </a:r>
            <a:r>
              <a:rPr lang="en-US" dirty="0" smtClean="0"/>
              <a:t>Coulomb</a:t>
            </a:r>
            <a:r>
              <a:rPr lang="el-GR" dirty="0" smtClean="0"/>
              <a:t> με τα ηλεκτρόνια τα ποζιτρόνια δέχονται μεγάλες αποκλίσεις από την πορεία τους. Οταν τα ηλεκτρόνια εξαϋλώνονται με τα ποζιτρόνια εξαφανίζονται προκαλώντας την ταυτόχονη δημιουργία δυο ακτίνων γ ενέργειας 511</a:t>
            </a:r>
            <a:r>
              <a:rPr lang="en-US" dirty="0" smtClean="0"/>
              <a:t> </a:t>
            </a:r>
            <a:r>
              <a:rPr lang="en-US" dirty="0" err="1" smtClean="0"/>
              <a:t>kev</a:t>
            </a:r>
            <a:r>
              <a:rPr lang="en-US" dirty="0" smtClean="0"/>
              <a:t> </a:t>
            </a:r>
            <a:r>
              <a:rPr lang="el-GR" dirty="0" smtClean="0"/>
              <a:t> που κινούνται σε αντιδιαμετρικές διευθύνσεις.(δίδυμη γέννεση)</a:t>
            </a:r>
          </a:p>
          <a:p>
            <a:pPr algn="just"/>
            <a:r>
              <a:rPr lang="el-GR" dirty="0" smtClean="0"/>
              <a:t>Αντίδραση</a:t>
            </a:r>
            <a:r>
              <a:rPr lang="en-US" dirty="0" smtClean="0"/>
              <a:t>:</a:t>
            </a:r>
            <a:endParaRPr lang="el-GR" dirty="0" smtClean="0"/>
          </a:p>
          <a:p>
            <a:endParaRPr lang="el-GR" dirty="0" smtClean="0"/>
          </a:p>
          <a:p>
            <a:endParaRPr lang="el-GR" dirty="0"/>
          </a:p>
        </p:txBody>
      </p:sp>
      <p:pic>
        <p:nvPicPr>
          <p:cNvPr id="4" name="Picture 3"/>
          <p:cNvPicPr/>
          <p:nvPr/>
        </p:nvPicPr>
        <p:blipFill>
          <a:blip r:embed="rId2" cstate="print"/>
          <a:srcRect/>
          <a:stretch>
            <a:fillRect/>
          </a:stretch>
        </p:blipFill>
        <p:spPr bwMode="auto">
          <a:xfrm rot="5400000">
            <a:off x="3178960" y="-678686"/>
            <a:ext cx="3000396" cy="4643472"/>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785918" y="6000768"/>
            <a:ext cx="2514600" cy="266700"/>
          </a:xfrm>
          <a:prstGeom prst="rect">
            <a:avLst/>
          </a:prstGeom>
          <a:noFill/>
          <a:ln w="9525">
            <a:noFill/>
            <a:miter lim="800000"/>
            <a:headEnd/>
            <a:tailEnd/>
          </a:ln>
          <a:effectLst/>
        </p:spPr>
      </p:pic>
      <p:sp>
        <p:nvSpPr>
          <p:cNvPr id="6" name="5 - Θέση αριθμού διαφάνειας"/>
          <p:cNvSpPr>
            <a:spLocks noGrp="1"/>
          </p:cNvSpPr>
          <p:nvPr>
            <p:ph type="sldNum" sz="quarter" idx="12"/>
          </p:nvPr>
        </p:nvSpPr>
        <p:spPr/>
        <p:txBody>
          <a:bodyPr/>
          <a:lstStyle/>
          <a:p>
            <a:fld id="{704F43E2-CD4B-461D-9721-ECF17171959A}" type="slidenum">
              <a:rPr lang="el-GR" smtClean="0"/>
              <a:pPr/>
              <a:t>11</a:t>
            </a:fld>
            <a:endParaRPr lang="el-G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l-GR" b="1" dirty="0" smtClean="0"/>
              <a:t>ΔΙΑΔΙΚΑΣΙΑ ΑΝΙΧΝΕΥΣΗΣ</a:t>
            </a:r>
            <a:endParaRPr lang="el-GR" b="1" dirty="0"/>
          </a:p>
        </p:txBody>
      </p:sp>
      <p:pic>
        <p:nvPicPr>
          <p:cNvPr id="2050" name="Picture 2"/>
          <p:cNvPicPr>
            <a:picLocks noGrp="1" noChangeAspect="1" noChangeArrowheads="1"/>
          </p:cNvPicPr>
          <p:nvPr>
            <p:ph idx="1"/>
          </p:nvPr>
        </p:nvPicPr>
        <p:blipFill>
          <a:blip r:embed="rId2" cstate="print">
            <a:lum contrast="10000"/>
          </a:blip>
          <a:srcRect/>
          <a:stretch>
            <a:fillRect/>
          </a:stretch>
        </p:blipFill>
        <p:spPr bwMode="auto">
          <a:xfrm rot="5400000">
            <a:off x="2607454" y="607215"/>
            <a:ext cx="3929089" cy="4429125"/>
          </a:xfrm>
          <a:prstGeom prst="rect">
            <a:avLst/>
          </a:prstGeom>
          <a:noFill/>
          <a:ln w="9525">
            <a:noFill/>
            <a:miter lim="800000"/>
            <a:headEnd/>
            <a:tailEnd/>
          </a:ln>
        </p:spPr>
      </p:pic>
      <p:sp>
        <p:nvSpPr>
          <p:cNvPr id="2051" name="Rectangle 3"/>
          <p:cNvSpPr>
            <a:spLocks noChangeArrowheads="1"/>
          </p:cNvSpPr>
          <p:nvPr/>
        </p:nvSpPr>
        <p:spPr bwMode="auto">
          <a:xfrm>
            <a:off x="0" y="4848302"/>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 pos="3848100" algn="l"/>
              </a:tabLst>
            </a:pPr>
            <a:r>
              <a:rPr lang="el-GR" sz="2400" dirty="0" smtClean="0">
                <a:latin typeface="Times New Roman" pitchFamily="18" charset="0"/>
                <a:ea typeface="Calibri" pitchFamily="34" charset="0"/>
                <a:cs typeface="Times New Roman" pitchFamily="18" charset="0"/>
              </a:rPr>
              <a:t>    </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Τα 2 φωτόνια που προέρχονται από την εξαΰλωση ανιχνεύονται και έτσι υπολογίζεται το σημείο της εξαΰλωσης που βρίσκεται πάνω στην ευθεία που ενώνει τους δύο ανιχνευτές(</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line of response LOR</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tabLst>
                <a:tab pos="457200" algn="l"/>
                <a:tab pos="3848100" algn="l"/>
              </a:tabLst>
            </a:pP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Έτσι καταγράφεται η δραστηριότητα του ραδιοφαρμάκου στους ιστούς.</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 Θέση αριθμού διαφάνειας"/>
          <p:cNvSpPr>
            <a:spLocks noGrp="1"/>
          </p:cNvSpPr>
          <p:nvPr>
            <p:ph type="sldNum" sz="quarter" idx="12"/>
          </p:nvPr>
        </p:nvSpPr>
        <p:spPr/>
        <p:txBody>
          <a:bodyPr/>
          <a:lstStyle/>
          <a:p>
            <a:fld id="{704F43E2-CD4B-461D-9721-ECF17171959A}" type="slidenum">
              <a:rPr lang="el-GR" smtClean="0"/>
              <a:pPr/>
              <a:t>12</a:t>
            </a:fld>
            <a:endParaRPr lang="el-G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l-GR" b="1" dirty="0" smtClean="0"/>
              <a:t>ΔΙΑΤΑΞΗ ΚΑΙ ΑΝΙΧΝΕΥΤΕΣ</a:t>
            </a:r>
            <a:endParaRPr lang="el-GR" b="1" dirty="0"/>
          </a:p>
        </p:txBody>
      </p:sp>
      <p:sp>
        <p:nvSpPr>
          <p:cNvPr id="3" name="Content Placeholder 2"/>
          <p:cNvSpPr>
            <a:spLocks noGrp="1"/>
          </p:cNvSpPr>
          <p:nvPr>
            <p:ph idx="1"/>
          </p:nvPr>
        </p:nvSpPr>
        <p:spPr>
          <a:xfrm>
            <a:off x="457200" y="1285860"/>
            <a:ext cx="8229600" cy="4840303"/>
          </a:xfrm>
        </p:spPr>
        <p:txBody>
          <a:bodyPr/>
          <a:lstStyle/>
          <a:p>
            <a:pPr>
              <a:buNone/>
            </a:pPr>
            <a:r>
              <a:rPr lang="en-US" dirty="0" smtClean="0"/>
              <a:t>    </a:t>
            </a:r>
            <a:r>
              <a:rPr lang="el-GR" dirty="0" smtClean="0">
                <a:solidFill>
                  <a:srgbClr val="FFFF00"/>
                </a:solidFill>
              </a:rPr>
              <a:t>ΔΟΜΙΚΑ ΜΕΡΗ ΤΟΥ </a:t>
            </a:r>
            <a:r>
              <a:rPr lang="en-US" dirty="0" smtClean="0">
                <a:solidFill>
                  <a:srgbClr val="FFFF00"/>
                </a:solidFill>
              </a:rPr>
              <a:t>P</a:t>
            </a:r>
            <a:r>
              <a:rPr lang="el-GR" dirty="0" smtClean="0">
                <a:solidFill>
                  <a:srgbClr val="FFFF00"/>
                </a:solidFill>
              </a:rPr>
              <a:t>.</a:t>
            </a:r>
            <a:r>
              <a:rPr lang="en-US" dirty="0" smtClean="0">
                <a:solidFill>
                  <a:srgbClr val="FFFF00"/>
                </a:solidFill>
              </a:rPr>
              <a:t>E</a:t>
            </a:r>
            <a:r>
              <a:rPr lang="el-GR" dirty="0" smtClean="0">
                <a:solidFill>
                  <a:srgbClr val="FFFF00"/>
                </a:solidFill>
              </a:rPr>
              <a:t>.</a:t>
            </a:r>
            <a:r>
              <a:rPr lang="en-US" dirty="0" smtClean="0">
                <a:solidFill>
                  <a:srgbClr val="FFFF00"/>
                </a:solidFill>
              </a:rPr>
              <a:t>T</a:t>
            </a:r>
            <a:r>
              <a:rPr lang="el-GR" dirty="0" smtClean="0">
                <a:solidFill>
                  <a:srgbClr val="FFFF00"/>
                </a:solidFill>
              </a:rPr>
              <a:t>.</a:t>
            </a:r>
            <a:r>
              <a:rPr lang="en-US" dirty="0" smtClean="0">
                <a:solidFill>
                  <a:srgbClr val="FFFF00"/>
                </a:solidFill>
              </a:rPr>
              <a:t>:</a:t>
            </a:r>
            <a:endParaRPr lang="el-GR" dirty="0" smtClean="0"/>
          </a:p>
          <a:p>
            <a:pPr lvl="0"/>
            <a:r>
              <a:rPr lang="el-GR" dirty="0" smtClean="0"/>
              <a:t>ΑΝΙΧΝΕΥΤΕΣ </a:t>
            </a:r>
          </a:p>
          <a:p>
            <a:pPr marL="342900" lvl="8" indent="-342900"/>
            <a:r>
              <a:rPr lang="el-GR" sz="3200" dirty="0" smtClean="0"/>
              <a:t>ΚΥΚΛΩΜΑ ΟΛΟΚΛΗΡΩΣΗΣ</a:t>
            </a:r>
          </a:p>
          <a:p>
            <a:pPr marL="342900" lvl="8" indent="-342900"/>
            <a:r>
              <a:rPr lang="el-GR" sz="3200" dirty="0" smtClean="0"/>
              <a:t>ΚΥΚΛΩΜΑ ΣΥΜΠΤΩΣΗΣ &amp; ΗΛΕΚΤΡΟΝΙΚΑ ΣΥΣΤΗΜΑΤΑ</a:t>
            </a:r>
          </a:p>
          <a:p>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704F43E2-CD4B-461D-9721-ECF17171959A}" type="slidenum">
              <a:rPr lang="el-GR" smtClean="0"/>
              <a:pPr/>
              <a:t>13</a:t>
            </a:fld>
            <a:endParaRPr lang="el-GR"/>
          </a:p>
        </p:txBody>
      </p:sp>
      <p:pic>
        <p:nvPicPr>
          <p:cNvPr id="5" name="Picture 4" descr="http://upload.wikimedia.org/wikipedia/commons/thumb/b/b8/ECAT-Exact-HR--PET-Scanner.jpg/250px-ECAT-Exact-HR--PET-Scanner.jpg">
            <a:hlinkClick r:id="rId2"/>
          </p:cNvPr>
          <p:cNvPicPr/>
          <p:nvPr/>
        </p:nvPicPr>
        <p:blipFill>
          <a:blip r:embed="rId3" cstate="print"/>
          <a:srcRect/>
          <a:stretch>
            <a:fillRect/>
          </a:stretch>
        </p:blipFill>
        <p:spPr bwMode="auto">
          <a:xfrm>
            <a:off x="3214678" y="3857628"/>
            <a:ext cx="4286280" cy="27146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l-GR" dirty="0" smtClean="0"/>
              <a:t>ΑΝΙΧΝΕΥΤΕΣ</a:t>
            </a:r>
            <a:r>
              <a:rPr lang="en-US" dirty="0" smtClean="0"/>
              <a:t>:</a:t>
            </a:r>
            <a:endParaRPr lang="el-GR" dirty="0"/>
          </a:p>
        </p:txBody>
      </p:sp>
      <p:sp>
        <p:nvSpPr>
          <p:cNvPr id="3" name="Content Placeholder 2"/>
          <p:cNvSpPr>
            <a:spLocks noGrp="1"/>
          </p:cNvSpPr>
          <p:nvPr>
            <p:ph idx="1"/>
          </p:nvPr>
        </p:nvSpPr>
        <p:spPr>
          <a:xfrm>
            <a:off x="457200" y="1071546"/>
            <a:ext cx="8229600" cy="5054617"/>
          </a:xfrm>
        </p:spPr>
        <p:txBody>
          <a:bodyPr/>
          <a:lstStyle/>
          <a:p>
            <a:pPr>
              <a:buNone/>
            </a:pPr>
            <a:r>
              <a:rPr lang="el-GR" dirty="0" smtClean="0"/>
              <a:t>    Αποτελούνται απο</a:t>
            </a:r>
            <a:r>
              <a:rPr lang="en-US" dirty="0" smtClean="0"/>
              <a:t>:</a:t>
            </a:r>
            <a:endParaRPr lang="el-GR" dirty="0" smtClean="0"/>
          </a:p>
          <a:p>
            <a:pPr lvl="0"/>
            <a:r>
              <a:rPr lang="el-GR" dirty="0" smtClean="0"/>
              <a:t>Σπινθηριστές</a:t>
            </a:r>
          </a:p>
          <a:p>
            <a:pPr lvl="0"/>
            <a:r>
              <a:rPr lang="el-GR" dirty="0" smtClean="0"/>
              <a:t>Φωτοπολλαπλασιαστές</a:t>
            </a:r>
          </a:p>
          <a:p>
            <a:r>
              <a:rPr lang="el-GR" dirty="0" smtClean="0"/>
              <a:t>Κατευθυντήρες</a:t>
            </a:r>
          </a:p>
          <a:p>
            <a:endParaRPr lang="el-GR" dirty="0"/>
          </a:p>
        </p:txBody>
      </p:sp>
      <p:pic>
        <p:nvPicPr>
          <p:cNvPr id="1027" name="Picture 3"/>
          <p:cNvPicPr>
            <a:picLocks noChangeAspect="1" noChangeArrowheads="1"/>
          </p:cNvPicPr>
          <p:nvPr/>
        </p:nvPicPr>
        <p:blipFill>
          <a:blip r:embed="rId2" cstate="print"/>
          <a:srcRect/>
          <a:stretch>
            <a:fillRect/>
          </a:stretch>
        </p:blipFill>
        <p:spPr bwMode="auto">
          <a:xfrm rot="5400000">
            <a:off x="4602940" y="2397927"/>
            <a:ext cx="3857654" cy="477679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rot="5400000">
            <a:off x="878643" y="3693333"/>
            <a:ext cx="2500330" cy="3400425"/>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704F43E2-CD4B-461D-9721-ECF17171959A}" type="slidenum">
              <a:rPr lang="el-GR" smtClean="0"/>
              <a:pPr/>
              <a:t>14</a:t>
            </a:fld>
            <a:endParaRPr lang="el-G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2" y="642918"/>
            <a:ext cx="5257808" cy="1143008"/>
          </a:xfrm>
        </p:spPr>
        <p:txBody>
          <a:bodyPr>
            <a:normAutofit fontScale="90000"/>
          </a:bodyPr>
          <a:lstStyle/>
          <a:p>
            <a:r>
              <a:rPr lang="el-GR" dirty="0" smtClean="0"/>
              <a:t> ΣΠΙΝΘΗΡΙΣΤΕΣ</a:t>
            </a:r>
            <a:r>
              <a:rPr lang="en-US" dirty="0" smtClean="0"/>
              <a:t>:</a:t>
            </a:r>
            <a:r>
              <a:rPr lang="el-GR" dirty="0" smtClean="0"/>
              <a:t/>
            </a:r>
            <a:br>
              <a:rPr lang="el-GR" dirty="0" smtClean="0"/>
            </a:br>
            <a:endParaRPr lang="el-GR" dirty="0"/>
          </a:p>
        </p:txBody>
      </p:sp>
      <p:sp>
        <p:nvSpPr>
          <p:cNvPr id="3" name="Content Placeholder 2"/>
          <p:cNvSpPr>
            <a:spLocks noGrp="1"/>
          </p:cNvSpPr>
          <p:nvPr>
            <p:ph idx="1"/>
          </p:nvPr>
        </p:nvSpPr>
        <p:spPr>
          <a:xfrm>
            <a:off x="214282" y="1142985"/>
            <a:ext cx="8358246" cy="4572032"/>
          </a:xfrm>
        </p:spPr>
        <p:txBody>
          <a:bodyPr>
            <a:normAutofit fontScale="92500" lnSpcReduction="10000"/>
          </a:bodyPr>
          <a:lstStyle/>
          <a:p>
            <a:pPr lvl="2" algn="just">
              <a:buNone/>
            </a:pPr>
            <a:r>
              <a:rPr lang="el-GR" dirty="0" smtClean="0"/>
              <a:t>       </a:t>
            </a:r>
          </a:p>
          <a:p>
            <a:pPr lvl="2" algn="just">
              <a:buNone/>
            </a:pPr>
            <a:r>
              <a:rPr lang="el-GR" dirty="0" smtClean="0"/>
              <a:t>       </a:t>
            </a:r>
          </a:p>
          <a:p>
            <a:pPr lvl="2" algn="just">
              <a:buNone/>
            </a:pPr>
            <a:r>
              <a:rPr lang="el-GR" dirty="0" smtClean="0"/>
              <a:t>         </a:t>
            </a:r>
          </a:p>
          <a:p>
            <a:pPr lvl="2" algn="just">
              <a:buNone/>
            </a:pPr>
            <a:r>
              <a:rPr lang="el-GR" dirty="0" smtClean="0"/>
              <a:t>         Οι σπινθηριστές μετατρέπουν τα υψηλής ενέργειας φωτόνια σε φωτόνια της ορατής περιοχής του φάσματος.Στο </a:t>
            </a:r>
            <a:r>
              <a:rPr lang="en-US" dirty="0" smtClean="0"/>
              <a:t>PET</a:t>
            </a:r>
            <a:r>
              <a:rPr lang="el-GR" dirty="0" smtClean="0"/>
              <a:t> χρησιμοποιούνται ανόργανοι κρυσταλλικοί σπινθηριστές.Τα φωτόνια που διασχίζουν τον κρύσταλλο παράγουν ελεύθερα ηλεκτρόνια και</a:t>
            </a:r>
            <a:r>
              <a:rPr lang="en-US" dirty="0" smtClean="0"/>
              <a:t> </a:t>
            </a:r>
            <a:r>
              <a:rPr lang="el-GR" dirty="0" smtClean="0"/>
              <a:t>οπές. Τα ηλεκτρόνια κατά την κίνηση τους στον ανιχνευτή,  χάνουν μέρος της ενέργειάς τους και παράλληλα διεγείρουν  άλλα ηλεκτρόνια.Στη συνέχεια αποδιεγείρονται με εκπομπή φωτός στην ορατή περιοχή.Τα φωτόνια αλληλεπιδρούν με τον κρύσταλλο μέσω φωτοηλεκτρικού φαινομένου ή σκέδασης </a:t>
            </a:r>
            <a:r>
              <a:rPr lang="en-US" dirty="0" smtClean="0"/>
              <a:t>Compton</a:t>
            </a:r>
            <a:r>
              <a:rPr lang="el-GR" dirty="0" smtClean="0"/>
              <a:t>.</a:t>
            </a:r>
          </a:p>
          <a:p>
            <a:endParaRPr lang="el-GR" dirty="0"/>
          </a:p>
        </p:txBody>
      </p:sp>
      <p:pic>
        <p:nvPicPr>
          <p:cNvPr id="4" name="Picture 9"/>
          <p:cNvPicPr>
            <a:picLocks noChangeAspect="1" noChangeArrowheads="1"/>
          </p:cNvPicPr>
          <p:nvPr/>
        </p:nvPicPr>
        <p:blipFill>
          <a:blip r:embed="rId2" cstate="print"/>
          <a:srcRect/>
          <a:stretch>
            <a:fillRect/>
          </a:stretch>
        </p:blipFill>
        <p:spPr bwMode="auto">
          <a:xfrm>
            <a:off x="928662" y="142852"/>
            <a:ext cx="2928958" cy="1785950"/>
          </a:xfrm>
          <a:prstGeom prst="rect">
            <a:avLst/>
          </a:prstGeom>
          <a:noFill/>
          <a:ln w="9525">
            <a:noFill/>
            <a:miter lim="800000"/>
            <a:headEnd/>
            <a:tailEnd/>
          </a:ln>
          <a:effectLst/>
        </p:spPr>
      </p:pic>
      <p:sp>
        <p:nvSpPr>
          <p:cNvPr id="5" name="4 - Θέση αριθμού διαφάνειας"/>
          <p:cNvSpPr>
            <a:spLocks noGrp="1"/>
          </p:cNvSpPr>
          <p:nvPr>
            <p:ph type="sldNum" sz="quarter" idx="12"/>
          </p:nvPr>
        </p:nvSpPr>
        <p:spPr/>
        <p:txBody>
          <a:bodyPr/>
          <a:lstStyle/>
          <a:p>
            <a:fld id="{704F43E2-CD4B-461D-9721-ECF17171959A}" type="slidenum">
              <a:rPr lang="el-GR" smtClean="0"/>
              <a:pPr/>
              <a:t>15</a:t>
            </a:fld>
            <a:endParaRPr lang="el-G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571504"/>
          </a:xfrm>
        </p:spPr>
        <p:txBody>
          <a:bodyPr>
            <a:normAutofit fontScale="90000"/>
          </a:bodyPr>
          <a:lstStyle/>
          <a:p>
            <a:r>
              <a:rPr lang="el-GR" dirty="0" smtClean="0"/>
              <a:t>Ποιες ιδιότητες θέλουμε να έχουν οι κρύσταλλοι στην </a:t>
            </a:r>
            <a:r>
              <a:rPr lang="en-US" dirty="0" smtClean="0"/>
              <a:t>P.E.T.</a:t>
            </a:r>
            <a:r>
              <a:rPr lang="el-GR" dirty="0" smtClean="0"/>
              <a:t> </a:t>
            </a:r>
            <a:r>
              <a:rPr lang="en-US" dirty="0" smtClean="0"/>
              <a:t>;</a:t>
            </a:r>
            <a:endParaRPr lang="el-GR" dirty="0"/>
          </a:p>
        </p:txBody>
      </p:sp>
      <p:sp>
        <p:nvSpPr>
          <p:cNvPr id="3" name="Content Placeholder 2"/>
          <p:cNvSpPr>
            <a:spLocks noGrp="1"/>
          </p:cNvSpPr>
          <p:nvPr>
            <p:ph idx="1"/>
          </p:nvPr>
        </p:nvSpPr>
        <p:spPr>
          <a:xfrm>
            <a:off x="457200" y="1214422"/>
            <a:ext cx="8229600" cy="5286412"/>
          </a:xfrm>
        </p:spPr>
        <p:txBody>
          <a:bodyPr>
            <a:normAutofit/>
          </a:bodyPr>
          <a:lstStyle/>
          <a:p>
            <a:pPr lvl="0">
              <a:buFont typeface="Wingdings" pitchFamily="2" charset="2"/>
              <a:buChar char="Ø"/>
            </a:pPr>
            <a:r>
              <a:rPr lang="el-GR" dirty="0" smtClean="0"/>
              <a:t>   </a:t>
            </a:r>
            <a:r>
              <a:rPr lang="el-GR" sz="2400" dirty="0" smtClean="0"/>
              <a:t>υψηλή απόδοση ανίχνευσης(μεγαλύτερη ευαισθησία)                                                                            </a:t>
            </a:r>
          </a:p>
          <a:p>
            <a:pPr>
              <a:buFont typeface="Wingdings" pitchFamily="2" charset="2"/>
              <a:buChar char="Ø"/>
            </a:pPr>
            <a:r>
              <a:rPr lang="el-GR" sz="2400" dirty="0" smtClean="0"/>
              <a:t>Καλή χρονική διακριτική ικανότητα(μικρή σταθερά χρόνου εκπομπής 2γενών φωτονίων) </a:t>
            </a:r>
          </a:p>
          <a:p>
            <a:pPr>
              <a:buFont typeface="Wingdings" pitchFamily="2" charset="2"/>
              <a:buChar char="Ø"/>
            </a:pPr>
            <a:r>
              <a:rPr lang="el-GR" sz="2400" dirty="0" smtClean="0"/>
              <a:t>Μεγάλη πυκνότητα- μικρή </a:t>
            </a:r>
          </a:p>
          <a:p>
            <a:pPr>
              <a:buNone/>
            </a:pPr>
            <a:r>
              <a:rPr lang="el-GR" sz="2400" dirty="0" smtClean="0"/>
              <a:t>   αυτό-απορρόφηση</a:t>
            </a:r>
          </a:p>
          <a:p>
            <a:pPr lvl="0">
              <a:buFont typeface="Wingdings" pitchFamily="2" charset="2"/>
              <a:buChar char="Ø"/>
            </a:pPr>
            <a:r>
              <a:rPr lang="el-GR" sz="2400" dirty="0" smtClean="0"/>
              <a:t> μεγάλη παραγωγή φωτός</a:t>
            </a:r>
          </a:p>
          <a:p>
            <a:pPr>
              <a:buFont typeface="Wingdings" pitchFamily="2" charset="2"/>
              <a:buChar char="Ø"/>
            </a:pPr>
            <a:r>
              <a:rPr lang="el-GR" sz="2400" dirty="0" smtClean="0"/>
              <a:t>Σκληρότητα (Όχι- εύθραυστο υλικό)</a:t>
            </a:r>
          </a:p>
          <a:p>
            <a:pPr lvl="0">
              <a:buFont typeface="Wingdings" pitchFamily="2" charset="2"/>
              <a:buChar char="Ø"/>
            </a:pPr>
            <a:endParaRPr lang="el-GR" dirty="0" smtClean="0"/>
          </a:p>
          <a:p>
            <a:endParaRPr lang="el-GR" dirty="0"/>
          </a:p>
        </p:txBody>
      </p:sp>
      <p:pic>
        <p:nvPicPr>
          <p:cNvPr id="2052" name="Picture 4"/>
          <p:cNvPicPr>
            <a:picLocks noChangeAspect="1" noChangeArrowheads="1"/>
          </p:cNvPicPr>
          <p:nvPr/>
        </p:nvPicPr>
        <p:blipFill>
          <a:blip r:embed="rId2" cstate="print"/>
          <a:srcRect/>
          <a:stretch>
            <a:fillRect/>
          </a:stretch>
        </p:blipFill>
        <p:spPr bwMode="auto">
          <a:xfrm>
            <a:off x="5429256" y="2643182"/>
            <a:ext cx="3500462" cy="35719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704F43E2-CD4B-461D-9721-ECF17171959A}" type="slidenum">
              <a:rPr lang="el-GR" smtClean="0"/>
              <a:pPr/>
              <a:t>16</a:t>
            </a:fld>
            <a:endParaRPr lang="el-G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1285860"/>
            <a:ext cx="7429552" cy="646331"/>
          </a:xfrm>
          <a:prstGeom prst="rect">
            <a:avLst/>
          </a:prstGeom>
        </p:spPr>
        <p:txBody>
          <a:bodyPr wrap="square">
            <a:spAutoFit/>
          </a:bodyPr>
          <a:lstStyle/>
          <a:p>
            <a:pPr>
              <a:buFont typeface="Wingdings" pitchFamily="2" charset="2"/>
              <a:buNone/>
            </a:pPr>
            <a:r>
              <a:rPr lang="el-GR" dirty="0" smtClean="0">
                <a:solidFill>
                  <a:schemeClr val="tx2"/>
                </a:solidFill>
                <a:cs typeface="Arial" pitchFamily="34" charset="0"/>
              </a:rPr>
              <a:t>Οι κυριότεροι κρύσταλλοι που έχουν χρήση στο </a:t>
            </a:r>
            <a:r>
              <a:rPr lang="en-US" dirty="0" smtClean="0">
                <a:solidFill>
                  <a:schemeClr val="tx2"/>
                </a:solidFill>
                <a:cs typeface="Arial" pitchFamily="34" charset="0"/>
              </a:rPr>
              <a:t>PET</a:t>
            </a:r>
            <a:r>
              <a:rPr lang="el-GR" dirty="0" smtClean="0">
                <a:solidFill>
                  <a:schemeClr val="tx2"/>
                </a:solidFill>
                <a:cs typeface="Arial" pitchFamily="34" charset="0"/>
              </a:rPr>
              <a:t> είναι οι </a:t>
            </a:r>
            <a:r>
              <a:rPr lang="en-US" i="1" dirty="0" err="1" smtClean="0">
                <a:solidFill>
                  <a:schemeClr val="tx2"/>
                </a:solidFill>
                <a:cs typeface="Arial" pitchFamily="34" charset="0"/>
              </a:rPr>
              <a:t>NaI</a:t>
            </a:r>
            <a:r>
              <a:rPr lang="el-GR" i="1" dirty="0" smtClean="0">
                <a:solidFill>
                  <a:schemeClr val="tx2"/>
                </a:solidFill>
                <a:cs typeface="Arial" pitchFamily="34" charset="0"/>
              </a:rPr>
              <a:t>  </a:t>
            </a:r>
            <a:r>
              <a:rPr lang="en-US" i="1" dirty="0" smtClean="0">
                <a:solidFill>
                  <a:schemeClr val="tx2"/>
                </a:solidFill>
                <a:cs typeface="Arial" pitchFamily="34" charset="0"/>
              </a:rPr>
              <a:t>, BGO, </a:t>
            </a:r>
            <a:r>
              <a:rPr lang="en-US" i="1" dirty="0" err="1" smtClean="0">
                <a:solidFill>
                  <a:schemeClr val="tx2"/>
                </a:solidFill>
                <a:cs typeface="Arial" pitchFamily="34" charset="0"/>
              </a:rPr>
              <a:t>CsF</a:t>
            </a:r>
            <a:r>
              <a:rPr lang="el-GR" i="1" dirty="0" smtClean="0">
                <a:solidFill>
                  <a:schemeClr val="tx2"/>
                </a:solidFill>
                <a:cs typeface="Arial" pitchFamily="34" charset="0"/>
              </a:rPr>
              <a:t> </a:t>
            </a:r>
            <a:r>
              <a:rPr lang="en-US" i="1" dirty="0" smtClean="0">
                <a:solidFill>
                  <a:schemeClr val="tx2"/>
                </a:solidFill>
                <a:cs typeface="Arial" pitchFamily="34" charset="0"/>
              </a:rPr>
              <a:t>, </a:t>
            </a:r>
            <a:r>
              <a:rPr lang="en-US" i="1" dirty="0" err="1" smtClean="0">
                <a:solidFill>
                  <a:schemeClr val="tx2"/>
                </a:solidFill>
                <a:cs typeface="Arial" pitchFamily="34" charset="0"/>
              </a:rPr>
              <a:t>BaF</a:t>
            </a:r>
            <a:r>
              <a:rPr lang="el-GR" sz="1200" i="1" dirty="0" smtClean="0">
                <a:solidFill>
                  <a:schemeClr val="tx2"/>
                </a:solidFill>
                <a:cs typeface="Arial" pitchFamily="34" charset="0"/>
              </a:rPr>
              <a:t>2  </a:t>
            </a:r>
            <a:r>
              <a:rPr lang="en-US" i="1" dirty="0" smtClean="0">
                <a:solidFill>
                  <a:schemeClr val="tx2"/>
                </a:solidFill>
                <a:cs typeface="Arial" pitchFamily="34" charset="0"/>
              </a:rPr>
              <a:t>, GSO, LSO.</a:t>
            </a:r>
            <a:r>
              <a:rPr lang="el-GR" i="1" dirty="0" smtClean="0">
                <a:solidFill>
                  <a:schemeClr val="tx2"/>
                </a:solidFill>
                <a:cs typeface="Arial" pitchFamily="34" charset="0"/>
              </a:rPr>
              <a:t>                                               </a:t>
            </a:r>
            <a:endParaRPr lang="el-GR" i="1" dirty="0">
              <a:solidFill>
                <a:schemeClr val="tx2"/>
              </a:solidFill>
              <a:cs typeface="Arial" pitchFamily="34" charset="0"/>
            </a:endParaRPr>
          </a:p>
        </p:txBody>
      </p:sp>
      <p:sp>
        <p:nvSpPr>
          <p:cNvPr id="3" name="TextBox 2"/>
          <p:cNvSpPr txBox="1"/>
          <p:nvPr/>
        </p:nvSpPr>
        <p:spPr>
          <a:xfrm>
            <a:off x="1071538" y="214290"/>
            <a:ext cx="6929486" cy="954107"/>
          </a:xfrm>
          <a:prstGeom prst="rect">
            <a:avLst/>
          </a:prstGeom>
          <a:noFill/>
        </p:spPr>
        <p:txBody>
          <a:bodyPr wrap="square" rtlCol="0">
            <a:spAutoFit/>
          </a:bodyPr>
          <a:lstStyle/>
          <a:p>
            <a:r>
              <a:rPr lang="el-GR" sz="2800" dirty="0" smtClean="0"/>
              <a:t>ΚΡΥΣΤΑΛΛΟΙ ΠΟΥ ΧΡΗΣΙΜΟΠΟΙΟΥΝΤΑΙ ΣΤΗΝ ΑΠΕΙΚΟΝΙΣΗ </a:t>
            </a:r>
            <a:r>
              <a:rPr lang="en-US" sz="2800" dirty="0" smtClean="0"/>
              <a:t>P.E.T</a:t>
            </a:r>
            <a:r>
              <a:rPr lang="en-US" sz="2000" b="1" dirty="0" smtClean="0"/>
              <a:t>.</a:t>
            </a:r>
            <a:endParaRPr lang="el-GR" sz="2000" b="1" dirty="0"/>
          </a:p>
        </p:txBody>
      </p:sp>
      <p:pic>
        <p:nvPicPr>
          <p:cNvPr id="6145" name="Picture 1"/>
          <p:cNvPicPr>
            <a:picLocks noChangeAspect="1" noChangeArrowheads="1"/>
          </p:cNvPicPr>
          <p:nvPr/>
        </p:nvPicPr>
        <p:blipFill>
          <a:blip r:embed="rId2" cstate="print"/>
          <a:srcRect/>
          <a:stretch>
            <a:fillRect/>
          </a:stretch>
        </p:blipFill>
        <p:spPr bwMode="auto">
          <a:xfrm rot="5400000">
            <a:off x="1000100" y="1714488"/>
            <a:ext cx="2857520" cy="3286148"/>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rot="5400000">
            <a:off x="4750595" y="1535893"/>
            <a:ext cx="3143269" cy="3357587"/>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rot="5400000">
            <a:off x="3750475" y="3679021"/>
            <a:ext cx="2143116" cy="4214842"/>
          </a:xfrm>
          <a:prstGeom prst="rect">
            <a:avLst/>
          </a:prstGeom>
          <a:noFill/>
          <a:ln w="9525">
            <a:noFill/>
            <a:miter lim="800000"/>
            <a:headEnd/>
            <a:tailEnd/>
          </a:ln>
        </p:spPr>
      </p:pic>
      <p:sp>
        <p:nvSpPr>
          <p:cNvPr id="7" name="6 - Θέση αριθμού διαφάνειας"/>
          <p:cNvSpPr>
            <a:spLocks noGrp="1"/>
          </p:cNvSpPr>
          <p:nvPr>
            <p:ph type="sldNum" sz="quarter" idx="12"/>
          </p:nvPr>
        </p:nvSpPr>
        <p:spPr/>
        <p:txBody>
          <a:bodyPr/>
          <a:lstStyle/>
          <a:p>
            <a:fld id="{704F43E2-CD4B-461D-9721-ECF17171959A}" type="slidenum">
              <a:rPr lang="el-GR" smtClean="0"/>
              <a:pPr/>
              <a:t>17</a:t>
            </a:fld>
            <a:endParaRPr lang="el-G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7356" y="500042"/>
            <a:ext cx="6140399" cy="1077218"/>
          </a:xfrm>
          <a:prstGeom prst="rect">
            <a:avLst/>
          </a:prstGeom>
          <a:noFill/>
        </p:spPr>
        <p:txBody>
          <a:bodyPr wrap="none" rtlCol="0">
            <a:spAutoFit/>
          </a:bodyPr>
          <a:lstStyle/>
          <a:p>
            <a:r>
              <a:rPr lang="el-GR" sz="3200" dirty="0" smtClean="0"/>
              <a:t>ΦΩΤΟΠΟΛΛΑΠΛΑΣΙΑΣΤΕΣ</a:t>
            </a:r>
            <a:r>
              <a:rPr lang="el-GR" sz="3200" i="1" dirty="0" smtClean="0">
                <a:latin typeface="Arial" pitchFamily="34" charset="0"/>
                <a:cs typeface="Arial" pitchFamily="34" charset="0"/>
              </a:rPr>
              <a:t> (</a:t>
            </a:r>
            <a:r>
              <a:rPr lang="en-US" sz="3200" i="1" dirty="0" smtClean="0">
                <a:latin typeface="Arial" pitchFamily="34" charset="0"/>
                <a:cs typeface="Arial" pitchFamily="34" charset="0"/>
              </a:rPr>
              <a:t>PMTs</a:t>
            </a:r>
            <a:r>
              <a:rPr lang="el-GR" sz="3200" i="1" dirty="0" smtClean="0">
                <a:latin typeface="Arial" pitchFamily="34" charset="0"/>
                <a:cs typeface="Arial" pitchFamily="34" charset="0"/>
              </a:rPr>
              <a:t>) </a:t>
            </a:r>
            <a:r>
              <a:rPr lang="en-US" sz="3200" dirty="0" smtClean="0"/>
              <a:t>:</a:t>
            </a:r>
            <a:endParaRPr lang="el-GR" sz="3200" dirty="0" smtClean="0"/>
          </a:p>
          <a:p>
            <a:endParaRPr lang="el-GR" sz="3200" dirty="0"/>
          </a:p>
        </p:txBody>
      </p:sp>
      <p:sp>
        <p:nvSpPr>
          <p:cNvPr id="6" name="Rectangle 5"/>
          <p:cNvSpPr/>
          <p:nvPr/>
        </p:nvSpPr>
        <p:spPr>
          <a:xfrm>
            <a:off x="571472" y="1142984"/>
            <a:ext cx="7929618" cy="2492990"/>
          </a:xfrm>
          <a:prstGeom prst="rect">
            <a:avLst/>
          </a:prstGeom>
        </p:spPr>
        <p:txBody>
          <a:bodyPr wrap="square">
            <a:spAutoFit/>
          </a:bodyPr>
          <a:lstStyle/>
          <a:p>
            <a:pPr algn="just"/>
            <a:r>
              <a:rPr lang="el-GR" sz="2000" dirty="0" smtClean="0"/>
              <a:t>    </a:t>
            </a:r>
            <a:r>
              <a:rPr lang="el-GR" sz="2400" dirty="0" smtClean="0"/>
              <a:t>Διάταξη που </a:t>
            </a:r>
            <a:r>
              <a:rPr lang="el-GR" sz="2400" b="1" dirty="0" smtClean="0"/>
              <a:t>ενισχύει</a:t>
            </a:r>
            <a:r>
              <a:rPr lang="el-GR" sz="2400" dirty="0" smtClean="0"/>
              <a:t> κατά πολλές τάξεις μεγέθους τα ηλεκτρόνια που φτάνουν σ’αυτήν. </a:t>
            </a:r>
            <a:r>
              <a:rPr lang="el-GR" sz="2400" b="1" dirty="0" smtClean="0"/>
              <a:t>Αποτελείται </a:t>
            </a:r>
            <a:r>
              <a:rPr lang="el-GR" sz="2400" dirty="0" smtClean="0"/>
              <a:t>μια φωτοευαίσθητη επιφάνεια γνωστή ως φωτοκάθοδο και σειρά  διαδοχικών ηλεκτροδίων, σε συνεχώς αυξανόμενο ως προς την κάθοδο δυναμικό.</a:t>
            </a:r>
          </a:p>
          <a:p>
            <a:endParaRPr lang="el-GR" dirty="0" smtClean="0"/>
          </a:p>
          <a:p>
            <a:endParaRPr lang="el-GR" dirty="0" smtClean="0"/>
          </a:p>
        </p:txBody>
      </p:sp>
      <p:pic>
        <p:nvPicPr>
          <p:cNvPr id="3074" name="Picture 2" descr="C:\Users\Ειρήνη\Pictures\photomultiplier.jpg"/>
          <p:cNvPicPr>
            <a:picLocks noChangeAspect="1" noChangeArrowheads="1"/>
          </p:cNvPicPr>
          <p:nvPr/>
        </p:nvPicPr>
        <p:blipFill>
          <a:blip r:embed="rId2" cstate="print"/>
          <a:srcRect/>
          <a:stretch>
            <a:fillRect/>
          </a:stretch>
        </p:blipFill>
        <p:spPr bwMode="auto">
          <a:xfrm>
            <a:off x="1428728" y="3214686"/>
            <a:ext cx="6429420" cy="3500462"/>
          </a:xfrm>
          <a:prstGeom prst="rect">
            <a:avLst/>
          </a:prstGeom>
          <a:noFill/>
        </p:spPr>
      </p:pic>
      <p:sp>
        <p:nvSpPr>
          <p:cNvPr id="7" name="6 - Θέση αριθμού διαφάνειας"/>
          <p:cNvSpPr>
            <a:spLocks noGrp="1"/>
          </p:cNvSpPr>
          <p:nvPr>
            <p:ph type="sldNum" sz="quarter" idx="12"/>
          </p:nvPr>
        </p:nvSpPr>
        <p:spPr/>
        <p:txBody>
          <a:bodyPr/>
          <a:lstStyle/>
          <a:p>
            <a:fld id="{704F43E2-CD4B-461D-9721-ECF17171959A}" type="slidenum">
              <a:rPr lang="el-GR" smtClean="0"/>
              <a:pPr/>
              <a:t>18</a:t>
            </a:fld>
            <a:endParaRPr lang="el-G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ΚΑΤΕΥΘΥΝΤΗΡΑΣ</a:t>
            </a:r>
            <a:r>
              <a:rPr lang="en-US" dirty="0" smtClean="0"/>
              <a:t>:</a:t>
            </a:r>
            <a:r>
              <a:rPr lang="el-GR" dirty="0" smtClean="0"/>
              <a:t/>
            </a:r>
            <a:br>
              <a:rPr lang="el-GR" dirty="0" smtClean="0"/>
            </a:br>
            <a:endParaRPr lang="el-GR" dirty="0"/>
          </a:p>
        </p:txBody>
      </p:sp>
      <p:sp>
        <p:nvSpPr>
          <p:cNvPr id="3" name="Content Placeholder 2"/>
          <p:cNvSpPr>
            <a:spLocks noGrp="1"/>
          </p:cNvSpPr>
          <p:nvPr>
            <p:ph idx="1"/>
          </p:nvPr>
        </p:nvSpPr>
        <p:spPr>
          <a:xfrm>
            <a:off x="457200" y="1000108"/>
            <a:ext cx="8229600" cy="5126055"/>
          </a:xfrm>
        </p:spPr>
        <p:txBody>
          <a:bodyPr/>
          <a:lstStyle/>
          <a:p>
            <a:pPr lvl="0" algn="just">
              <a:buNone/>
            </a:pPr>
            <a:r>
              <a:rPr lang="el-GR" dirty="0" smtClean="0"/>
              <a:t>      </a:t>
            </a:r>
            <a:r>
              <a:rPr lang="el-GR" sz="2800" dirty="0" smtClean="0"/>
              <a:t>Παρεμβάλλεται μεταξύ του κρυστάλλου του σπινθηριστή και της ραδιενεργού πηγής.Ο κατευθυντήρας είναι μια μεταλλική πλάκα από μόλυβδο πάχους περίπου 2,5 </a:t>
            </a:r>
            <a:r>
              <a:rPr lang="en-US" sz="2800" dirty="0" smtClean="0"/>
              <a:t>cm</a:t>
            </a:r>
            <a:r>
              <a:rPr lang="el-GR" sz="2800" dirty="0" smtClean="0"/>
              <a:t> με πολλές μικρές τρύπες. Ο ρόλος του κατευθυντήρα είναι να σταματήσει όλα τα εκπεμπόμενα φωτόνια τα οποία δεν είναι κάθετα στο κρύσταλλο επιτρέποντας έτσι να προσδιοριστεί η θέση του καταγραφόμενου γεγονότος.</a:t>
            </a:r>
          </a:p>
          <a:p>
            <a:endParaRPr lang="el-GR" dirty="0"/>
          </a:p>
        </p:txBody>
      </p:sp>
      <p:pic>
        <p:nvPicPr>
          <p:cNvPr id="4" name="Picture 5" descr="kateythintires"/>
          <p:cNvPicPr>
            <a:picLocks noChangeAspect="1" noChangeArrowheads="1"/>
          </p:cNvPicPr>
          <p:nvPr/>
        </p:nvPicPr>
        <p:blipFill>
          <a:blip r:embed="rId2" cstate="print"/>
          <a:srcRect/>
          <a:stretch>
            <a:fillRect/>
          </a:stretch>
        </p:blipFill>
        <p:spPr>
          <a:xfrm>
            <a:off x="3071802" y="4929198"/>
            <a:ext cx="5357851" cy="1643073"/>
          </a:xfrm>
          <a:prstGeom prst="rect">
            <a:avLst/>
          </a:prstGeom>
          <a:noFill/>
        </p:spPr>
      </p:pic>
      <p:sp>
        <p:nvSpPr>
          <p:cNvPr id="5" name="4 - Θέση αριθμού διαφάνειας"/>
          <p:cNvSpPr>
            <a:spLocks noGrp="1"/>
          </p:cNvSpPr>
          <p:nvPr>
            <p:ph type="sldNum" sz="quarter" idx="12"/>
          </p:nvPr>
        </p:nvSpPr>
        <p:spPr/>
        <p:txBody>
          <a:bodyPr/>
          <a:lstStyle/>
          <a:p>
            <a:fld id="{704F43E2-CD4B-461D-9721-ECF17171959A}" type="slidenum">
              <a:rPr lang="el-GR" smtClean="0"/>
              <a:pPr/>
              <a:t>19</a:t>
            </a:fld>
            <a:endParaRPr lang="el-G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16" cy="725470"/>
          </a:xfrm>
          <a:noFill/>
          <a:scene3d>
            <a:camera prst="orthographicFront"/>
            <a:lightRig rig="threePt" dir="t"/>
          </a:scene3d>
          <a:sp3d>
            <a:bevelT w="101600" prst="riblet"/>
          </a:sp3d>
        </p:spPr>
        <p:txBody>
          <a:bodyPr>
            <a:normAutofit fontScale="90000"/>
          </a:bodyPr>
          <a:lstStyle/>
          <a:p>
            <a:r>
              <a:rPr lang="el-GR" b="1" dirty="0" smtClean="0"/>
              <a:t>ΠΕΡΙΕΧΟΜΕΝΑ</a:t>
            </a:r>
            <a:r>
              <a:rPr lang="en-US" b="1" dirty="0" smtClean="0"/>
              <a:t>:</a:t>
            </a:r>
            <a:endParaRPr lang="el-GR" b="1" dirty="0"/>
          </a:p>
        </p:txBody>
      </p:sp>
      <p:sp>
        <p:nvSpPr>
          <p:cNvPr id="5" name="Content Placeholder 4"/>
          <p:cNvSpPr>
            <a:spLocks noGrp="1"/>
          </p:cNvSpPr>
          <p:nvPr>
            <p:ph idx="1"/>
          </p:nvPr>
        </p:nvSpPr>
        <p:spPr>
          <a:xfrm>
            <a:off x="457200" y="1428736"/>
            <a:ext cx="8043890" cy="4697427"/>
          </a:xfrm>
          <a:ln w="28575">
            <a:solidFill>
              <a:srgbClr val="FFFF00"/>
            </a:solidFill>
          </a:ln>
        </p:spPr>
        <p:txBody>
          <a:bodyPr/>
          <a:lstStyle/>
          <a:p>
            <a:pPr>
              <a:buFont typeface="Wingdings" pitchFamily="2" charset="2"/>
              <a:buChar char="Ø"/>
            </a:pPr>
            <a:r>
              <a:rPr lang="el-GR" dirty="0" smtClean="0"/>
              <a:t>ΕΙΣΑΓΩΓΗ</a:t>
            </a:r>
          </a:p>
          <a:p>
            <a:pPr>
              <a:buFont typeface="Wingdings" pitchFamily="2" charset="2"/>
              <a:buChar char="Ø"/>
            </a:pPr>
            <a:r>
              <a:rPr lang="el-GR" dirty="0" smtClean="0"/>
              <a:t>ΔΙΑΔΙΚΑΣΙΑ ΠΟΥ ΑΚΟΛΟΥΘΕΙΤΑΙ</a:t>
            </a:r>
          </a:p>
          <a:p>
            <a:pPr>
              <a:buFont typeface="Wingdings" pitchFamily="2" charset="2"/>
              <a:buChar char="Ø"/>
            </a:pPr>
            <a:r>
              <a:rPr lang="el-GR" dirty="0" smtClean="0"/>
              <a:t>ΡΑΔΙΟΦΑΡΜΑΚΑ</a:t>
            </a:r>
          </a:p>
          <a:p>
            <a:pPr>
              <a:buFont typeface="Wingdings" pitchFamily="2" charset="2"/>
              <a:buChar char="Ø"/>
            </a:pPr>
            <a:r>
              <a:rPr lang="el-GR" dirty="0" smtClean="0"/>
              <a:t>ΦΥΣΙΚΕΣ ΑΡΧΕΣ </a:t>
            </a:r>
            <a:r>
              <a:rPr lang="en-US" dirty="0" smtClean="0"/>
              <a:t>P.E.T.</a:t>
            </a:r>
            <a:endParaRPr lang="el-GR" dirty="0" smtClean="0"/>
          </a:p>
          <a:p>
            <a:pPr>
              <a:buFont typeface="Wingdings" pitchFamily="2" charset="2"/>
              <a:buChar char="Ø"/>
            </a:pPr>
            <a:r>
              <a:rPr lang="el-GR" dirty="0" smtClean="0"/>
              <a:t>ΔΙΑΔΙΚΑΣΙΑ ΑΝΙΧΝΕΥΣΗΣ</a:t>
            </a:r>
          </a:p>
          <a:p>
            <a:pPr>
              <a:buFont typeface="Wingdings" pitchFamily="2" charset="2"/>
              <a:buChar char="Ø"/>
            </a:pPr>
            <a:r>
              <a:rPr lang="el-GR" dirty="0" smtClean="0"/>
              <a:t>ΔΙΑΤΑΞΗ ΚΑΙ ΑΝΙΧΝΕΥΤΕΣ</a:t>
            </a:r>
          </a:p>
          <a:p>
            <a:pPr>
              <a:buFont typeface="Wingdings" pitchFamily="2" charset="2"/>
              <a:buChar char="Ø"/>
            </a:pPr>
            <a:r>
              <a:rPr lang="el-GR" dirty="0" smtClean="0"/>
              <a:t>ΑΝΑΚΑΤΑΣΚΕΥΗ ΕΙΚΟΝΑΣ</a:t>
            </a:r>
          </a:p>
          <a:p>
            <a:pPr>
              <a:buFont typeface="Wingdings" pitchFamily="2" charset="2"/>
              <a:buChar char="Ø"/>
            </a:pPr>
            <a:r>
              <a:rPr lang="el-GR" dirty="0" smtClean="0"/>
              <a:t>ΕΦΑΡΜΟΓΕΣ</a:t>
            </a:r>
            <a:endParaRPr lang="el-GR" dirty="0"/>
          </a:p>
        </p:txBody>
      </p:sp>
      <p:sp>
        <p:nvSpPr>
          <p:cNvPr id="6" name="Title 1"/>
          <p:cNvSpPr txBox="1">
            <a:spLocks/>
          </p:cNvSpPr>
          <p:nvPr/>
        </p:nvSpPr>
        <p:spPr>
          <a:xfrm>
            <a:off x="428596" y="357166"/>
            <a:ext cx="6400816" cy="725470"/>
          </a:xfrm>
          <a:prstGeom prst="rect">
            <a:avLst/>
          </a:prstGeom>
          <a:noFill/>
          <a:scene3d>
            <a:camera prst="orthographicFront"/>
            <a:lightRig rig="threePt" dir="t"/>
          </a:scene3d>
          <a:sp3d>
            <a:bevelT w="101600" prst="riblet"/>
          </a:sp3d>
        </p:spPr>
        <p:txBody>
          <a:bodyPr vert="horz" lIns="91440" tIns="45720" rIns="91440" bIns="45720" rtlCol="0" anchor="ctr">
            <a:normAutofit fontScale="97500" lnSpcReduction="10000"/>
          </a:bodyPr>
          <a:lstStyle/>
          <a:p>
            <a:pPr algn="ctr">
              <a:spcBef>
                <a:spcPct val="0"/>
              </a:spcBef>
            </a:pPr>
            <a:endParaRPr lang="el-GR" sz="4300" b="1" dirty="0">
              <a:latin typeface="+mj-lt"/>
              <a:ea typeface="+mj-ea"/>
              <a:cs typeface="+mj-cs"/>
            </a:endParaRPr>
          </a:p>
        </p:txBody>
      </p:sp>
      <p:pic>
        <p:nvPicPr>
          <p:cNvPr id="2052" name="Picture 4" descr="C:\Users\Ειρήνη\Pictures\imagespet.jpg"/>
          <p:cNvPicPr>
            <a:picLocks noChangeAspect="1" noChangeArrowheads="1"/>
          </p:cNvPicPr>
          <p:nvPr/>
        </p:nvPicPr>
        <p:blipFill>
          <a:blip r:embed="rId2" cstate="print"/>
          <a:srcRect/>
          <a:stretch>
            <a:fillRect/>
          </a:stretch>
        </p:blipFill>
        <p:spPr bwMode="auto">
          <a:xfrm>
            <a:off x="5715008" y="3214686"/>
            <a:ext cx="2786082" cy="2928958"/>
          </a:xfrm>
          <a:prstGeom prst="rect">
            <a:avLst/>
          </a:prstGeom>
          <a:noFill/>
        </p:spPr>
      </p:pic>
      <p:sp>
        <p:nvSpPr>
          <p:cNvPr id="7" name="6 - Θέση αριθμού διαφάνειας"/>
          <p:cNvSpPr>
            <a:spLocks noGrp="1"/>
          </p:cNvSpPr>
          <p:nvPr>
            <p:ph type="sldNum" sz="quarter" idx="12"/>
          </p:nvPr>
        </p:nvSpPr>
        <p:spPr/>
        <p:txBody>
          <a:bodyPr/>
          <a:lstStyle/>
          <a:p>
            <a:fld id="{704F43E2-CD4B-461D-9721-ECF17171959A}" type="slidenum">
              <a:rPr lang="el-GR" smtClean="0"/>
              <a:pPr/>
              <a:t>2</a:t>
            </a:fld>
            <a:endParaRPr lang="el-G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l-GR" dirty="0" smtClean="0"/>
              <a:t>ΚΥΚΛΩΜΑ ΟΛΟΚΛΗΡΩΣΗΣ</a:t>
            </a:r>
            <a:endParaRPr lang="el-GR" dirty="0"/>
          </a:p>
        </p:txBody>
      </p:sp>
      <p:sp>
        <p:nvSpPr>
          <p:cNvPr id="3" name="Content Placeholder 2"/>
          <p:cNvSpPr>
            <a:spLocks noGrp="1"/>
          </p:cNvSpPr>
          <p:nvPr>
            <p:ph idx="1"/>
          </p:nvPr>
        </p:nvSpPr>
        <p:spPr>
          <a:xfrm>
            <a:off x="457200" y="1214422"/>
            <a:ext cx="8229600" cy="4911741"/>
          </a:xfrm>
        </p:spPr>
        <p:txBody>
          <a:bodyPr/>
          <a:lstStyle/>
          <a:p>
            <a:pPr lvl="0">
              <a:buFont typeface="Wingdings" pitchFamily="2" charset="2"/>
              <a:buChar char="Ø"/>
            </a:pPr>
            <a:r>
              <a:rPr lang="el-GR" dirty="0" smtClean="0"/>
              <a:t>Αναλύει το ενισχυμένο σήμα του φωτοπολλαπλασιαστή.</a:t>
            </a:r>
          </a:p>
          <a:p>
            <a:pPr>
              <a:buFont typeface="Wingdings" pitchFamily="2" charset="2"/>
              <a:buChar char="Ø"/>
            </a:pPr>
            <a:r>
              <a:rPr lang="el-GR" dirty="0" smtClean="0"/>
              <a:t>Δίνει ένα σήμα εξόδου ανάλογο του αριθμού των φωτοηλεκτρονίων </a:t>
            </a:r>
          </a:p>
          <a:p>
            <a:pPr lvl="0">
              <a:buFont typeface="Wingdings" pitchFamily="2" charset="2"/>
              <a:buChar char="Ø"/>
            </a:pPr>
            <a:r>
              <a:rPr lang="el-GR" dirty="0" smtClean="0"/>
              <a:t>Δίνει πληροφορίες για την ενέργεια των φωτονίων</a:t>
            </a:r>
          </a:p>
          <a:p>
            <a:endParaRPr lang="el-GR" dirty="0"/>
          </a:p>
        </p:txBody>
      </p:sp>
      <p:sp>
        <p:nvSpPr>
          <p:cNvPr id="4" name="3 - Θέση αριθμού διαφάνειας"/>
          <p:cNvSpPr>
            <a:spLocks noGrp="1"/>
          </p:cNvSpPr>
          <p:nvPr>
            <p:ph type="sldNum" sz="quarter" idx="12"/>
          </p:nvPr>
        </p:nvSpPr>
        <p:spPr/>
        <p:txBody>
          <a:bodyPr/>
          <a:lstStyle/>
          <a:p>
            <a:fld id="{704F43E2-CD4B-461D-9721-ECF17171959A}" type="slidenum">
              <a:rPr lang="el-GR" smtClean="0"/>
              <a:pPr/>
              <a:t>20</a:t>
            </a:fld>
            <a:endParaRPr lang="el-G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l-GR" dirty="0" smtClean="0"/>
              <a:t>ΚΥΚΛΩΜΑ ΣΥΜΠΤΩΣΗΣ</a:t>
            </a:r>
            <a:endParaRPr lang="el-GR" dirty="0"/>
          </a:p>
        </p:txBody>
      </p:sp>
      <p:sp>
        <p:nvSpPr>
          <p:cNvPr id="3" name="Content Placeholder 2"/>
          <p:cNvSpPr>
            <a:spLocks noGrp="1"/>
          </p:cNvSpPr>
          <p:nvPr>
            <p:ph idx="1"/>
          </p:nvPr>
        </p:nvSpPr>
        <p:spPr>
          <a:xfrm>
            <a:off x="457200" y="1071546"/>
            <a:ext cx="8229600" cy="5286412"/>
          </a:xfrm>
        </p:spPr>
        <p:txBody>
          <a:bodyPr/>
          <a:lstStyle/>
          <a:p>
            <a:r>
              <a:rPr lang="el-GR" i="1" dirty="0" smtClean="0"/>
              <a:t>Το κύκλωμα σύμπτωσης χρησιμοποιείται προκειμένου να ανιχνευτούν και να προσδιοριστούν τα φωτόνια εκείνα που προέρχονται από την εξαΰλωση ηλεκτρονίου και ποζιτρονίου. </a:t>
            </a:r>
            <a:endParaRPr lang="el-GR" dirty="0" smtClean="0"/>
          </a:p>
          <a:p>
            <a:endParaRPr lang="el-GR" dirty="0"/>
          </a:p>
        </p:txBody>
      </p:sp>
      <p:pic>
        <p:nvPicPr>
          <p:cNvPr id="1026" name="Picture 2"/>
          <p:cNvPicPr>
            <a:picLocks noChangeAspect="1" noChangeArrowheads="1"/>
          </p:cNvPicPr>
          <p:nvPr/>
        </p:nvPicPr>
        <p:blipFill>
          <a:blip r:embed="rId2" cstate="print"/>
          <a:srcRect/>
          <a:stretch>
            <a:fillRect/>
          </a:stretch>
        </p:blipFill>
        <p:spPr bwMode="auto">
          <a:xfrm rot="5400000">
            <a:off x="2928925" y="3214687"/>
            <a:ext cx="3071834" cy="3929091"/>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704F43E2-CD4B-461D-9721-ECF17171959A}" type="slidenum">
              <a:rPr lang="el-GR" smtClean="0"/>
              <a:pPr/>
              <a:t>21</a:t>
            </a:fld>
            <a:endParaRPr lang="el-G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596741"/>
            <a:ext cx="274947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71472" y="500042"/>
            <a:ext cx="7572427" cy="430887"/>
          </a:xfrm>
          <a:prstGeom prst="rect">
            <a:avLst/>
          </a:prstGeom>
        </p:spPr>
        <p:txBody>
          <a:bodyPr wrap="square">
            <a:spAutoFit/>
          </a:bodyPr>
          <a:lstStyle/>
          <a:p>
            <a:pPr>
              <a:buFont typeface="Wingdings" pitchFamily="2" charset="2"/>
              <a:buNone/>
            </a:pPr>
            <a:r>
              <a:rPr lang="el-GR" sz="1100" dirty="0" smtClean="0">
                <a:solidFill>
                  <a:schemeClr val="tx2"/>
                </a:solidFill>
              </a:rPr>
              <a:t> </a:t>
            </a:r>
          </a:p>
          <a:p>
            <a:pPr>
              <a:buFont typeface="Wingdings" pitchFamily="2" charset="2"/>
              <a:buNone/>
            </a:pPr>
            <a:r>
              <a:rPr lang="el-GR" sz="1100" dirty="0" smtClean="0">
                <a:solidFill>
                  <a:schemeClr val="tx2"/>
                </a:solidFill>
              </a:rPr>
              <a:t>                                                                                                    </a:t>
            </a:r>
            <a:endParaRPr lang="el-GR" sz="1100" dirty="0">
              <a:solidFill>
                <a:schemeClr val="tx2"/>
              </a:solidFill>
            </a:endParaRPr>
          </a:p>
        </p:txBody>
      </p:sp>
      <p:sp>
        <p:nvSpPr>
          <p:cNvPr id="2050" name="Rectangle 2"/>
          <p:cNvSpPr>
            <a:spLocks noChangeArrowheads="1"/>
          </p:cNvSpPr>
          <p:nvPr/>
        </p:nvSpPr>
        <p:spPr bwMode="auto">
          <a:xfrm>
            <a:off x="0" y="97795"/>
            <a:ext cx="21672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571472" y="642918"/>
            <a:ext cx="5659899" cy="523220"/>
          </a:xfrm>
          <a:prstGeom prst="rect">
            <a:avLst/>
          </a:prstGeom>
        </p:spPr>
        <p:txBody>
          <a:bodyPr wrap="square">
            <a:spAutoFit/>
          </a:bodyPr>
          <a:lstStyle/>
          <a:p>
            <a:r>
              <a:rPr lang="el-GR" sz="2800" i="1" dirty="0" smtClean="0">
                <a:solidFill>
                  <a:prstClr val="white"/>
                </a:solidFill>
                <a:latin typeface="Calibri" pitchFamily="34" charset="0"/>
                <a:ea typeface="Calibri" pitchFamily="34" charset="0"/>
                <a:cs typeface="Times New Roman" pitchFamily="18" charset="0"/>
              </a:rPr>
              <a:t> </a:t>
            </a:r>
            <a:endParaRPr lang="el-GR" sz="2800" dirty="0"/>
          </a:p>
        </p:txBody>
      </p:sp>
      <p:sp>
        <p:nvSpPr>
          <p:cNvPr id="6" name="Rectangle 5"/>
          <p:cNvSpPr/>
          <p:nvPr/>
        </p:nvSpPr>
        <p:spPr>
          <a:xfrm>
            <a:off x="1000100" y="612845"/>
            <a:ext cx="7572428" cy="4247317"/>
          </a:xfrm>
          <a:prstGeom prst="rect">
            <a:avLst/>
          </a:prstGeom>
        </p:spPr>
        <p:txBody>
          <a:bodyPr wrap="square">
            <a:spAutoFit/>
          </a:bodyPr>
          <a:lstStyle/>
          <a:p>
            <a:pPr>
              <a:buFont typeface="Wingdings" pitchFamily="2" charset="2"/>
              <a:buNone/>
            </a:pPr>
            <a:r>
              <a:rPr lang="el-GR" sz="2000" dirty="0" smtClean="0">
                <a:solidFill>
                  <a:schemeClr val="tx2"/>
                </a:solidFill>
              </a:rPr>
              <a:t>Αρχικά ένας παλμός από κάθε ανιχνευτή κατευθύνεται στο </a:t>
            </a:r>
            <a:r>
              <a:rPr lang="en-US" sz="2000" dirty="0" smtClean="0">
                <a:solidFill>
                  <a:schemeClr val="tx2"/>
                </a:solidFill>
              </a:rPr>
              <a:t>CFD</a:t>
            </a:r>
            <a:r>
              <a:rPr lang="el-GR" sz="2000" dirty="0" smtClean="0">
                <a:solidFill>
                  <a:schemeClr val="tx2"/>
                </a:solidFill>
              </a:rPr>
              <a:t>, το οποίο μας δίνει έναν τετραγωνικό παλμό με καθορισμένο πλάτος και ύψος.</a:t>
            </a:r>
            <a:r>
              <a:rPr lang="el-GR" sz="2000" i="1" dirty="0" smtClean="0"/>
              <a:t> Στη συνέχεια το κύκλωμα προσθέτει τους δύο παλμούς από το ζευγάρι των ανιχνευτών. Αν το αποτέλεσμα είναι ένας μη  μηδενικός παλμός τότε έχουμε σύμπτωση. Για να έχουμε σύμπτωση θα πρέπει τα δύο σήματα να έχουν μια χρονική διαφορά μικρότερη ενός δεδομένου χρόνου </a:t>
            </a:r>
            <a:r>
              <a:rPr lang="el-GR" sz="2000" b="1" i="1" dirty="0" smtClean="0"/>
              <a:t>τ</a:t>
            </a:r>
            <a:r>
              <a:rPr lang="el-GR" sz="2000" i="1" dirty="0" smtClean="0"/>
              <a:t>, οποίος ονομάζεται χρονικό παράθυρο σύμπτωσης. (</a:t>
            </a:r>
            <a:r>
              <a:rPr lang="el-GR" sz="2000" b="1" i="1" dirty="0" smtClean="0"/>
              <a:t>τ </a:t>
            </a:r>
            <a:r>
              <a:rPr lang="el-GR" sz="2000" i="1" dirty="0" smtClean="0"/>
              <a:t>≈10</a:t>
            </a:r>
            <a:r>
              <a:rPr lang="en-US" sz="2000" i="1" dirty="0" smtClean="0"/>
              <a:t>ns</a:t>
            </a:r>
            <a:r>
              <a:rPr lang="el-GR" sz="2000" i="1" dirty="0" smtClean="0"/>
              <a:t>) </a:t>
            </a:r>
          </a:p>
          <a:p>
            <a:pPr>
              <a:buFont typeface="Wingdings" pitchFamily="2" charset="2"/>
              <a:buNone/>
            </a:pPr>
            <a:r>
              <a:rPr lang="el-GR" sz="2000" i="1" dirty="0" smtClean="0"/>
              <a:t>Το κύκλωμα σύμπτωσης απορρύπτει μετρήσεις που δε καταγράφονται κατα ζεύγη,μια σε κάθε ανιχνευτή.</a:t>
            </a:r>
            <a:endParaRPr lang="el-GR" sz="2000" dirty="0" smtClean="0"/>
          </a:p>
          <a:p>
            <a:endParaRPr lang="el-GR" dirty="0" smtClean="0"/>
          </a:p>
          <a:p>
            <a:pPr>
              <a:buFont typeface="Wingdings" pitchFamily="2" charset="2"/>
              <a:buNone/>
            </a:pPr>
            <a:endParaRPr lang="el-GR" dirty="0" smtClean="0">
              <a:solidFill>
                <a:schemeClr val="tx2"/>
              </a:solidFill>
            </a:endParaRPr>
          </a:p>
          <a:p>
            <a:pPr>
              <a:buFont typeface="Wingdings" pitchFamily="2" charset="2"/>
              <a:buNone/>
            </a:pPr>
            <a:r>
              <a:rPr lang="el-GR" dirty="0" smtClean="0">
                <a:solidFill>
                  <a:schemeClr val="tx2"/>
                </a:solidFill>
              </a:rPr>
              <a:t> </a:t>
            </a:r>
          </a:p>
          <a:p>
            <a:pPr>
              <a:buFont typeface="Wingdings" pitchFamily="2" charset="2"/>
              <a:buNone/>
            </a:pPr>
            <a:r>
              <a:rPr lang="el-GR" dirty="0" smtClean="0">
                <a:solidFill>
                  <a:schemeClr val="tx2"/>
                </a:solidFill>
              </a:rPr>
              <a:t> </a:t>
            </a:r>
          </a:p>
          <a:p>
            <a:pPr>
              <a:buFont typeface="Wingdings" pitchFamily="2" charset="2"/>
              <a:buNone/>
            </a:pPr>
            <a:endParaRPr lang="el-GR" dirty="0">
              <a:solidFill>
                <a:schemeClr val="tx2"/>
              </a:solidFill>
            </a:endParaRPr>
          </a:p>
        </p:txBody>
      </p:sp>
      <p:pic>
        <p:nvPicPr>
          <p:cNvPr id="2051" name="Picture 3"/>
          <p:cNvPicPr>
            <a:picLocks noChangeAspect="1" noChangeArrowheads="1"/>
          </p:cNvPicPr>
          <p:nvPr/>
        </p:nvPicPr>
        <p:blipFill>
          <a:blip r:embed="rId2" cstate="print"/>
          <a:srcRect/>
          <a:stretch>
            <a:fillRect/>
          </a:stretch>
        </p:blipFill>
        <p:spPr bwMode="auto">
          <a:xfrm rot="5400000">
            <a:off x="3036083" y="2678901"/>
            <a:ext cx="3143272" cy="4929222"/>
          </a:xfrm>
          <a:prstGeom prst="rect">
            <a:avLst/>
          </a:prstGeom>
          <a:noFill/>
          <a:ln w="9525">
            <a:noFill/>
            <a:miter lim="800000"/>
            <a:headEnd/>
            <a:tailEnd/>
          </a:ln>
        </p:spPr>
      </p:pic>
      <p:sp>
        <p:nvSpPr>
          <p:cNvPr id="8" name="7 - Θέση αριθμού διαφάνειας"/>
          <p:cNvSpPr>
            <a:spLocks noGrp="1"/>
          </p:cNvSpPr>
          <p:nvPr>
            <p:ph type="sldNum" sz="quarter" idx="12"/>
          </p:nvPr>
        </p:nvSpPr>
        <p:spPr/>
        <p:txBody>
          <a:bodyPr/>
          <a:lstStyle/>
          <a:p>
            <a:fld id="{704F43E2-CD4B-461D-9721-ECF17171959A}" type="slidenum">
              <a:rPr lang="el-GR" smtClean="0"/>
              <a:pPr/>
              <a:t>22</a:t>
            </a:fld>
            <a:endParaRPr lang="el-G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401080" cy="642942"/>
          </a:xfrm>
        </p:spPr>
        <p:txBody>
          <a:bodyPr>
            <a:normAutofit/>
          </a:bodyPr>
          <a:lstStyle/>
          <a:p>
            <a:r>
              <a:rPr lang="el-GR" sz="3600" dirty="0" smtClean="0"/>
              <a:t>ΕΙΔΗ ΣΥΜΠΤΩΣΕΩΝ ΣΕ ΣΥΣΤΗΜΑΤΑ </a:t>
            </a:r>
            <a:r>
              <a:rPr lang="en-US" sz="3600" dirty="0" smtClean="0"/>
              <a:t>P.E.T.</a:t>
            </a:r>
            <a:endParaRPr lang="el-GR" sz="3600" dirty="0"/>
          </a:p>
        </p:txBody>
      </p:sp>
      <p:pic>
        <p:nvPicPr>
          <p:cNvPr id="33794" name="Picture 2"/>
          <p:cNvPicPr>
            <a:picLocks noChangeAspect="1" noChangeArrowheads="1"/>
          </p:cNvPicPr>
          <p:nvPr/>
        </p:nvPicPr>
        <p:blipFill>
          <a:blip r:embed="rId2" cstate="print"/>
          <a:srcRect/>
          <a:stretch>
            <a:fillRect/>
          </a:stretch>
        </p:blipFill>
        <p:spPr bwMode="auto">
          <a:xfrm rot="5400000">
            <a:off x="1821638" y="535760"/>
            <a:ext cx="5286412" cy="6500860"/>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704F43E2-CD4B-461D-9721-ECF17171959A}" type="slidenum">
              <a:rPr lang="el-GR" smtClean="0"/>
              <a:pPr/>
              <a:t>23</a:t>
            </a:fld>
            <a:endParaRPr lang="el-G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0034" y="642938"/>
            <a:ext cx="8643966" cy="5697537"/>
          </a:xfrm>
        </p:spPr>
        <p:txBody>
          <a:bodyPr/>
          <a:lstStyle/>
          <a:p>
            <a:pPr>
              <a:buFont typeface="Wingdings" pitchFamily="2" charset="2"/>
              <a:buChar char="Ø"/>
            </a:pPr>
            <a:r>
              <a:rPr lang="el-GR" sz="2000" dirty="0" smtClean="0">
                <a:solidFill>
                  <a:srgbClr val="FFFF00"/>
                </a:solidFill>
              </a:rPr>
              <a:t>ΠΡΑΓΜΑΤΙΚΗ ΣΥΜΠΤΩΣΗ</a:t>
            </a:r>
            <a:r>
              <a:rPr lang="en-US" sz="2000" dirty="0" smtClean="0">
                <a:solidFill>
                  <a:srgbClr val="FFFF00"/>
                </a:solidFill>
              </a:rPr>
              <a:t>:</a:t>
            </a:r>
            <a:r>
              <a:rPr lang="el-GR" sz="2000" dirty="0" smtClean="0"/>
              <a:t>Καταγράφονται τα γεγονότα </a:t>
            </a:r>
            <a:r>
              <a:rPr lang="el-GR" sz="2000" b="1" dirty="0" smtClean="0"/>
              <a:t>μίας </a:t>
            </a:r>
            <a:r>
              <a:rPr lang="el-GR" sz="2000" dirty="0" smtClean="0"/>
              <a:t>και μόνο εξαΰλωσης, που συμβαίνει κατά μήκος της ευθείας Αποτελεί την πλέον χρήσιμη σύμπτωση για την </a:t>
            </a:r>
            <a:r>
              <a:rPr lang="el-GR" sz="2000" b="1" dirty="0" smtClean="0"/>
              <a:t>ένδειξη</a:t>
            </a:r>
            <a:r>
              <a:rPr lang="el-GR" sz="2000" dirty="0" smtClean="0"/>
              <a:t> του σημείου εξαΰλωσης.</a:t>
            </a:r>
          </a:p>
          <a:p>
            <a:endParaRPr lang="el-GR" dirty="0" smtClean="0"/>
          </a:p>
          <a:p>
            <a:pPr>
              <a:buNone/>
            </a:pPr>
            <a:r>
              <a:rPr lang="el-GR" dirty="0" smtClean="0"/>
              <a:t> </a:t>
            </a:r>
          </a:p>
          <a:p>
            <a:pPr>
              <a:buFont typeface="Wingdings" pitchFamily="2" charset="2"/>
              <a:buChar char="Ø"/>
            </a:pPr>
            <a:r>
              <a:rPr lang="el-GR" sz="2400" dirty="0" smtClean="0">
                <a:solidFill>
                  <a:srgbClr val="FFFF00"/>
                </a:solidFill>
              </a:rPr>
              <a:t>ΤΥΧΑΙΑ ΣΥΜΠΤΩΣΗ</a:t>
            </a:r>
            <a:r>
              <a:rPr lang="en-US" sz="2400" dirty="0" smtClean="0">
                <a:solidFill>
                  <a:srgbClr val="FFFF00"/>
                </a:solidFill>
              </a:rPr>
              <a:t>:</a:t>
            </a:r>
            <a:r>
              <a:rPr lang="el-GR" sz="2000" dirty="0" smtClean="0"/>
              <a:t>Η ανίχνευση και καταγραφή δυο </a:t>
            </a:r>
            <a:r>
              <a:rPr lang="el-GR" sz="2000" b="1" dirty="0" smtClean="0"/>
              <a:t>μη σχετιζόμενων</a:t>
            </a:r>
            <a:r>
              <a:rPr lang="el-GR" sz="2000" dirty="0" smtClean="0"/>
              <a:t> φωτονίων ως ένα γεγονός.</a:t>
            </a:r>
          </a:p>
          <a:p>
            <a:endParaRPr lang="el-GR" sz="2400" dirty="0" smtClean="0"/>
          </a:p>
          <a:p>
            <a:endParaRPr lang="el-GR" sz="2400" dirty="0" smtClean="0"/>
          </a:p>
          <a:p>
            <a:pPr>
              <a:buFont typeface="Wingdings" pitchFamily="2" charset="2"/>
              <a:buChar char="Ø"/>
            </a:pPr>
            <a:r>
              <a:rPr lang="el-GR" sz="2400" dirty="0" smtClean="0">
                <a:solidFill>
                  <a:srgbClr val="FFFF00"/>
                </a:solidFill>
              </a:rPr>
              <a:t>ΣΥΜΠΤΩΣΗ ΛΟΓΟ ΣΚΕΔΑΣΗΣ</a:t>
            </a:r>
            <a:r>
              <a:rPr lang="en-US" sz="2400" dirty="0" smtClean="0">
                <a:solidFill>
                  <a:srgbClr val="FFFF00"/>
                </a:solidFill>
              </a:rPr>
              <a:t>:</a:t>
            </a:r>
            <a:r>
              <a:rPr lang="el-GR" sz="2000" dirty="0" smtClean="0"/>
              <a:t>Η ανίχνευση δύο φωτονίων εκ των οποίων το ένα έχει υποστεί σκέδαση </a:t>
            </a:r>
            <a:r>
              <a:rPr lang="en-US" sz="2000" dirty="0" smtClean="0"/>
              <a:t>Compton</a:t>
            </a:r>
            <a:r>
              <a:rPr lang="el-GR" sz="2000" dirty="0" smtClean="0"/>
              <a:t>, από τα γύρω ηλεκτρόνια με αποτέλεσμα τη λήψη λανθασμένης πληροφορίας για το σημείο εξαΰλωσης.</a:t>
            </a:r>
          </a:p>
          <a:p>
            <a:endParaRPr lang="el-GR" sz="2400" dirty="0" smtClean="0"/>
          </a:p>
          <a:p>
            <a:endParaRPr lang="el-GR" sz="2400" dirty="0" smtClean="0"/>
          </a:p>
          <a:p>
            <a:endParaRPr lang="el-GR" sz="2400" dirty="0" smtClean="0"/>
          </a:p>
          <a:p>
            <a:endParaRPr lang="el-GR" sz="2400" dirty="0"/>
          </a:p>
        </p:txBody>
      </p:sp>
      <p:pic>
        <p:nvPicPr>
          <p:cNvPr id="4" name="Picture 3" descr="phys_fig2"/>
          <p:cNvPicPr/>
          <p:nvPr/>
        </p:nvPicPr>
        <p:blipFill>
          <a:blip r:embed="rId2" cstate="print"/>
          <a:srcRect/>
          <a:stretch>
            <a:fillRect/>
          </a:stretch>
        </p:blipFill>
        <p:spPr bwMode="auto">
          <a:xfrm>
            <a:off x="7500958" y="1428736"/>
            <a:ext cx="1428760" cy="1000132"/>
          </a:xfrm>
          <a:prstGeom prst="rect">
            <a:avLst/>
          </a:prstGeom>
          <a:noFill/>
          <a:ln w="9525">
            <a:noFill/>
            <a:miter lim="800000"/>
            <a:headEnd/>
            <a:tailEnd/>
          </a:ln>
        </p:spPr>
      </p:pic>
      <p:pic>
        <p:nvPicPr>
          <p:cNvPr id="5" name="Picture 4" descr="phys_fig3"/>
          <p:cNvPicPr/>
          <p:nvPr/>
        </p:nvPicPr>
        <p:blipFill>
          <a:blip r:embed="rId3" cstate="print"/>
          <a:srcRect/>
          <a:stretch>
            <a:fillRect/>
          </a:stretch>
        </p:blipFill>
        <p:spPr bwMode="auto">
          <a:xfrm>
            <a:off x="7572396" y="3286124"/>
            <a:ext cx="1228725" cy="1000132"/>
          </a:xfrm>
          <a:prstGeom prst="rect">
            <a:avLst/>
          </a:prstGeom>
          <a:noFill/>
          <a:ln w="9525">
            <a:noFill/>
            <a:miter lim="800000"/>
            <a:headEnd/>
            <a:tailEnd/>
          </a:ln>
        </p:spPr>
      </p:pic>
      <p:pic>
        <p:nvPicPr>
          <p:cNvPr id="6" name="Picture 5" descr="phys_fig4"/>
          <p:cNvPicPr/>
          <p:nvPr/>
        </p:nvPicPr>
        <p:blipFill>
          <a:blip r:embed="rId4" cstate="print"/>
          <a:srcRect/>
          <a:stretch>
            <a:fillRect/>
          </a:stretch>
        </p:blipFill>
        <p:spPr bwMode="auto">
          <a:xfrm>
            <a:off x="7572396" y="5500702"/>
            <a:ext cx="1228726" cy="1143008"/>
          </a:xfrm>
          <a:prstGeom prst="rect">
            <a:avLst/>
          </a:prstGeom>
          <a:noFill/>
          <a:ln w="9525">
            <a:noFill/>
            <a:miter lim="800000"/>
            <a:headEnd/>
            <a:tailEnd/>
          </a:ln>
        </p:spPr>
      </p:pic>
      <p:sp>
        <p:nvSpPr>
          <p:cNvPr id="7" name="6 - Θέση αριθμού διαφάνειας"/>
          <p:cNvSpPr>
            <a:spLocks noGrp="1"/>
          </p:cNvSpPr>
          <p:nvPr>
            <p:ph type="sldNum" sz="quarter" idx="12"/>
          </p:nvPr>
        </p:nvSpPr>
        <p:spPr/>
        <p:txBody>
          <a:bodyPr/>
          <a:lstStyle/>
          <a:p>
            <a:fld id="{704F43E2-CD4B-461D-9721-ECF17171959A}" type="slidenum">
              <a:rPr lang="el-GR" smtClean="0"/>
              <a:pPr/>
              <a:t>24</a:t>
            </a:fld>
            <a:endParaRPr lang="el-G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571504"/>
          </a:xfrm>
        </p:spPr>
        <p:txBody>
          <a:bodyPr>
            <a:noAutofit/>
          </a:bodyPr>
          <a:lstStyle/>
          <a:p>
            <a:r>
              <a:rPr lang="el-GR" sz="3200" dirty="0" smtClean="0"/>
              <a:t>ΠΑΡΑΓΟΝΤΕΣ ΠΟΥ ΕΠΙΡΡΕΑΖΟΥΝ ΤΗΝ ΠΟΙΟΤΗΤΑ ΕΙΚΟΝΑΣ ΣΤΟ </a:t>
            </a:r>
            <a:r>
              <a:rPr lang="en-US" sz="3200" dirty="0" smtClean="0"/>
              <a:t>P.E.T.</a:t>
            </a:r>
            <a:endParaRPr lang="el-GR" sz="3200" dirty="0"/>
          </a:p>
        </p:txBody>
      </p:sp>
      <p:sp>
        <p:nvSpPr>
          <p:cNvPr id="3" name="Content Placeholder 2"/>
          <p:cNvSpPr>
            <a:spLocks noGrp="1"/>
          </p:cNvSpPr>
          <p:nvPr>
            <p:ph idx="1"/>
          </p:nvPr>
        </p:nvSpPr>
        <p:spPr>
          <a:xfrm>
            <a:off x="457200" y="1428736"/>
            <a:ext cx="8229600" cy="4929222"/>
          </a:xfrm>
        </p:spPr>
        <p:txBody>
          <a:bodyPr/>
          <a:lstStyle/>
          <a:p>
            <a:r>
              <a:rPr lang="el-GR" dirty="0" smtClean="0"/>
              <a:t>Χωρική διακριτική ικανότητα-&gt;</a:t>
            </a:r>
            <a:r>
              <a:rPr lang="el-GR" sz="2400" dirty="0" smtClean="0"/>
              <a:t>εξαρτάται απο τα γεωμετρικά χαρακτηριστικά του κρυστάλλου του σπινθηριστή</a:t>
            </a:r>
          </a:p>
          <a:p>
            <a:r>
              <a:rPr lang="el-GR" dirty="0" smtClean="0"/>
              <a:t>Χρονική διακριτική ικανότητα-&gt;</a:t>
            </a:r>
            <a:r>
              <a:rPr lang="el-GR" dirty="0" smtClean="0">
                <a:solidFill>
                  <a:schemeClr val="tx2"/>
                </a:solidFill>
              </a:rPr>
              <a:t> </a:t>
            </a:r>
            <a:r>
              <a:rPr lang="el-GR" sz="2400" dirty="0" smtClean="0">
                <a:solidFill>
                  <a:schemeClr val="tx2"/>
                </a:solidFill>
              </a:rPr>
              <a:t>δυνατότητα να καταγραφούν τα γεγονότα σε ποσοστά υψηλής αρίθμησης.</a:t>
            </a:r>
          </a:p>
          <a:p>
            <a:r>
              <a:rPr lang="el-GR" dirty="0" smtClean="0">
                <a:solidFill>
                  <a:schemeClr val="tx2"/>
                </a:solidFill>
              </a:rPr>
              <a:t>Ευαισθησία-&gt;</a:t>
            </a:r>
            <a:r>
              <a:rPr lang="el-GR" sz="2400" smtClean="0">
                <a:solidFill>
                  <a:schemeClr val="tx2"/>
                </a:solidFill>
              </a:rPr>
              <a:t>ρυθμός καταμέτρησης </a:t>
            </a:r>
            <a:r>
              <a:rPr lang="el-GR" sz="2400" smtClean="0"/>
              <a:t>των </a:t>
            </a:r>
            <a:r>
              <a:rPr lang="el-GR" sz="2400" dirty="0" smtClean="0"/>
              <a:t>γεγονότων </a:t>
            </a:r>
            <a:r>
              <a:rPr lang="el-GR" sz="2400" dirty="0" smtClean="0">
                <a:solidFill>
                  <a:schemeClr val="tx2"/>
                </a:solidFill>
              </a:rPr>
              <a:t> ανά μονάδα ραδιενεργού συγκέντρωσης. </a:t>
            </a:r>
          </a:p>
          <a:p>
            <a:endParaRPr lang="el-GR" dirty="0"/>
          </a:p>
        </p:txBody>
      </p:sp>
      <p:pic>
        <p:nvPicPr>
          <p:cNvPr id="4" name="Picture 8"/>
          <p:cNvPicPr>
            <a:picLocks noChangeAspect="1" noChangeArrowheads="1"/>
          </p:cNvPicPr>
          <p:nvPr/>
        </p:nvPicPr>
        <p:blipFill>
          <a:blip r:embed="rId2" cstate="print"/>
          <a:srcRect/>
          <a:stretch>
            <a:fillRect/>
          </a:stretch>
        </p:blipFill>
        <p:spPr bwMode="auto">
          <a:xfrm>
            <a:off x="4786314" y="4429132"/>
            <a:ext cx="4143372" cy="2214554"/>
          </a:xfrm>
          <a:prstGeom prst="rect">
            <a:avLst/>
          </a:prstGeom>
          <a:noFill/>
          <a:ln w="9525">
            <a:noFill/>
            <a:miter lim="800000"/>
            <a:headEnd/>
            <a:tailEnd/>
          </a:ln>
          <a:effectLst/>
        </p:spPr>
      </p:pic>
      <p:sp>
        <p:nvSpPr>
          <p:cNvPr id="5" name="4 - Θέση αριθμού διαφάνειας"/>
          <p:cNvSpPr>
            <a:spLocks noGrp="1"/>
          </p:cNvSpPr>
          <p:nvPr>
            <p:ph type="sldNum" sz="quarter" idx="12"/>
          </p:nvPr>
        </p:nvSpPr>
        <p:spPr/>
        <p:txBody>
          <a:bodyPr/>
          <a:lstStyle/>
          <a:p>
            <a:fld id="{704F43E2-CD4B-461D-9721-ECF17171959A}" type="slidenum">
              <a:rPr lang="el-GR" smtClean="0"/>
              <a:pPr/>
              <a:t>25</a:t>
            </a:fld>
            <a:endParaRPr lang="el-G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857256"/>
          </a:xfrm>
        </p:spPr>
        <p:txBody>
          <a:bodyPr>
            <a:normAutofit fontScale="90000"/>
          </a:bodyPr>
          <a:lstStyle/>
          <a:p>
            <a:r>
              <a:rPr lang="el-GR" dirty="0" smtClean="0"/>
              <a:t>                 ΑΝΑΚΑΤΑΣΚΕΥΗ ΤΗΣ ΕΙΚΟΝΑΣ</a:t>
            </a:r>
            <a:endParaRPr lang="el-GR" dirty="0"/>
          </a:p>
        </p:txBody>
      </p:sp>
      <p:sp>
        <p:nvSpPr>
          <p:cNvPr id="3" name="Content Placeholder 2"/>
          <p:cNvSpPr>
            <a:spLocks noGrp="1"/>
          </p:cNvSpPr>
          <p:nvPr>
            <p:ph idx="1"/>
          </p:nvPr>
        </p:nvSpPr>
        <p:spPr>
          <a:xfrm>
            <a:off x="457200" y="1357298"/>
            <a:ext cx="8229600" cy="3929090"/>
          </a:xfrm>
        </p:spPr>
        <p:txBody>
          <a:bodyPr>
            <a:normAutofit lnSpcReduction="10000"/>
          </a:bodyPr>
          <a:lstStyle/>
          <a:p>
            <a:pPr>
              <a:buFont typeface="Wingdings" pitchFamily="2" charset="2"/>
              <a:buChar char="Ø"/>
            </a:pPr>
            <a:r>
              <a:rPr lang="el-GR" sz="2400" dirty="0" smtClean="0"/>
              <a:t>Τα δεδομένα προβολής της </a:t>
            </a:r>
            <a:r>
              <a:rPr lang="en-US" sz="2400" dirty="0" smtClean="0"/>
              <a:t>P.E.T.</a:t>
            </a:r>
            <a:r>
              <a:rPr lang="el-GR" sz="2400" dirty="0" smtClean="0"/>
              <a:t> είναι η συνάρτηση κατανομής της συγκέντρωσης του ραδιοϊχνηθέτη στο επίπεδο της τομής.</a:t>
            </a:r>
          </a:p>
          <a:p>
            <a:pPr>
              <a:buFont typeface="Wingdings" pitchFamily="2" charset="2"/>
              <a:buChar char="Ø"/>
            </a:pPr>
            <a:r>
              <a:rPr lang="el-GR" sz="2400" dirty="0" smtClean="0"/>
              <a:t>        Όταν η συλλογή δεδομένων ολοκληρωθεί, γίνονται οι απαραίτητες διορθώσεις για την απορρόφηση των ακτίνων-γ,τις τυχαίες και σκεδασμένες συμπτώσεις και τις απώλειες λόγω νεκρού χρόνου και απόδοσης ανίχνευσης.</a:t>
            </a:r>
          </a:p>
          <a:p>
            <a:pPr>
              <a:buFont typeface="Wingdings" pitchFamily="2" charset="2"/>
              <a:buChar char="Ø"/>
            </a:pPr>
            <a:r>
              <a:rPr lang="el-GR" dirty="0" smtClean="0"/>
              <a:t>    </a:t>
            </a:r>
            <a:r>
              <a:rPr lang="el-GR" sz="2400" dirty="0" smtClean="0"/>
              <a:t>Τέλος,εφαρμόζεται ένας αλγόριθμος της υπολογιστικής τομογραφίας για την ανακατασκευή της εικόνας και προβολή της σε ηλεκρονικό υπολογιστή.</a:t>
            </a:r>
          </a:p>
          <a:p>
            <a:endParaRPr lang="el-GR" dirty="0"/>
          </a:p>
        </p:txBody>
      </p:sp>
      <p:pic>
        <p:nvPicPr>
          <p:cNvPr id="4" name="Picture 3"/>
          <p:cNvPicPr/>
          <p:nvPr/>
        </p:nvPicPr>
        <p:blipFill>
          <a:blip r:embed="rId2" cstate="print"/>
          <a:srcRect/>
          <a:stretch>
            <a:fillRect/>
          </a:stretch>
        </p:blipFill>
        <p:spPr bwMode="auto">
          <a:xfrm>
            <a:off x="214282" y="357166"/>
            <a:ext cx="2071702" cy="785818"/>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704F43E2-CD4B-461D-9721-ECF17171959A}" type="slidenum">
              <a:rPr lang="el-GR" smtClean="0"/>
              <a:pPr/>
              <a:t>26</a:t>
            </a:fld>
            <a:endParaRPr lang="el-G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l-GR" b="1" dirty="0" smtClean="0"/>
              <a:t>ΕΦΑΡΜΟΓΕΣ</a:t>
            </a:r>
            <a:endParaRPr lang="el-GR" b="1" dirty="0"/>
          </a:p>
        </p:txBody>
      </p:sp>
      <p:sp>
        <p:nvSpPr>
          <p:cNvPr id="3" name="Content Placeholder 2"/>
          <p:cNvSpPr>
            <a:spLocks noGrp="1"/>
          </p:cNvSpPr>
          <p:nvPr>
            <p:ph idx="1"/>
          </p:nvPr>
        </p:nvSpPr>
        <p:spPr>
          <a:xfrm>
            <a:off x="457200" y="1214422"/>
            <a:ext cx="8229600" cy="5357850"/>
          </a:xfrm>
        </p:spPr>
        <p:txBody>
          <a:bodyPr/>
          <a:lstStyle/>
          <a:p>
            <a:pPr>
              <a:buNone/>
            </a:pPr>
            <a:r>
              <a:rPr lang="el-GR" u="sng" dirty="0" smtClean="0"/>
              <a:t>Κυριότερες</a:t>
            </a:r>
            <a:r>
              <a:rPr lang="el-GR" b="1" u="sng" dirty="0" smtClean="0"/>
              <a:t> εφαρμογές</a:t>
            </a:r>
            <a:r>
              <a:rPr lang="el-GR" u="sng" dirty="0" smtClean="0"/>
              <a:t> της μεθόδου </a:t>
            </a:r>
            <a:r>
              <a:rPr lang="en-US" u="sng" dirty="0" smtClean="0"/>
              <a:t>PET</a:t>
            </a:r>
            <a:r>
              <a:rPr lang="el-GR" u="sng" dirty="0" smtClean="0"/>
              <a:t> στους τομείς:</a:t>
            </a:r>
            <a:endParaRPr lang="el-GR" dirty="0" smtClean="0"/>
          </a:p>
          <a:p>
            <a:pPr lvl="0">
              <a:buFont typeface="Wingdings" pitchFamily="2" charset="2"/>
              <a:buChar char="Ø"/>
            </a:pPr>
            <a:r>
              <a:rPr lang="el-GR" dirty="0" smtClean="0"/>
              <a:t> </a:t>
            </a:r>
            <a:r>
              <a:rPr lang="el-GR" b="1" dirty="0" smtClean="0"/>
              <a:t>της καρδιολογίας,</a:t>
            </a:r>
            <a:endParaRPr lang="el-GR" dirty="0" smtClean="0"/>
          </a:p>
          <a:p>
            <a:pPr lvl="0">
              <a:buFont typeface="Wingdings" pitchFamily="2" charset="2"/>
              <a:buChar char="Ø"/>
            </a:pPr>
            <a:r>
              <a:rPr lang="el-GR" b="1" dirty="0" smtClean="0"/>
              <a:t> της ογκολογίας </a:t>
            </a:r>
            <a:endParaRPr lang="el-GR" dirty="0" smtClean="0"/>
          </a:p>
          <a:p>
            <a:pPr>
              <a:buFont typeface="Wingdings" pitchFamily="2" charset="2"/>
              <a:buChar char="Ø"/>
            </a:pPr>
            <a:r>
              <a:rPr lang="el-GR" b="1" dirty="0" smtClean="0"/>
              <a:t> της νευρολογίας</a:t>
            </a:r>
            <a:endParaRPr lang="el-GR" dirty="0"/>
          </a:p>
        </p:txBody>
      </p:sp>
      <p:sp>
        <p:nvSpPr>
          <p:cNvPr id="4" name="3 - Θέση αριθμού διαφάνειας"/>
          <p:cNvSpPr>
            <a:spLocks noGrp="1"/>
          </p:cNvSpPr>
          <p:nvPr>
            <p:ph type="sldNum" sz="quarter" idx="12"/>
          </p:nvPr>
        </p:nvSpPr>
        <p:spPr/>
        <p:txBody>
          <a:bodyPr/>
          <a:lstStyle/>
          <a:p>
            <a:fld id="{704F43E2-CD4B-461D-9721-ECF17171959A}" type="slidenum">
              <a:rPr lang="el-GR" smtClean="0"/>
              <a:pPr/>
              <a:t>27</a:t>
            </a:fld>
            <a:endParaRPr lang="el-G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8596" y="500042"/>
            <a:ext cx="7801004" cy="6000792"/>
          </a:xfrm>
        </p:spPr>
        <p:txBody>
          <a:bodyPr>
            <a:normAutofit fontScale="92500" lnSpcReduction="10000"/>
          </a:bodyPr>
          <a:lstStyle/>
          <a:p>
            <a:pPr>
              <a:buNone/>
            </a:pPr>
            <a:r>
              <a:rPr lang="el-GR" b="1" dirty="0" smtClean="0"/>
              <a:t>       Συμβολή της μεθόδου </a:t>
            </a:r>
            <a:r>
              <a:rPr lang="en-US" b="1" dirty="0" smtClean="0"/>
              <a:t>PET</a:t>
            </a:r>
            <a:r>
              <a:rPr lang="el-GR" b="1" dirty="0" smtClean="0"/>
              <a:t> στην καρδιολογία</a:t>
            </a:r>
            <a:r>
              <a:rPr lang="en-US" b="1" dirty="0" smtClean="0"/>
              <a:t>:</a:t>
            </a:r>
            <a:endParaRPr lang="el-GR" dirty="0" smtClean="0"/>
          </a:p>
          <a:p>
            <a:pPr>
              <a:buFont typeface="Wingdings" pitchFamily="2" charset="2"/>
              <a:buChar char="Ø"/>
            </a:pPr>
            <a:r>
              <a:rPr lang="el-GR" sz="2400" b="1" dirty="0" smtClean="0"/>
              <a:t>Αποκαλύπτει</a:t>
            </a:r>
            <a:r>
              <a:rPr lang="el-GR" sz="2400" dirty="0" smtClean="0"/>
              <a:t> τον βαθμό της σωστής λειτουργίας της καρδιάς και τη μεταβολική της δραστηριότητα.</a:t>
            </a:r>
          </a:p>
          <a:p>
            <a:pPr>
              <a:buFont typeface="Wingdings" pitchFamily="2" charset="2"/>
              <a:buChar char="Ø"/>
            </a:pPr>
            <a:r>
              <a:rPr lang="el-GR" sz="2400" b="1" dirty="0" smtClean="0"/>
              <a:t>Αποτελεί</a:t>
            </a:r>
            <a:r>
              <a:rPr lang="el-GR" sz="2400" dirty="0" smtClean="0"/>
              <a:t> τον πιο ακριβή έλεγχο για την αποκάλυψη της στεφανιαίας αρτηριακής νόσου και του μεγέθους της καταστροφής του μυοκαρδίου</a:t>
            </a:r>
          </a:p>
          <a:p>
            <a:pPr>
              <a:buFont typeface="Wingdings" pitchFamily="2" charset="2"/>
              <a:buChar char="Ø"/>
            </a:pPr>
            <a:r>
              <a:rPr lang="el-GR" sz="2400" b="1" dirty="0" smtClean="0"/>
              <a:t>Καθορίζει τ</a:t>
            </a:r>
            <a:r>
              <a:rPr lang="el-GR" sz="2400" dirty="0" smtClean="0"/>
              <a:t>ην κατάλληλη θεραπεία.</a:t>
            </a:r>
          </a:p>
          <a:p>
            <a:pPr>
              <a:buFont typeface="Wingdings" pitchFamily="2" charset="2"/>
              <a:buChar char="Ø"/>
            </a:pPr>
            <a:endParaRPr lang="el-GR" sz="2400" dirty="0" smtClean="0"/>
          </a:p>
          <a:p>
            <a:pPr>
              <a:buFont typeface="Wingdings" pitchFamily="2" charset="2"/>
              <a:buChar char="Ø"/>
            </a:pPr>
            <a:endParaRPr lang="el-GR" sz="2400" dirty="0" smtClean="0"/>
          </a:p>
          <a:p>
            <a:pPr>
              <a:buFont typeface="Wingdings" pitchFamily="2" charset="2"/>
              <a:buChar char="Ø"/>
            </a:pPr>
            <a:endParaRPr lang="el-GR" sz="2400" dirty="0" smtClean="0"/>
          </a:p>
          <a:p>
            <a:pPr>
              <a:buFont typeface="Wingdings" pitchFamily="2" charset="2"/>
              <a:buChar char="Ø"/>
            </a:pPr>
            <a:endParaRPr lang="el-GR" sz="2400" dirty="0" smtClean="0"/>
          </a:p>
          <a:p>
            <a:pPr>
              <a:buFont typeface="Wingdings" pitchFamily="2" charset="2"/>
              <a:buChar char="Ø"/>
            </a:pPr>
            <a:endParaRPr lang="el-GR" sz="2400" dirty="0" smtClean="0"/>
          </a:p>
          <a:p>
            <a:pPr>
              <a:buFont typeface="Wingdings" pitchFamily="2" charset="2"/>
              <a:buChar char="Ø"/>
            </a:pPr>
            <a:endParaRPr lang="el-GR" sz="2400" dirty="0" smtClean="0"/>
          </a:p>
          <a:p>
            <a:pPr>
              <a:buNone/>
            </a:pPr>
            <a:r>
              <a:rPr lang="el-GR" b="1" dirty="0" smtClean="0"/>
              <a:t>      </a:t>
            </a:r>
            <a:r>
              <a:rPr lang="el-GR" sz="1600" b="1" u="sng" dirty="0" smtClean="0"/>
              <a:t>Αριστερά</a:t>
            </a:r>
            <a:r>
              <a:rPr lang="el-GR" sz="1600" b="1" dirty="0" smtClean="0"/>
              <a:t>:</a:t>
            </a:r>
            <a:r>
              <a:rPr lang="el-GR" sz="1600" dirty="0" smtClean="0"/>
              <a:t>Απεικόνιση καρδιάς έπειτα από καρδιακή προσβολή. Εμφανής η καταστροφή του καρδιακού μυ. </a:t>
            </a:r>
            <a:r>
              <a:rPr lang="el-GR" sz="1600" b="1" u="sng" dirty="0" smtClean="0"/>
              <a:t>Δεξιά</a:t>
            </a:r>
            <a:r>
              <a:rPr lang="el-GR" sz="1600" b="1" dirty="0" smtClean="0"/>
              <a:t>: </a:t>
            </a:r>
            <a:r>
              <a:rPr lang="el-GR" sz="1600" dirty="0" smtClean="0"/>
              <a:t>Απεικόνιση φυσιολογικής καρδιάς</a:t>
            </a:r>
            <a:r>
              <a:rPr lang="el-GR" sz="1600" b="1" dirty="0" smtClean="0"/>
              <a:t>.</a:t>
            </a:r>
            <a:endParaRPr lang="el-GR" sz="1600" dirty="0" smtClean="0"/>
          </a:p>
          <a:p>
            <a:endParaRPr lang="el-GR" dirty="0"/>
          </a:p>
        </p:txBody>
      </p:sp>
      <p:pic>
        <p:nvPicPr>
          <p:cNvPr id="6" name="Picture 5" descr="heartattack"/>
          <p:cNvPicPr/>
          <p:nvPr/>
        </p:nvPicPr>
        <p:blipFill>
          <a:blip r:embed="rId2" cstate="print"/>
          <a:srcRect/>
          <a:stretch>
            <a:fillRect/>
          </a:stretch>
        </p:blipFill>
        <p:spPr bwMode="auto">
          <a:xfrm>
            <a:off x="1928794" y="3643314"/>
            <a:ext cx="4500594" cy="1980858"/>
          </a:xfrm>
          <a:prstGeom prst="rect">
            <a:avLst/>
          </a:prstGeom>
          <a:noFill/>
        </p:spPr>
      </p:pic>
      <p:sp>
        <p:nvSpPr>
          <p:cNvPr id="4" name="3 - Θέση αριθμού διαφάνειας"/>
          <p:cNvSpPr>
            <a:spLocks noGrp="1"/>
          </p:cNvSpPr>
          <p:nvPr>
            <p:ph type="sldNum" sz="quarter" idx="12"/>
          </p:nvPr>
        </p:nvSpPr>
        <p:spPr/>
        <p:txBody>
          <a:bodyPr/>
          <a:lstStyle/>
          <a:p>
            <a:fld id="{704F43E2-CD4B-461D-9721-ECF17171959A}" type="slidenum">
              <a:rPr lang="el-GR" smtClean="0"/>
              <a:pPr/>
              <a:t>28</a:t>
            </a:fld>
            <a:endParaRPr lang="el-G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357166"/>
            <a:ext cx="7858180" cy="2492990"/>
          </a:xfrm>
          <a:prstGeom prst="rect">
            <a:avLst/>
          </a:prstGeom>
        </p:spPr>
        <p:txBody>
          <a:bodyPr wrap="square">
            <a:spAutoFit/>
          </a:bodyPr>
          <a:lstStyle/>
          <a:p>
            <a:r>
              <a:rPr lang="el-GR" sz="2800" b="1" dirty="0" smtClean="0"/>
              <a:t>Συμβολή της μεθόδου </a:t>
            </a:r>
            <a:r>
              <a:rPr lang="en-US" sz="2800" b="1" dirty="0" smtClean="0"/>
              <a:t>PET</a:t>
            </a:r>
            <a:r>
              <a:rPr lang="el-GR" sz="2800" b="1" dirty="0" smtClean="0"/>
              <a:t> στην ογκολογία</a:t>
            </a:r>
            <a:r>
              <a:rPr lang="en-US" sz="2800" b="1" dirty="0" smtClean="0"/>
              <a:t>:</a:t>
            </a:r>
            <a:endParaRPr lang="el-GR" sz="2800" b="1" dirty="0" smtClean="0"/>
          </a:p>
          <a:p>
            <a:endParaRPr lang="el-GR" sz="2800" dirty="0" smtClean="0"/>
          </a:p>
          <a:p>
            <a:pPr>
              <a:buFont typeface="Wingdings" pitchFamily="2" charset="2"/>
              <a:buChar char="Ø"/>
            </a:pPr>
            <a:r>
              <a:rPr lang="el-GR" sz="2000" b="1" dirty="0" smtClean="0"/>
              <a:t>Εμφανίζει</a:t>
            </a:r>
            <a:r>
              <a:rPr lang="el-GR" sz="2000" dirty="0" smtClean="0"/>
              <a:t> το είδος του όγκου (καλοήθης – κακοήθης). </a:t>
            </a:r>
          </a:p>
          <a:p>
            <a:pPr>
              <a:buFont typeface="Wingdings" pitchFamily="2" charset="2"/>
              <a:buChar char="Ø"/>
            </a:pPr>
            <a:r>
              <a:rPr lang="el-GR" sz="2000" b="1" dirty="0" smtClean="0"/>
              <a:t>Παρέχει </a:t>
            </a:r>
            <a:r>
              <a:rPr lang="el-GR" sz="2000" dirty="0" smtClean="0"/>
              <a:t>πλήρη και ολόσωμο έλεγχο για πιθανή μετάσταση</a:t>
            </a:r>
          </a:p>
          <a:p>
            <a:pPr>
              <a:buFont typeface="Wingdings" pitchFamily="2" charset="2"/>
              <a:buChar char="Ø"/>
            </a:pPr>
            <a:r>
              <a:rPr lang="el-GR" sz="2000" b="1" dirty="0" smtClean="0"/>
              <a:t>Αξιολογεί </a:t>
            </a:r>
            <a:r>
              <a:rPr lang="el-GR" sz="2000" dirty="0" smtClean="0"/>
              <a:t>την αποτελεσματικότητα της θεραπείας </a:t>
            </a:r>
          </a:p>
          <a:p>
            <a:pPr>
              <a:buFont typeface="Wingdings" pitchFamily="2" charset="2"/>
              <a:buChar char="Ø"/>
            </a:pPr>
            <a:r>
              <a:rPr lang="el-GR" sz="2000" b="1" smtClean="0"/>
              <a:t>Συμβάλλει</a:t>
            </a:r>
            <a:r>
              <a:rPr lang="el-GR" sz="2000" smtClean="0"/>
              <a:t> </a:t>
            </a:r>
            <a:r>
              <a:rPr lang="el-GR" sz="2000" dirty="0" smtClean="0"/>
              <a:t>στην επιλογή της</a:t>
            </a:r>
          </a:p>
          <a:p>
            <a:r>
              <a:rPr lang="el-GR" sz="2000" dirty="0" smtClean="0"/>
              <a:t>κατάλληλης θεραπείας</a:t>
            </a:r>
            <a:endParaRPr lang="el-GR" sz="2000" dirty="0"/>
          </a:p>
        </p:txBody>
      </p:sp>
      <p:sp>
        <p:nvSpPr>
          <p:cNvPr id="5" name="Rectangle 4"/>
          <p:cNvSpPr/>
          <p:nvPr/>
        </p:nvSpPr>
        <p:spPr>
          <a:xfrm>
            <a:off x="1285852" y="6000768"/>
            <a:ext cx="6929486" cy="584775"/>
          </a:xfrm>
          <a:prstGeom prst="rect">
            <a:avLst/>
          </a:prstGeom>
        </p:spPr>
        <p:txBody>
          <a:bodyPr wrap="square">
            <a:spAutoFit/>
          </a:bodyPr>
          <a:lstStyle/>
          <a:p>
            <a:r>
              <a:rPr lang="el-GR" sz="1600" b="1" u="sng" dirty="0" smtClean="0"/>
              <a:t>Αριστερά</a:t>
            </a:r>
            <a:r>
              <a:rPr lang="el-GR" sz="1600" b="1" dirty="0" smtClean="0"/>
              <a:t>: </a:t>
            </a:r>
            <a:r>
              <a:rPr lang="el-GR" sz="1600" dirty="0" smtClean="0"/>
              <a:t>Ο όγκος πριν την θεραπεία.</a:t>
            </a:r>
            <a:r>
              <a:rPr lang="el-GR" sz="1600" b="1" u="sng" dirty="0" smtClean="0"/>
              <a:t>Δεξιά</a:t>
            </a:r>
            <a:r>
              <a:rPr lang="el-GR" sz="1600" b="1" dirty="0" smtClean="0"/>
              <a:t>: </a:t>
            </a:r>
            <a:r>
              <a:rPr lang="el-GR" sz="1600" dirty="0" smtClean="0"/>
              <a:t>Ο όγκος μετά την χημειοθεραπεία. </a:t>
            </a:r>
          </a:p>
          <a:p>
            <a:r>
              <a:rPr lang="el-GR" sz="1600" dirty="0" smtClean="0"/>
              <a:t>                     </a:t>
            </a:r>
            <a:endParaRPr lang="el-GR" sz="1600" dirty="0"/>
          </a:p>
        </p:txBody>
      </p:sp>
      <p:pic>
        <p:nvPicPr>
          <p:cNvPr id="6" name="Picture 5"/>
          <p:cNvPicPr/>
          <p:nvPr/>
        </p:nvPicPr>
        <p:blipFill>
          <a:blip r:embed="rId2" cstate="print"/>
          <a:srcRect/>
          <a:stretch>
            <a:fillRect/>
          </a:stretch>
        </p:blipFill>
        <p:spPr bwMode="auto">
          <a:xfrm>
            <a:off x="1928794" y="3500438"/>
            <a:ext cx="1857375" cy="2343148"/>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4143372" y="3500438"/>
            <a:ext cx="1857389" cy="2357454"/>
          </a:xfrm>
          <a:prstGeom prst="rect">
            <a:avLst/>
          </a:prstGeom>
          <a:noFill/>
          <a:ln w="9525">
            <a:noFill/>
            <a:miter lim="800000"/>
            <a:headEnd/>
            <a:tailEnd/>
          </a:ln>
        </p:spPr>
      </p:pic>
      <p:sp>
        <p:nvSpPr>
          <p:cNvPr id="8" name="7 - Θέση αριθμού διαφάνειας"/>
          <p:cNvSpPr>
            <a:spLocks noGrp="1"/>
          </p:cNvSpPr>
          <p:nvPr>
            <p:ph type="sldNum" sz="quarter" idx="12"/>
          </p:nvPr>
        </p:nvSpPr>
        <p:spPr/>
        <p:txBody>
          <a:bodyPr/>
          <a:lstStyle/>
          <a:p>
            <a:fld id="{704F43E2-CD4B-461D-9721-ECF17171959A}" type="slidenum">
              <a:rPr lang="el-GR" smtClean="0"/>
              <a:pPr/>
              <a:t>29</a:t>
            </a:fld>
            <a:endParaRPr lang="el-G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l-GR" dirty="0" smtClean="0"/>
              <a:t>ΙΣΤΟΡΙΚΑ ΣΤΟΙΧΕΙΑ</a:t>
            </a:r>
            <a:r>
              <a:rPr lang="en-US" dirty="0" smtClean="0"/>
              <a:t>:</a:t>
            </a:r>
            <a:endParaRPr lang="el-GR" dirty="0"/>
          </a:p>
        </p:txBody>
      </p:sp>
      <p:sp>
        <p:nvSpPr>
          <p:cNvPr id="3" name="Content Placeholder 2"/>
          <p:cNvSpPr>
            <a:spLocks noGrp="1"/>
          </p:cNvSpPr>
          <p:nvPr>
            <p:ph idx="1"/>
          </p:nvPr>
        </p:nvSpPr>
        <p:spPr>
          <a:xfrm>
            <a:off x="457200" y="1000109"/>
            <a:ext cx="8229600" cy="3857651"/>
          </a:xfrm>
        </p:spPr>
        <p:txBody>
          <a:bodyPr>
            <a:normAutofit fontScale="85000" lnSpcReduction="10000"/>
          </a:bodyPr>
          <a:lstStyle/>
          <a:p>
            <a:pPr>
              <a:buFont typeface="Wingdings" pitchFamily="2" charset="2"/>
              <a:buChar char="Ø"/>
            </a:pPr>
            <a:r>
              <a:rPr lang="el-GR" b="1" dirty="0" smtClean="0">
                <a:solidFill>
                  <a:srgbClr val="FFFF00"/>
                </a:solidFill>
              </a:rPr>
              <a:t>1932</a:t>
            </a:r>
            <a:r>
              <a:rPr lang="el-GR" dirty="0" smtClean="0">
                <a:solidFill>
                  <a:srgbClr val="FFFF00"/>
                </a:solidFill>
              </a:rPr>
              <a:t>:</a:t>
            </a:r>
            <a:r>
              <a:rPr lang="el-GR" dirty="0" smtClean="0"/>
              <a:t> Ανακάλυψη του ποζιτρονίου από τον </a:t>
            </a:r>
            <a:r>
              <a:rPr lang="en-US" dirty="0" smtClean="0"/>
              <a:t>Anderson</a:t>
            </a:r>
            <a:r>
              <a:rPr lang="el-GR" dirty="0" smtClean="0"/>
              <a:t>-Παραγωγή του πρώτου νουκλιδίου εκπομπής ποζιτρονίων από τους </a:t>
            </a:r>
            <a:r>
              <a:rPr lang="en-US" dirty="0" smtClean="0"/>
              <a:t>Joliot</a:t>
            </a:r>
            <a:r>
              <a:rPr lang="el-GR" dirty="0" smtClean="0"/>
              <a:t>-</a:t>
            </a:r>
            <a:r>
              <a:rPr lang="en-US" dirty="0" smtClean="0"/>
              <a:t>Curie</a:t>
            </a:r>
            <a:r>
              <a:rPr lang="el-GR" dirty="0" smtClean="0"/>
              <a:t>.</a:t>
            </a:r>
          </a:p>
          <a:p>
            <a:pPr>
              <a:buFont typeface="Wingdings" pitchFamily="2" charset="2"/>
              <a:buChar char="Ø"/>
            </a:pPr>
            <a:r>
              <a:rPr lang="en-US" dirty="0" smtClean="0">
                <a:solidFill>
                  <a:srgbClr val="FFFF00"/>
                </a:solidFill>
              </a:rPr>
              <a:t> </a:t>
            </a:r>
            <a:r>
              <a:rPr lang="el-GR" b="1" dirty="0" smtClean="0">
                <a:solidFill>
                  <a:srgbClr val="FFFF00"/>
                </a:solidFill>
              </a:rPr>
              <a:t>Δεκαετία του 60</a:t>
            </a:r>
            <a:r>
              <a:rPr lang="el-GR" dirty="0" smtClean="0">
                <a:solidFill>
                  <a:srgbClr val="FFFF00"/>
                </a:solidFill>
              </a:rPr>
              <a:t>: </a:t>
            </a:r>
            <a:r>
              <a:rPr lang="el-GR" dirty="0" smtClean="0"/>
              <a:t>Αναγνώριση της δυνατότητας ανίχνευσης της σύμπτωσης (του ταυτόχρονου γεγονότος) </a:t>
            </a:r>
          </a:p>
          <a:p>
            <a:pPr>
              <a:buFont typeface="Wingdings" pitchFamily="2" charset="2"/>
              <a:buChar char="Ø"/>
            </a:pPr>
            <a:r>
              <a:rPr lang="el-GR" b="1" dirty="0" smtClean="0">
                <a:solidFill>
                  <a:srgbClr val="FFFF00"/>
                </a:solidFill>
              </a:rPr>
              <a:t>Τέλη δεκαετίας 80</a:t>
            </a:r>
            <a:r>
              <a:rPr lang="el-GR" dirty="0" smtClean="0">
                <a:solidFill>
                  <a:srgbClr val="FFFF00"/>
                </a:solidFill>
              </a:rPr>
              <a:t>: </a:t>
            </a:r>
            <a:r>
              <a:rPr lang="el-GR" dirty="0" smtClean="0"/>
              <a:t>Υλοποίηση μιας νέας μεθόδου  διάγνωσης, της τομογραφίας εκπομπής</a:t>
            </a:r>
          </a:p>
          <a:p>
            <a:pPr>
              <a:buNone/>
            </a:pPr>
            <a:r>
              <a:rPr lang="el-GR" dirty="0" smtClean="0"/>
              <a:t>    ποζιτρονίων (</a:t>
            </a:r>
            <a:r>
              <a:rPr lang="en-US" dirty="0" smtClean="0"/>
              <a:t>PET</a:t>
            </a:r>
            <a:r>
              <a:rPr lang="el-GR" dirty="0" smtClean="0"/>
              <a:t>). </a:t>
            </a:r>
          </a:p>
          <a:p>
            <a:endParaRPr lang="el-GR" dirty="0" smtClean="0"/>
          </a:p>
          <a:p>
            <a:endParaRPr lang="el-GR" dirty="0" smtClean="0"/>
          </a:p>
          <a:p>
            <a:endParaRPr lang="el-GR" dirty="0"/>
          </a:p>
        </p:txBody>
      </p:sp>
      <p:pic>
        <p:nvPicPr>
          <p:cNvPr id="1027" name="Picture 3" descr="C:\Users\Ειρήνη\Pictures\irene_joliot-curie[1].jpg"/>
          <p:cNvPicPr>
            <a:picLocks noChangeAspect="1" noChangeArrowheads="1"/>
          </p:cNvPicPr>
          <p:nvPr/>
        </p:nvPicPr>
        <p:blipFill>
          <a:blip r:embed="rId2" cstate="print"/>
          <a:srcRect/>
          <a:stretch>
            <a:fillRect/>
          </a:stretch>
        </p:blipFill>
        <p:spPr bwMode="auto">
          <a:xfrm>
            <a:off x="4000496" y="4429132"/>
            <a:ext cx="2286016" cy="2228853"/>
          </a:xfrm>
          <a:prstGeom prst="rect">
            <a:avLst/>
          </a:prstGeom>
          <a:noFill/>
        </p:spPr>
      </p:pic>
      <p:pic>
        <p:nvPicPr>
          <p:cNvPr id="1028" name="Picture 4" descr="C:\Users\Ειρήνη\Pictures\f4_men.gif"/>
          <p:cNvPicPr>
            <a:picLocks noChangeAspect="1" noChangeArrowheads="1"/>
          </p:cNvPicPr>
          <p:nvPr/>
        </p:nvPicPr>
        <p:blipFill>
          <a:blip r:embed="rId3" cstate="print"/>
          <a:srcRect/>
          <a:stretch>
            <a:fillRect/>
          </a:stretch>
        </p:blipFill>
        <p:spPr bwMode="auto">
          <a:xfrm>
            <a:off x="6500826" y="3857628"/>
            <a:ext cx="2500330" cy="2881306"/>
          </a:xfrm>
          <a:prstGeom prst="rect">
            <a:avLst/>
          </a:prstGeom>
          <a:noFill/>
        </p:spPr>
      </p:pic>
      <p:sp>
        <p:nvSpPr>
          <p:cNvPr id="6" name="5 - Θέση αριθμού διαφάνειας"/>
          <p:cNvSpPr>
            <a:spLocks noGrp="1"/>
          </p:cNvSpPr>
          <p:nvPr>
            <p:ph type="sldNum" sz="quarter" idx="12"/>
          </p:nvPr>
        </p:nvSpPr>
        <p:spPr/>
        <p:txBody>
          <a:bodyPr/>
          <a:lstStyle/>
          <a:p>
            <a:fld id="{704F43E2-CD4B-461D-9721-ECF17171959A}" type="slidenum">
              <a:rPr lang="el-GR" smtClean="0"/>
              <a:pPr/>
              <a:t>3</a:t>
            </a:fld>
            <a:endParaRPr lang="el-G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8358246" cy="2185214"/>
          </a:xfrm>
          <a:prstGeom prst="rect">
            <a:avLst/>
          </a:prstGeom>
        </p:spPr>
        <p:txBody>
          <a:bodyPr wrap="square">
            <a:spAutoFit/>
          </a:bodyPr>
          <a:lstStyle/>
          <a:p>
            <a:r>
              <a:rPr lang="el-GR" sz="2800" b="1" dirty="0" smtClean="0"/>
              <a:t>Συμβολή της μεθόδου </a:t>
            </a:r>
            <a:r>
              <a:rPr lang="en-US" sz="2800" b="1" dirty="0" smtClean="0"/>
              <a:t>PET</a:t>
            </a:r>
            <a:r>
              <a:rPr lang="el-GR" sz="2800" b="1" dirty="0" smtClean="0"/>
              <a:t> στην νευρολογία</a:t>
            </a:r>
            <a:r>
              <a:rPr lang="en-US" sz="2800" b="1" dirty="0" smtClean="0"/>
              <a:t>:</a:t>
            </a:r>
            <a:endParaRPr lang="el-GR" sz="2800" dirty="0" smtClean="0"/>
          </a:p>
          <a:p>
            <a:endParaRPr lang="el-GR" dirty="0" smtClean="0"/>
          </a:p>
          <a:p>
            <a:pPr>
              <a:buFont typeface="Wingdings" pitchFamily="2" charset="2"/>
              <a:buChar char="Ø"/>
            </a:pPr>
            <a:r>
              <a:rPr lang="el-GR" b="1" dirty="0" smtClean="0"/>
              <a:t>Εντοπίζει</a:t>
            </a:r>
            <a:r>
              <a:rPr lang="el-GR" dirty="0" smtClean="0"/>
              <a:t> τους εγκεφαλικούς όγκους και </a:t>
            </a:r>
            <a:r>
              <a:rPr lang="el-GR" b="1" dirty="0" smtClean="0"/>
              <a:t>αποφασίζει</a:t>
            </a:r>
            <a:r>
              <a:rPr lang="el-GR" dirty="0" smtClean="0"/>
              <a:t> για</a:t>
            </a:r>
          </a:p>
          <a:p>
            <a:r>
              <a:rPr lang="el-GR" dirty="0" smtClean="0"/>
              <a:t>το είδος τους </a:t>
            </a:r>
          </a:p>
          <a:p>
            <a:pPr>
              <a:buFont typeface="Wingdings" pitchFamily="2" charset="2"/>
              <a:buChar char="Ø"/>
            </a:pPr>
            <a:r>
              <a:rPr lang="en-US" b="1" dirty="0" smtClean="0"/>
              <a:t>X</a:t>
            </a:r>
            <a:r>
              <a:rPr lang="el-GR" b="1" dirty="0" smtClean="0"/>
              <a:t>αρτογραφεί </a:t>
            </a:r>
            <a:r>
              <a:rPr lang="el-GR" dirty="0" smtClean="0"/>
              <a:t>τις περιοχές του εγκεφάλου που σχετίζονται</a:t>
            </a:r>
          </a:p>
          <a:p>
            <a:r>
              <a:rPr lang="el-GR" dirty="0" smtClean="0"/>
              <a:t>με την κίνηση, τον λόγο, και άλλες κρίσιμες λειτουργίες.</a:t>
            </a:r>
          </a:p>
          <a:p>
            <a:pPr>
              <a:buFont typeface="Wingdings" pitchFamily="2" charset="2"/>
              <a:buChar char="Ø"/>
            </a:pPr>
            <a:r>
              <a:rPr lang="el-GR" b="1" dirty="0" smtClean="0">
                <a:solidFill>
                  <a:schemeClr val="tx2"/>
                </a:solidFill>
              </a:rPr>
              <a:t>Εντοπίζει </a:t>
            </a:r>
            <a:r>
              <a:rPr lang="el-GR" dirty="0" smtClean="0">
                <a:solidFill>
                  <a:schemeClr val="tx2"/>
                </a:solidFill>
              </a:rPr>
              <a:t>τις ασθένειες </a:t>
            </a:r>
            <a:r>
              <a:rPr lang="en-US" dirty="0" smtClean="0">
                <a:solidFill>
                  <a:schemeClr val="tx2"/>
                </a:solidFill>
              </a:rPr>
              <a:t>Alzheimer</a:t>
            </a:r>
            <a:r>
              <a:rPr lang="el-GR" dirty="0" smtClean="0">
                <a:solidFill>
                  <a:schemeClr val="tx2"/>
                </a:solidFill>
              </a:rPr>
              <a:t> και </a:t>
            </a:r>
            <a:r>
              <a:rPr lang="en-US" dirty="0" smtClean="0">
                <a:solidFill>
                  <a:schemeClr val="tx2"/>
                </a:solidFill>
              </a:rPr>
              <a:t>Parkinson</a:t>
            </a:r>
            <a:endParaRPr lang="el-GR" dirty="0"/>
          </a:p>
        </p:txBody>
      </p:sp>
      <p:pic>
        <p:nvPicPr>
          <p:cNvPr id="3" name="Picture 2" descr="p21a"/>
          <p:cNvPicPr/>
          <p:nvPr/>
        </p:nvPicPr>
        <p:blipFill>
          <a:blip r:embed="rId2" cstate="print"/>
          <a:srcRect/>
          <a:stretch>
            <a:fillRect/>
          </a:stretch>
        </p:blipFill>
        <p:spPr bwMode="auto">
          <a:xfrm>
            <a:off x="1785918" y="2786058"/>
            <a:ext cx="5131434" cy="2786082"/>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704F43E2-CD4B-461D-9721-ECF17171959A}" type="slidenum">
              <a:rPr lang="el-GR" smtClean="0"/>
              <a:pPr/>
              <a:t>30</a:t>
            </a:fld>
            <a:endParaRPr lang="el-G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l-GR" dirty="0" smtClean="0"/>
              <a:t>ΣΥΓΧΡΟΝΑ ΣΥΣΤΗΜΑΤΑ </a:t>
            </a:r>
            <a:r>
              <a:rPr lang="en-US" dirty="0" smtClean="0"/>
              <a:t>PET</a:t>
            </a:r>
            <a:endParaRPr lang="el-GR" dirty="0"/>
          </a:p>
        </p:txBody>
      </p:sp>
      <p:sp>
        <p:nvSpPr>
          <p:cNvPr id="3" name="Content Placeholder 2"/>
          <p:cNvSpPr>
            <a:spLocks noGrp="1"/>
          </p:cNvSpPr>
          <p:nvPr>
            <p:ph idx="1"/>
          </p:nvPr>
        </p:nvSpPr>
        <p:spPr>
          <a:xfrm>
            <a:off x="457200" y="1142984"/>
            <a:ext cx="8229600" cy="5715016"/>
          </a:xfrm>
        </p:spPr>
        <p:txBody>
          <a:bodyPr/>
          <a:lstStyle/>
          <a:p>
            <a:pPr>
              <a:buNone/>
            </a:pPr>
            <a:r>
              <a:rPr lang="el-GR" dirty="0" smtClean="0">
                <a:solidFill>
                  <a:schemeClr val="tx2"/>
                </a:solidFill>
              </a:rPr>
              <a:t>       </a:t>
            </a:r>
            <a:r>
              <a:rPr lang="el-GR" sz="2400" dirty="0" smtClean="0">
                <a:solidFill>
                  <a:schemeClr val="tx2"/>
                </a:solidFill>
              </a:rPr>
              <a:t>Τα σύγχρονα συστήματα που υπάρχουν στα νοσοκομεία είναι τα </a:t>
            </a:r>
            <a:r>
              <a:rPr lang="en-US" sz="2400" dirty="0" smtClean="0">
                <a:solidFill>
                  <a:schemeClr val="tx2"/>
                </a:solidFill>
              </a:rPr>
              <a:t>PET-CT</a:t>
            </a:r>
            <a:r>
              <a:rPr lang="el-GR" sz="2400" dirty="0" smtClean="0">
                <a:solidFill>
                  <a:schemeClr val="tx2"/>
                </a:solidFill>
              </a:rPr>
              <a:t> τα οποία κάνουν συγχρόνως την διαδικασία του </a:t>
            </a:r>
            <a:r>
              <a:rPr lang="en-US" sz="2400" dirty="0" smtClean="0">
                <a:solidFill>
                  <a:schemeClr val="tx2"/>
                </a:solidFill>
              </a:rPr>
              <a:t>PET</a:t>
            </a:r>
            <a:r>
              <a:rPr lang="el-GR" sz="2400" dirty="0" smtClean="0">
                <a:solidFill>
                  <a:schemeClr val="tx2"/>
                </a:solidFill>
              </a:rPr>
              <a:t> και του </a:t>
            </a:r>
            <a:r>
              <a:rPr lang="en-US" sz="2400" dirty="0" smtClean="0">
                <a:solidFill>
                  <a:schemeClr val="tx2"/>
                </a:solidFill>
              </a:rPr>
              <a:t>CT</a:t>
            </a:r>
            <a:r>
              <a:rPr lang="el-GR" sz="2400" dirty="0" smtClean="0">
                <a:solidFill>
                  <a:schemeClr val="tx2"/>
                </a:solidFill>
              </a:rPr>
              <a:t> </a:t>
            </a:r>
            <a:r>
              <a:rPr lang="en-US" sz="2400" dirty="0" smtClean="0">
                <a:solidFill>
                  <a:schemeClr val="tx2"/>
                </a:solidFill>
              </a:rPr>
              <a:t>(computed tomography).</a:t>
            </a:r>
            <a:r>
              <a:rPr lang="el-GR" sz="2400" dirty="0" smtClean="0">
                <a:solidFill>
                  <a:schemeClr val="tx2"/>
                </a:solidFill>
              </a:rPr>
              <a:t>Αυτό αυξάνει την αξιοπιστία της διάγνωσης ,την ακρίβεια των ανατομικών στοιχείων και μειώνει την ταλαιπωρία των ασθενών απο επαναλαμβανόμενες εξετάσεις.</a:t>
            </a:r>
            <a:r>
              <a:rPr lang="en-US" sz="2400" dirty="0" smtClean="0">
                <a:solidFill>
                  <a:schemeClr val="tx2"/>
                </a:solidFill>
              </a:rPr>
              <a:t> </a:t>
            </a:r>
            <a:endParaRPr lang="el-GR" sz="2400" dirty="0" smtClean="0">
              <a:solidFill>
                <a:schemeClr val="tx2"/>
              </a:solidFill>
            </a:endParaRPr>
          </a:p>
          <a:p>
            <a:pPr>
              <a:buNone/>
            </a:pPr>
            <a:r>
              <a:rPr lang="el-GR" sz="2400" dirty="0" smtClean="0">
                <a:solidFill>
                  <a:schemeClr val="tx2"/>
                </a:solidFill>
              </a:rPr>
              <a:t>                                                             </a:t>
            </a:r>
            <a:r>
              <a:rPr lang="en-US" sz="2400" dirty="0" smtClean="0">
                <a:solidFill>
                  <a:schemeClr val="tx2"/>
                </a:solidFill>
              </a:rPr>
              <a:t>  </a:t>
            </a:r>
            <a:r>
              <a:rPr lang="en-US" sz="1600" dirty="0" smtClean="0">
                <a:solidFill>
                  <a:schemeClr val="tx2"/>
                </a:solidFill>
              </a:rPr>
              <a:t>CT                      PET                                   CT/PET</a:t>
            </a:r>
            <a:endParaRPr lang="el-GR" sz="1600" dirty="0" smtClean="0">
              <a:solidFill>
                <a:schemeClr val="tx2"/>
              </a:solidFill>
            </a:endParaRPr>
          </a:p>
          <a:p>
            <a:pPr>
              <a:buNone/>
            </a:pPr>
            <a:r>
              <a:rPr lang="el-GR" sz="2400" dirty="0" smtClean="0"/>
              <a:t>                                                       </a:t>
            </a:r>
            <a:endParaRPr lang="el-GR" sz="2400" dirty="0"/>
          </a:p>
        </p:txBody>
      </p:sp>
      <p:pic>
        <p:nvPicPr>
          <p:cNvPr id="6" name="Picture 7"/>
          <p:cNvPicPr>
            <a:picLocks noChangeAspect="1" noChangeArrowheads="1"/>
          </p:cNvPicPr>
          <p:nvPr/>
        </p:nvPicPr>
        <p:blipFill>
          <a:blip r:embed="rId2" cstate="print"/>
          <a:srcRect/>
          <a:stretch>
            <a:fillRect/>
          </a:stretch>
        </p:blipFill>
        <p:spPr bwMode="auto">
          <a:xfrm>
            <a:off x="4214810" y="3857628"/>
            <a:ext cx="4686300" cy="2466975"/>
          </a:xfrm>
          <a:prstGeom prst="rect">
            <a:avLst/>
          </a:prstGeom>
          <a:noFill/>
          <a:ln w="9525">
            <a:noFill/>
            <a:miter lim="800000"/>
            <a:headEnd/>
            <a:tailEnd/>
          </a:ln>
          <a:effectLst/>
        </p:spPr>
      </p:pic>
      <p:pic>
        <p:nvPicPr>
          <p:cNvPr id="34818" name="Picture 2"/>
          <p:cNvPicPr>
            <a:picLocks noChangeAspect="1" noChangeArrowheads="1"/>
          </p:cNvPicPr>
          <p:nvPr/>
        </p:nvPicPr>
        <p:blipFill>
          <a:blip r:embed="rId3" cstate="print"/>
          <a:srcRect/>
          <a:stretch>
            <a:fillRect/>
          </a:stretch>
        </p:blipFill>
        <p:spPr bwMode="auto">
          <a:xfrm rot="5400000">
            <a:off x="871524" y="3486140"/>
            <a:ext cx="2543168" cy="3571900"/>
          </a:xfrm>
          <a:prstGeom prst="rect">
            <a:avLst/>
          </a:prstGeom>
          <a:noFill/>
          <a:ln w="9525">
            <a:noFill/>
            <a:miter lim="800000"/>
            <a:headEnd/>
            <a:tailEnd/>
          </a:ln>
        </p:spPr>
      </p:pic>
      <p:sp>
        <p:nvSpPr>
          <p:cNvPr id="7" name="6 - Θέση αριθμού διαφάνειας"/>
          <p:cNvSpPr>
            <a:spLocks noGrp="1"/>
          </p:cNvSpPr>
          <p:nvPr>
            <p:ph type="sldNum" sz="quarter" idx="12"/>
          </p:nvPr>
        </p:nvSpPr>
        <p:spPr/>
        <p:txBody>
          <a:bodyPr/>
          <a:lstStyle/>
          <a:p>
            <a:fld id="{704F43E2-CD4B-461D-9721-ECF17171959A}" type="slidenum">
              <a:rPr lang="el-GR" smtClean="0"/>
              <a:pPr/>
              <a:t>31</a:t>
            </a:fld>
            <a:endParaRPr lang="el-G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l-GR" b="1" dirty="0" smtClean="0"/>
              <a:t>ΒΙΒΛΙΟΓΡΑΦΙΑ</a:t>
            </a:r>
            <a:r>
              <a:rPr lang="en-US" b="1" dirty="0" smtClean="0"/>
              <a:t>:</a:t>
            </a:r>
            <a:endParaRPr lang="el-GR" b="1" dirty="0"/>
          </a:p>
        </p:txBody>
      </p:sp>
      <p:sp>
        <p:nvSpPr>
          <p:cNvPr id="3" name="Content Placeholder 2"/>
          <p:cNvSpPr>
            <a:spLocks noGrp="1"/>
          </p:cNvSpPr>
          <p:nvPr>
            <p:ph idx="1"/>
          </p:nvPr>
        </p:nvSpPr>
        <p:spPr>
          <a:xfrm>
            <a:off x="457200" y="1071546"/>
            <a:ext cx="8229600" cy="5054617"/>
          </a:xfrm>
        </p:spPr>
        <p:txBody>
          <a:bodyPr>
            <a:normAutofit fontScale="92500"/>
          </a:bodyPr>
          <a:lstStyle/>
          <a:p>
            <a:r>
              <a:rPr lang="el-GR" dirty="0" smtClean="0"/>
              <a:t>ΙΟΝΤΙΖΟΥΣΕΣ ΑΚΤΙΝΟΒΟΛΙΕΣ-Ευάγγελος Ν.Γαζής</a:t>
            </a:r>
          </a:p>
          <a:p>
            <a:r>
              <a:rPr lang="el-GR" dirty="0" smtClean="0"/>
              <a:t>ΙΑΤΡΙΚΑ ΑΠΕΙΚΟΝΙΣΤΙΚΑ ΣΥΣΤΗΜΑΤΑ-Δημήτης Κουτσούρης,Κωνσταντίνα Νικήτα</a:t>
            </a:r>
          </a:p>
          <a:p>
            <a:pPr>
              <a:buNone/>
            </a:pPr>
            <a:r>
              <a:rPr lang="en-US" dirty="0" smtClean="0"/>
              <a:t>•</a:t>
            </a:r>
            <a:r>
              <a:rPr lang="en-US" i="1" dirty="0" smtClean="0"/>
              <a:t>«Foundations of medical imaging», </a:t>
            </a:r>
            <a:r>
              <a:rPr lang="en-US" i="1" dirty="0" err="1" smtClean="0"/>
              <a:t>Ζang-heeCho</a:t>
            </a:r>
            <a:r>
              <a:rPr lang="en-US" i="1" dirty="0" smtClean="0"/>
              <a:t>, </a:t>
            </a:r>
            <a:endParaRPr lang="el-GR" dirty="0" smtClean="0"/>
          </a:p>
          <a:p>
            <a:pPr>
              <a:buNone/>
            </a:pPr>
            <a:r>
              <a:rPr lang="en-US" i="1" smtClean="0"/>
              <a:t>    Joiep.Jones</a:t>
            </a:r>
            <a:r>
              <a:rPr lang="en-US" i="1" dirty="0" smtClean="0"/>
              <a:t>, </a:t>
            </a:r>
            <a:r>
              <a:rPr lang="en-US" i="1" dirty="0" err="1" smtClean="0"/>
              <a:t>ManbirSingh</a:t>
            </a:r>
            <a:endParaRPr lang="el-GR" dirty="0" smtClean="0"/>
          </a:p>
          <a:p>
            <a:r>
              <a:rPr lang="en-US" dirty="0" smtClean="0">
                <a:hlinkClick r:id="rId2"/>
              </a:rPr>
              <a:t>www.medimaging.gr</a:t>
            </a:r>
            <a:endParaRPr lang="el-GR" dirty="0" smtClean="0"/>
          </a:p>
          <a:p>
            <a:r>
              <a:rPr lang="en-US" u="sng" dirty="0" smtClean="0">
                <a:hlinkClick r:id="rId3"/>
              </a:rPr>
              <a:t>http://www.nmr.mgh.harvard.edu/martinos/research/technologiesPET.php</a:t>
            </a:r>
            <a:endParaRPr lang="el-GR" u="sng" dirty="0" smtClean="0"/>
          </a:p>
          <a:p>
            <a:r>
              <a:rPr lang="en-US" u="sng" dirty="0" smtClean="0">
                <a:hlinkClick r:id="rId4"/>
              </a:rPr>
              <a:t>www.wikipedia.com</a:t>
            </a:r>
            <a:endParaRPr lang="en-US" u="sng" dirty="0" smtClean="0"/>
          </a:p>
          <a:p>
            <a:endParaRPr lang="el-GR" u="sng" dirty="0" smtClean="0"/>
          </a:p>
          <a:p>
            <a:endParaRPr lang="el-GR" dirty="0"/>
          </a:p>
        </p:txBody>
      </p:sp>
      <p:sp>
        <p:nvSpPr>
          <p:cNvPr id="4" name="3 - Θέση αριθμού διαφάνειας"/>
          <p:cNvSpPr>
            <a:spLocks noGrp="1"/>
          </p:cNvSpPr>
          <p:nvPr>
            <p:ph type="sldNum" sz="quarter" idx="12"/>
          </p:nvPr>
        </p:nvSpPr>
        <p:spPr/>
        <p:txBody>
          <a:bodyPr/>
          <a:lstStyle/>
          <a:p>
            <a:fld id="{704F43E2-CD4B-461D-9721-ECF17171959A}" type="slidenum">
              <a:rPr lang="el-GR" smtClean="0"/>
              <a:pPr/>
              <a:t>32</a:t>
            </a:fld>
            <a:endParaRPr lang="el-G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74638"/>
            <a:ext cx="5857916" cy="654032"/>
          </a:xfrm>
          <a:noFill/>
          <a:scene3d>
            <a:camera prst="orthographicFront"/>
            <a:lightRig rig="threePt" dir="t"/>
          </a:scene3d>
          <a:sp3d>
            <a:bevelT w="101600" prst="riblet"/>
          </a:sp3d>
        </p:spPr>
        <p:txBody>
          <a:bodyPr>
            <a:normAutofit fontScale="90000"/>
          </a:bodyPr>
          <a:lstStyle/>
          <a:p>
            <a:r>
              <a:rPr lang="el-GR" b="1" dirty="0" smtClean="0"/>
              <a:t>ΕΙΣΑΓΩΓΗ</a:t>
            </a:r>
            <a:endParaRPr lang="el-GR" b="1" dirty="0"/>
          </a:p>
        </p:txBody>
      </p:sp>
      <p:sp>
        <p:nvSpPr>
          <p:cNvPr id="3" name="Content Placeholder 2"/>
          <p:cNvSpPr>
            <a:spLocks noGrp="1"/>
          </p:cNvSpPr>
          <p:nvPr>
            <p:ph idx="1"/>
          </p:nvPr>
        </p:nvSpPr>
        <p:spPr>
          <a:xfrm>
            <a:off x="457200" y="1142984"/>
            <a:ext cx="8229600" cy="4983179"/>
          </a:xfrm>
        </p:spPr>
        <p:txBody>
          <a:bodyPr>
            <a:normAutofit lnSpcReduction="10000"/>
          </a:bodyPr>
          <a:lstStyle/>
          <a:p>
            <a:pPr algn="just">
              <a:buNone/>
            </a:pPr>
            <a:r>
              <a:rPr lang="el-GR" sz="2400" dirty="0" smtClean="0"/>
              <a:t>      Η τομογραφία εκπομπής ποζιτρονίου (</a:t>
            </a:r>
            <a:r>
              <a:rPr lang="en-US" sz="2400" b="1" dirty="0" smtClean="0"/>
              <a:t>P.E.T.</a:t>
            </a:r>
            <a:r>
              <a:rPr lang="en-US" sz="2400" dirty="0" smtClean="0"/>
              <a:t>) </a:t>
            </a:r>
            <a:r>
              <a:rPr lang="el-GR" sz="2400" dirty="0" smtClean="0"/>
              <a:t>είναι μια </a:t>
            </a:r>
            <a:r>
              <a:rPr lang="el-GR" sz="2400" b="1" dirty="0" smtClean="0"/>
              <a:t>απεικονιστική τεχνική </a:t>
            </a:r>
            <a:r>
              <a:rPr lang="el-GR" sz="2400" dirty="0" smtClean="0"/>
              <a:t>της πυρηνικής ιατρικής η οποία παρέχει ανατομικές και λειτουργικές πληροφορίες για έναν οργανισμό,με στόχο την έγκαιρη </a:t>
            </a:r>
            <a:r>
              <a:rPr lang="el-GR" sz="2400" b="1" dirty="0" smtClean="0"/>
              <a:t>διάγνωση</a:t>
            </a:r>
            <a:r>
              <a:rPr lang="el-GR" sz="2400" dirty="0" smtClean="0"/>
              <a:t> παθολογικών καταστάσεων.Η χρησιμότητα τις τεχνικής δεν περιορίζεται μόνο στην εκτίμηση τις</a:t>
            </a:r>
          </a:p>
          <a:p>
            <a:pPr algn="just">
              <a:buNone/>
            </a:pPr>
            <a:r>
              <a:rPr lang="el-GR" sz="2400" dirty="0" smtClean="0"/>
              <a:t>     μορφής και της λειτουργίας</a:t>
            </a:r>
          </a:p>
          <a:p>
            <a:pPr algn="just">
              <a:buNone/>
            </a:pPr>
            <a:r>
              <a:rPr lang="el-GR" sz="2400" dirty="0" smtClean="0"/>
              <a:t>     ενός ιστού (διάγνωση),</a:t>
            </a:r>
          </a:p>
          <a:p>
            <a:pPr algn="just">
              <a:buNone/>
            </a:pPr>
            <a:r>
              <a:rPr lang="el-GR" sz="2400" dirty="0" smtClean="0"/>
              <a:t>     αλλα συμβάλλει επιπλέον </a:t>
            </a:r>
          </a:p>
          <a:p>
            <a:pPr algn="just">
              <a:buNone/>
            </a:pPr>
            <a:r>
              <a:rPr lang="el-GR" sz="2400" dirty="0" smtClean="0"/>
              <a:t>     στο σχεδιασμό μιας </a:t>
            </a:r>
          </a:p>
          <a:p>
            <a:pPr algn="just">
              <a:buNone/>
            </a:pPr>
            <a:r>
              <a:rPr lang="el-GR" sz="2400" dirty="0" smtClean="0"/>
              <a:t>     θεραπείας και την</a:t>
            </a:r>
          </a:p>
          <a:p>
            <a:pPr algn="just">
              <a:buNone/>
            </a:pPr>
            <a:r>
              <a:rPr lang="el-GR" sz="2400" dirty="0" smtClean="0"/>
              <a:t>     καθοδήγηση της πολλές</a:t>
            </a:r>
          </a:p>
          <a:p>
            <a:pPr algn="just">
              <a:buNone/>
            </a:pPr>
            <a:r>
              <a:rPr lang="el-GR" sz="2400" dirty="0" smtClean="0"/>
              <a:t>     φορές.</a:t>
            </a:r>
            <a:endParaRPr lang="en-US" sz="2400" dirty="0" smtClean="0"/>
          </a:p>
          <a:p>
            <a:pPr>
              <a:buNone/>
            </a:pPr>
            <a:endParaRPr lang="el-GR" dirty="0"/>
          </a:p>
        </p:txBody>
      </p:sp>
      <p:pic>
        <p:nvPicPr>
          <p:cNvPr id="1026" name="Picture 2" descr="C:\Users\Ειρήνη\Pictures\pet-scan-5320.jpg"/>
          <p:cNvPicPr>
            <a:picLocks noChangeAspect="1" noChangeArrowheads="1"/>
          </p:cNvPicPr>
          <p:nvPr/>
        </p:nvPicPr>
        <p:blipFill>
          <a:blip r:embed="rId2" cstate="print"/>
          <a:srcRect/>
          <a:stretch>
            <a:fillRect/>
          </a:stretch>
        </p:blipFill>
        <p:spPr bwMode="auto">
          <a:xfrm>
            <a:off x="4572000" y="2928934"/>
            <a:ext cx="4429156" cy="3786214"/>
          </a:xfrm>
          <a:prstGeom prst="rect">
            <a:avLst/>
          </a:prstGeom>
          <a:noFill/>
        </p:spPr>
      </p:pic>
      <p:sp>
        <p:nvSpPr>
          <p:cNvPr id="5" name="4 - Θέση αριθμού διαφάνειας"/>
          <p:cNvSpPr>
            <a:spLocks noGrp="1"/>
          </p:cNvSpPr>
          <p:nvPr>
            <p:ph type="sldNum" sz="quarter" idx="12"/>
          </p:nvPr>
        </p:nvSpPr>
        <p:spPr/>
        <p:txBody>
          <a:bodyPr/>
          <a:lstStyle/>
          <a:p>
            <a:fld id="{704F43E2-CD4B-461D-9721-ECF17171959A}" type="slidenum">
              <a:rPr lang="el-GR" smtClean="0"/>
              <a:pPr/>
              <a:t>4</a:t>
            </a:fld>
            <a:endParaRPr lang="el-G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b="1" dirty="0" smtClean="0"/>
              <a:t>ΔΙΑΔΙΚΑΣΙΑ ΠΟΥ ΑΚΟΛΟΥΘΕΙΤΑΙ</a:t>
            </a:r>
            <a:endParaRPr lang="el-GR" b="1" dirty="0"/>
          </a:p>
        </p:txBody>
      </p:sp>
      <p:pic>
        <p:nvPicPr>
          <p:cNvPr id="6" name="Content Placeholder 5" descr="File:PET-schema.png">
            <a:hlinkClick r:id="rId2"/>
          </p:cNvPr>
          <p:cNvPicPr>
            <a:picLocks noGrp="1"/>
          </p:cNvPicPr>
          <p:nvPr>
            <p:ph idx="1"/>
          </p:nvPr>
        </p:nvPicPr>
        <p:blipFill>
          <a:blip r:embed="rId3" cstate="print"/>
          <a:srcRect/>
          <a:stretch>
            <a:fillRect/>
          </a:stretch>
        </p:blipFill>
        <p:spPr bwMode="auto">
          <a:xfrm>
            <a:off x="214283" y="1214422"/>
            <a:ext cx="4357718" cy="3214711"/>
          </a:xfrm>
          <a:prstGeom prst="rect">
            <a:avLst/>
          </a:prstGeom>
          <a:noFill/>
          <a:ln w="9525">
            <a:noFill/>
            <a:miter lim="800000"/>
            <a:headEnd/>
            <a:tailEnd/>
          </a:ln>
        </p:spPr>
      </p:pic>
      <p:sp>
        <p:nvSpPr>
          <p:cNvPr id="7" name="Rectangle 6"/>
          <p:cNvSpPr/>
          <p:nvPr/>
        </p:nvSpPr>
        <p:spPr>
          <a:xfrm>
            <a:off x="4786314" y="1357299"/>
            <a:ext cx="4214842" cy="923330"/>
          </a:xfrm>
          <a:prstGeom prst="rect">
            <a:avLst/>
          </a:prstGeom>
        </p:spPr>
        <p:txBody>
          <a:bodyPr wrap="square">
            <a:spAutoFit/>
          </a:bodyPr>
          <a:lstStyle/>
          <a:p>
            <a:pPr>
              <a:buFont typeface="Wingdings" pitchFamily="2" charset="2"/>
              <a:buChar char="Ø"/>
            </a:pPr>
            <a:r>
              <a:rPr lang="el-GR" dirty="0" smtClean="0"/>
              <a:t>Χορηγείται στον ασθενή ένα ραδιοφάρμακο που συγγε</a:t>
            </a:r>
            <a:r>
              <a:rPr lang="en-US" dirty="0" smtClean="0"/>
              <a:t>v</a:t>
            </a:r>
            <a:r>
              <a:rPr lang="el-GR" dirty="0" smtClean="0"/>
              <a:t>τρώνεται στην περιοχή ενδιαφέροντως</a:t>
            </a:r>
            <a:endParaRPr lang="el-GR" dirty="0"/>
          </a:p>
        </p:txBody>
      </p:sp>
      <p:sp>
        <p:nvSpPr>
          <p:cNvPr id="9" name="TextBox 8"/>
          <p:cNvSpPr txBox="1"/>
          <p:nvPr/>
        </p:nvSpPr>
        <p:spPr>
          <a:xfrm>
            <a:off x="4857752" y="2428869"/>
            <a:ext cx="4286248" cy="646331"/>
          </a:xfrm>
          <a:prstGeom prst="rect">
            <a:avLst/>
          </a:prstGeom>
          <a:noFill/>
        </p:spPr>
        <p:txBody>
          <a:bodyPr wrap="square" rtlCol="0">
            <a:spAutoFit/>
          </a:bodyPr>
          <a:lstStyle/>
          <a:p>
            <a:pPr>
              <a:buFont typeface="Wingdings" pitchFamily="2" charset="2"/>
              <a:buChar char="Ø"/>
            </a:pPr>
            <a:r>
              <a:rPr lang="el-GR" dirty="0" smtClean="0"/>
              <a:t>Το ραδιοφάρμακο διασπάται εκπέμπονας ποζιτρόνια</a:t>
            </a:r>
            <a:endParaRPr lang="el-GR" dirty="0"/>
          </a:p>
        </p:txBody>
      </p:sp>
      <p:sp>
        <p:nvSpPr>
          <p:cNvPr id="10" name="Rectangle 9"/>
          <p:cNvSpPr/>
          <p:nvPr/>
        </p:nvSpPr>
        <p:spPr>
          <a:xfrm>
            <a:off x="4857752" y="3214686"/>
            <a:ext cx="4000528" cy="923330"/>
          </a:xfrm>
          <a:prstGeom prst="rect">
            <a:avLst/>
          </a:prstGeom>
        </p:spPr>
        <p:txBody>
          <a:bodyPr wrap="square">
            <a:spAutoFit/>
          </a:bodyPr>
          <a:lstStyle/>
          <a:p>
            <a:pPr>
              <a:buFont typeface="Wingdings" pitchFamily="2" charset="2"/>
              <a:buChar char="Ø"/>
            </a:pPr>
            <a:r>
              <a:rPr lang="el-GR" dirty="0" smtClean="0"/>
              <a:t>Τα ποζιτρόνια (σωματίδια β+) αλληλεπιδρούν με τα ηλεκτρόνια του ιστού με εξαϋλωση.</a:t>
            </a:r>
            <a:endParaRPr lang="el-GR" dirty="0"/>
          </a:p>
        </p:txBody>
      </p:sp>
      <p:sp>
        <p:nvSpPr>
          <p:cNvPr id="12" name="Rectangle 11"/>
          <p:cNvSpPr/>
          <p:nvPr/>
        </p:nvSpPr>
        <p:spPr>
          <a:xfrm>
            <a:off x="357158" y="5286388"/>
            <a:ext cx="8358246" cy="646331"/>
          </a:xfrm>
          <a:prstGeom prst="rect">
            <a:avLst/>
          </a:prstGeom>
        </p:spPr>
        <p:txBody>
          <a:bodyPr wrap="square">
            <a:spAutoFit/>
          </a:bodyPr>
          <a:lstStyle/>
          <a:p>
            <a:pPr>
              <a:buFont typeface="Wingdings" pitchFamily="2" charset="2"/>
              <a:buChar char="Ø"/>
            </a:pPr>
            <a:r>
              <a:rPr lang="el-GR" dirty="0" smtClean="0"/>
              <a:t>Εξωτερικοί ανιχνευτές ακτινοβολίας ανιχνεύουν τα φωτόνια που παράγονται με κατάλληλο κύκλωμα σύμπτωσης.</a:t>
            </a:r>
            <a:endParaRPr lang="el-GR" dirty="0"/>
          </a:p>
        </p:txBody>
      </p:sp>
      <p:sp>
        <p:nvSpPr>
          <p:cNvPr id="13" name="Rectangle 12"/>
          <p:cNvSpPr/>
          <p:nvPr/>
        </p:nvSpPr>
        <p:spPr>
          <a:xfrm>
            <a:off x="357158" y="6000768"/>
            <a:ext cx="8572560" cy="369332"/>
          </a:xfrm>
          <a:prstGeom prst="rect">
            <a:avLst/>
          </a:prstGeom>
        </p:spPr>
        <p:txBody>
          <a:bodyPr wrap="square">
            <a:spAutoFit/>
          </a:bodyPr>
          <a:lstStyle/>
          <a:p>
            <a:pPr>
              <a:buFont typeface="Wingdings" pitchFamily="2" charset="2"/>
              <a:buChar char="Ø"/>
            </a:pPr>
            <a:r>
              <a:rPr lang="el-GR" dirty="0" smtClean="0"/>
              <a:t>Η τομογραφική εικόνα παράγεται με υπολογιστικές μεθόδους </a:t>
            </a:r>
            <a:endParaRPr lang="el-GR" dirty="0"/>
          </a:p>
        </p:txBody>
      </p:sp>
      <p:sp>
        <p:nvSpPr>
          <p:cNvPr id="3073" name="Rectangle 1"/>
          <p:cNvSpPr>
            <a:spLocks noChangeArrowheads="1"/>
          </p:cNvSpPr>
          <p:nvPr/>
        </p:nvSpPr>
        <p:spPr bwMode="auto">
          <a:xfrm>
            <a:off x="357158" y="4708191"/>
            <a:ext cx="728667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tab pos="3848100" algn="l"/>
              </a:tabLst>
            </a:pPr>
            <a:r>
              <a:rPr lang="el-GR" dirty="0" smtClean="0">
                <a:latin typeface="Times New Roman" pitchFamily="18" charset="0"/>
                <a:ea typeface="Calibri" pitchFamily="34" charset="0"/>
                <a:cs typeface="Times New Roman" pitchFamily="18" charset="0"/>
              </a:rPr>
              <a:t>Δ</a:t>
            </a:r>
            <a:r>
              <a:rPr kumimoji="0" lang="el-G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ημιουργία  ακτίνων-γ (φωτόνια) ενέργειας 511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kev</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10 - Θέση αριθμού διαφάνειας"/>
          <p:cNvSpPr>
            <a:spLocks noGrp="1"/>
          </p:cNvSpPr>
          <p:nvPr>
            <p:ph type="sldNum" sz="quarter" idx="12"/>
          </p:nvPr>
        </p:nvSpPr>
        <p:spPr/>
        <p:txBody>
          <a:bodyPr/>
          <a:lstStyle/>
          <a:p>
            <a:fld id="{704F43E2-CD4B-461D-9721-ECF17171959A}" type="slidenum">
              <a:rPr lang="el-GR" smtClean="0"/>
              <a:pPr/>
              <a:t>5</a:t>
            </a:fld>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3">
                                            <p:txEl>
                                              <p:pRg st="0" end="0"/>
                                            </p:txEl>
                                          </p:spTgt>
                                        </p:tgtEl>
                                        <p:attrNameLst>
                                          <p:attrName>style.visibility</p:attrName>
                                        </p:attrNameLst>
                                      </p:cBhvr>
                                      <p:to>
                                        <p:strVal val="visible"/>
                                      </p:to>
                                    </p:set>
                                    <p:anim calcmode="lin" valueType="num">
                                      <p:cBhvr additive="base">
                                        <p:cTn id="25" dur="500" fill="hold"/>
                                        <p:tgtEl>
                                          <p:spTgt spid="307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10" grpId="0" build="p"/>
      <p:bldP spid="12" grpId="0" build="p"/>
      <p:bldP spid="13" grpId="0" build="p"/>
      <p:bldP spid="307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71480"/>
            <a:ext cx="8229600" cy="1143000"/>
          </a:xfrm>
        </p:spPr>
        <p:txBody>
          <a:bodyPr>
            <a:normAutofit fontScale="90000"/>
          </a:bodyPr>
          <a:lstStyle/>
          <a:p>
            <a:r>
              <a:rPr lang="en-US" sz="3600" b="1" dirty="0" smtClean="0"/>
              <a:t> </a:t>
            </a:r>
            <a:r>
              <a:rPr lang="el-GR" b="1" dirty="0" smtClean="0"/>
              <a:t>ΡΑΔΙΟΦΑΡΜΑΚΑ</a:t>
            </a:r>
            <a:r>
              <a:rPr lang="el-GR" sz="3600" b="1" dirty="0" smtClean="0"/>
              <a:t> </a:t>
            </a:r>
            <a:br>
              <a:rPr lang="el-GR" sz="3600" b="1"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pPr algn="just">
              <a:buNone/>
            </a:pPr>
            <a:r>
              <a:rPr lang="el-GR" dirty="0" smtClean="0"/>
              <a:t>      Τα </a:t>
            </a:r>
            <a:r>
              <a:rPr lang="el-GR" dirty="0" err="1" smtClean="0"/>
              <a:t>ραδιοφάρμακα</a:t>
            </a:r>
            <a:r>
              <a:rPr lang="el-GR" dirty="0" smtClean="0"/>
              <a:t> είναι ανόργανες ή οργανικές ενώσεις </a:t>
            </a:r>
            <a:r>
              <a:rPr lang="el-GR" dirty="0" err="1" smtClean="0"/>
              <a:t>ραδιονουκλιδίων</a:t>
            </a:r>
            <a:r>
              <a:rPr lang="el-GR" dirty="0" smtClean="0"/>
              <a:t> (ιχνηθέτες),</a:t>
            </a:r>
          </a:p>
          <a:p>
            <a:pPr algn="just">
              <a:buNone/>
            </a:pPr>
            <a:r>
              <a:rPr lang="el-GR" dirty="0" smtClean="0"/>
              <a:t>     οι </a:t>
            </a:r>
            <a:r>
              <a:rPr lang="el-GR" dirty="0" smtClean="0"/>
              <a:t>οποίες χρησιμοποιούνται για διαγνωστικούς και για θεραπευτικούς σκοπούς.</a:t>
            </a:r>
          </a:p>
          <a:p>
            <a:pPr algn="just">
              <a:buFont typeface="Wingdings" pitchFamily="2" charset="2"/>
              <a:buChar char="Ø"/>
            </a:pPr>
            <a:r>
              <a:rPr lang="el-GR" dirty="0" smtClean="0"/>
              <a:t>εντοπίζονται εκλεκτικά σε ένα όργανο η ιστό του σώματος</a:t>
            </a:r>
          </a:p>
          <a:p>
            <a:pPr algn="just">
              <a:buFont typeface="Wingdings" pitchFamily="2" charset="2"/>
              <a:buChar char="Ø"/>
            </a:pPr>
            <a:r>
              <a:rPr lang="el-GR" dirty="0" smtClean="0"/>
              <a:t> για μεγάλο η μικρό χρονικό διάστημα μεταφέρουν μια δόση ακτινοβολίας στο όργανο στόχο.</a:t>
            </a:r>
          </a:p>
          <a:p>
            <a:pPr algn="just">
              <a:buFont typeface="Wingdings" pitchFamily="2" charset="2"/>
              <a:buChar char="Ø"/>
            </a:pPr>
            <a:r>
              <a:rPr lang="el-GR" dirty="0" smtClean="0"/>
              <a:t>Η ακτινοβολία αυτή είτε δρα θεραπευτικά είτε ανιχνεύεται εξωτερικά με σκοπό τη διάγνωση.</a:t>
            </a:r>
          </a:p>
          <a:p>
            <a:pPr algn="just"/>
            <a:r>
              <a:rPr lang="el-GR" dirty="0" smtClean="0"/>
              <a:t>  Βασικό ρόλο στην παραγωγή του </a:t>
            </a:r>
            <a:r>
              <a:rPr lang="el-GR" dirty="0" err="1" smtClean="0"/>
              <a:t>ραδιοφαρμάκου</a:t>
            </a:r>
            <a:r>
              <a:rPr lang="el-GR" dirty="0" smtClean="0"/>
              <a:t> παίζουν τα </a:t>
            </a:r>
            <a:r>
              <a:rPr lang="el-GR" b="1" dirty="0" smtClean="0">
                <a:solidFill>
                  <a:srgbClr val="FFFF00"/>
                </a:solidFill>
              </a:rPr>
              <a:t>ραδιοϊσότοπα</a:t>
            </a:r>
            <a:r>
              <a:rPr lang="el-GR" b="1" i="1" dirty="0" smtClean="0"/>
              <a:t>.</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704F43E2-CD4B-461D-9721-ECF17171959A}" type="slidenum">
              <a:rPr lang="el-GR" smtClean="0"/>
              <a:pPr/>
              <a:t>6</a:t>
            </a:fld>
            <a:endParaRPr lang="el-G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857232"/>
            <a:ext cx="8286808" cy="1200329"/>
          </a:xfrm>
          <a:prstGeom prst="rect">
            <a:avLst/>
          </a:prstGeom>
          <a:noFill/>
        </p:spPr>
        <p:txBody>
          <a:bodyPr wrap="square" rtlCol="0">
            <a:spAutoFit/>
          </a:bodyPr>
          <a:lstStyle/>
          <a:p>
            <a:pPr>
              <a:buFont typeface="Wingdings" pitchFamily="2" charset="2"/>
              <a:buChar char="Ø"/>
            </a:pPr>
            <a:endParaRPr lang="el-GR" dirty="0" smtClean="0"/>
          </a:p>
          <a:p>
            <a:endParaRPr lang="el-GR" dirty="0" smtClean="0"/>
          </a:p>
          <a:p>
            <a:endParaRPr lang="el-GR" dirty="0" smtClean="0"/>
          </a:p>
          <a:p>
            <a:endParaRPr lang="el-GR" dirty="0"/>
          </a:p>
        </p:txBody>
      </p:sp>
      <p:pic>
        <p:nvPicPr>
          <p:cNvPr id="4" name="Picture 3"/>
          <p:cNvPicPr/>
          <p:nvPr/>
        </p:nvPicPr>
        <p:blipFill>
          <a:blip r:embed="rId2" cstate="print"/>
          <a:srcRect/>
          <a:stretch>
            <a:fillRect/>
          </a:stretch>
        </p:blipFill>
        <p:spPr bwMode="auto">
          <a:xfrm rot="5400000">
            <a:off x="3209682" y="3005368"/>
            <a:ext cx="3000372" cy="4704892"/>
          </a:xfrm>
          <a:prstGeom prst="rect">
            <a:avLst/>
          </a:prstGeom>
          <a:noFill/>
          <a:ln w="9525">
            <a:noFill/>
            <a:miter lim="800000"/>
            <a:headEnd/>
            <a:tailEnd/>
          </a:ln>
        </p:spPr>
      </p:pic>
      <p:sp>
        <p:nvSpPr>
          <p:cNvPr id="6" name="5 - Τίτλος"/>
          <p:cNvSpPr>
            <a:spLocks noGrp="1"/>
          </p:cNvSpPr>
          <p:nvPr>
            <p:ph type="title"/>
          </p:nvPr>
        </p:nvSpPr>
        <p:spPr>
          <a:xfrm>
            <a:off x="500034" y="571480"/>
            <a:ext cx="8229600" cy="1143000"/>
          </a:xfrm>
        </p:spPr>
        <p:txBody>
          <a:bodyPr>
            <a:normAutofit fontScale="90000"/>
          </a:bodyPr>
          <a:lstStyle/>
          <a:p>
            <a:r>
              <a:rPr lang="el-GR" b="1" dirty="0" smtClean="0"/>
              <a:t>ΡΑΔΙΟÏΣΟΤΟΠΑ</a:t>
            </a:r>
            <a:br>
              <a:rPr lang="el-GR" b="1" dirty="0" smtClean="0"/>
            </a:br>
            <a:endParaRPr lang="el-GR" dirty="0"/>
          </a:p>
        </p:txBody>
      </p:sp>
      <p:sp>
        <p:nvSpPr>
          <p:cNvPr id="7" name="6 - Θέση περιεχομένου"/>
          <p:cNvSpPr>
            <a:spLocks noGrp="1"/>
          </p:cNvSpPr>
          <p:nvPr>
            <p:ph idx="1"/>
          </p:nvPr>
        </p:nvSpPr>
        <p:spPr>
          <a:xfrm>
            <a:off x="428596" y="1285860"/>
            <a:ext cx="8286808" cy="2571768"/>
          </a:xfrm>
        </p:spPr>
        <p:txBody>
          <a:bodyPr>
            <a:normAutofit fontScale="77500" lnSpcReduction="20000"/>
          </a:bodyPr>
          <a:lstStyle/>
          <a:p>
            <a:pPr>
              <a:buNone/>
            </a:pPr>
            <a:r>
              <a:rPr lang="el-GR" dirty="0" smtClean="0"/>
              <a:t>     Τα περισσότερα παρασκευάζονται από κύκλοτρο και αυτά που χρησιμοποιούνται για την απεικόνιση που μας ενδιαφέρει (</a:t>
            </a:r>
            <a:r>
              <a:rPr lang="en-US" dirty="0" smtClean="0"/>
              <a:t>P.E.T.</a:t>
            </a:r>
            <a:r>
              <a:rPr lang="el-GR" dirty="0" smtClean="0"/>
              <a:t>) πρέπει να έχουν τα εξής χαρακτηριστικά</a:t>
            </a:r>
            <a:r>
              <a:rPr lang="en-US" dirty="0" smtClean="0"/>
              <a:t>:</a:t>
            </a:r>
            <a:endParaRPr lang="el-GR" dirty="0" smtClean="0"/>
          </a:p>
          <a:p>
            <a:pPr>
              <a:buFont typeface="Wingdings" pitchFamily="2" charset="2"/>
              <a:buChar char="Ø"/>
            </a:pPr>
            <a:r>
              <a:rPr lang="el-GR" dirty="0" smtClean="0"/>
              <a:t>Να διασπώνται εκπέμποντας ποζιτρόνια(διάσπαση β+) χαμηλής σχετικά ενέργειας</a:t>
            </a:r>
          </a:p>
          <a:p>
            <a:pPr>
              <a:buFont typeface="Wingdings" pitchFamily="2" charset="2"/>
              <a:buChar char="Ø"/>
            </a:pPr>
            <a:r>
              <a:rPr lang="el-GR" dirty="0" smtClean="0"/>
              <a:t>Ο χρόνος </a:t>
            </a:r>
            <a:r>
              <a:rPr lang="el-GR" dirty="0" err="1" smtClean="0"/>
              <a:t>ημιζωής</a:t>
            </a:r>
            <a:r>
              <a:rPr lang="el-GR" dirty="0" smtClean="0"/>
              <a:t> να είναι κατάλληλος για την εξέταση</a:t>
            </a:r>
          </a:p>
          <a:p>
            <a:pPr>
              <a:buFont typeface="Wingdings" pitchFamily="2" charset="2"/>
              <a:buChar char="Ø"/>
            </a:pPr>
            <a:r>
              <a:rPr lang="el-GR" dirty="0" smtClean="0"/>
              <a:t>Να ενσωματώνονται εύκολα στο </a:t>
            </a:r>
            <a:r>
              <a:rPr lang="el-GR" dirty="0" err="1" smtClean="0"/>
              <a:t>ραδιοφάρμακο</a:t>
            </a:r>
            <a:endParaRPr lang="el-GR" dirty="0" smtClean="0"/>
          </a:p>
          <a:p>
            <a:endParaRPr lang="el-GR" dirty="0"/>
          </a:p>
        </p:txBody>
      </p:sp>
      <p:sp>
        <p:nvSpPr>
          <p:cNvPr id="5" name="4 - Θέση αριθμού διαφάνειας"/>
          <p:cNvSpPr>
            <a:spLocks noGrp="1"/>
          </p:cNvSpPr>
          <p:nvPr>
            <p:ph type="sldNum" sz="quarter" idx="12"/>
          </p:nvPr>
        </p:nvSpPr>
        <p:spPr/>
        <p:txBody>
          <a:bodyPr/>
          <a:lstStyle/>
          <a:p>
            <a:fld id="{704F43E2-CD4B-461D-9721-ECF17171959A}" type="slidenum">
              <a:rPr lang="el-GR" smtClean="0"/>
              <a:pPr/>
              <a:t>7</a:t>
            </a:fld>
            <a:endParaRPr lang="el-G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l-GR" sz="3200" b="1" dirty="0" smtClean="0"/>
              <a:t>ΣΥΝΗΘΗ ΡΑΔΙΟΪΣΟΤΟΠΑ ΓΙΑ ΧΡΗΣΗ ΣΕ ΣΥΣΤΗΜΑΤΑ </a:t>
            </a:r>
            <a:r>
              <a:rPr lang="en-US" sz="3200" b="1" dirty="0" smtClean="0"/>
              <a:t>P.E.T.</a:t>
            </a:r>
            <a:endParaRPr lang="el-GR" sz="3200" b="1" dirty="0"/>
          </a:p>
        </p:txBody>
      </p:sp>
      <p:graphicFrame>
        <p:nvGraphicFramePr>
          <p:cNvPr id="4" name="Content Placeholder 3"/>
          <p:cNvGraphicFramePr>
            <a:graphicFrameLocks noGrp="1"/>
          </p:cNvGraphicFramePr>
          <p:nvPr>
            <p:ph idx="1"/>
          </p:nvPr>
        </p:nvGraphicFramePr>
        <p:xfrm>
          <a:off x="857224" y="1857364"/>
          <a:ext cx="7500992" cy="3474720"/>
        </p:xfrm>
        <a:graphic>
          <a:graphicData uri="http://schemas.openxmlformats.org/drawingml/2006/table">
            <a:tbl>
              <a:tblPr firstRow="1" bandRow="1">
                <a:tableStyleId>{5C22544A-7EE6-4342-B048-85BDC9FD1C3A}</a:tableStyleId>
              </a:tblPr>
              <a:tblGrid>
                <a:gridCol w="1875248"/>
                <a:gridCol w="1875248"/>
                <a:gridCol w="1875248"/>
                <a:gridCol w="1875248"/>
              </a:tblGrid>
              <a:tr h="629713">
                <a:tc>
                  <a:txBody>
                    <a:bodyPr/>
                    <a:lstStyle/>
                    <a:p>
                      <a:r>
                        <a:rPr lang="el-GR" dirty="0" smtClean="0"/>
                        <a:t>ΙΣΟΤΟΠΟ</a:t>
                      </a:r>
                      <a:endParaRPr lang="el-GR" dirty="0"/>
                    </a:p>
                  </a:txBody>
                  <a:tcPr>
                    <a:solidFill>
                      <a:srgbClr val="0070C0"/>
                    </a:solidFill>
                  </a:tcPr>
                </a:tc>
                <a:tc>
                  <a:txBody>
                    <a:bodyPr/>
                    <a:lstStyle/>
                    <a:p>
                      <a:r>
                        <a:rPr lang="el-GR" dirty="0" smtClean="0"/>
                        <a:t>ΧΡΟΝΟΣ ΗΜΙΖΩΗΣ</a:t>
                      </a:r>
                      <a:r>
                        <a:rPr lang="en-US" dirty="0" smtClean="0"/>
                        <a:t> (min)</a:t>
                      </a:r>
                      <a:endParaRPr lang="el-GR" dirty="0"/>
                    </a:p>
                  </a:txBody>
                  <a:tcPr>
                    <a:solidFill>
                      <a:srgbClr val="0070C0"/>
                    </a:solidFill>
                  </a:tcPr>
                </a:tc>
                <a:tc>
                  <a:txBody>
                    <a:bodyPr/>
                    <a:lstStyle/>
                    <a:p>
                      <a:r>
                        <a:rPr lang="el-GR" dirty="0" smtClean="0"/>
                        <a:t>ΜΕΓΙΣΤΗ</a:t>
                      </a:r>
                      <a:r>
                        <a:rPr lang="el-GR" baseline="0" dirty="0" smtClean="0"/>
                        <a:t> ΕΝΕΡΓΕΙΑ (</a:t>
                      </a:r>
                      <a:r>
                        <a:rPr lang="en-US" baseline="0" dirty="0" err="1" smtClean="0"/>
                        <a:t>MeV</a:t>
                      </a:r>
                      <a:r>
                        <a:rPr lang="en-US" baseline="0" dirty="0" smtClean="0"/>
                        <a:t>)</a:t>
                      </a:r>
                      <a:endParaRPr lang="el-GR" dirty="0"/>
                    </a:p>
                  </a:txBody>
                  <a:tcPr>
                    <a:solidFill>
                      <a:srgbClr val="0070C0"/>
                    </a:solidFill>
                  </a:tcPr>
                </a:tc>
                <a:tc>
                  <a:txBody>
                    <a:bodyPr/>
                    <a:lstStyle/>
                    <a:p>
                      <a:r>
                        <a:rPr lang="el-GR" dirty="0" smtClean="0"/>
                        <a:t>ΕΜΒΕΛΕΙΑ</a:t>
                      </a:r>
                      <a:r>
                        <a:rPr lang="el-GR" baseline="0" dirty="0" smtClean="0"/>
                        <a:t> ΣΤΟ ΝΕΡΟ (</a:t>
                      </a:r>
                      <a:r>
                        <a:rPr lang="en-US" baseline="0" dirty="0" smtClean="0"/>
                        <a:t>mm</a:t>
                      </a:r>
                      <a:r>
                        <a:rPr lang="el-GR" baseline="0" dirty="0" smtClean="0"/>
                        <a:t>)</a:t>
                      </a:r>
                      <a:endParaRPr lang="el-GR" dirty="0"/>
                    </a:p>
                  </a:txBody>
                  <a:tcPr>
                    <a:solidFill>
                      <a:srgbClr val="0070C0"/>
                    </a:solidFill>
                  </a:tcPr>
                </a:tc>
              </a:tr>
              <a:tr h="2788728">
                <a:tc>
                  <a:txBody>
                    <a:bodyPr/>
                    <a:lstStyle/>
                    <a:p>
                      <a:r>
                        <a:rPr lang="en-US" sz="1800" b="1" kern="1200" baseline="0" dirty="0" smtClean="0">
                          <a:solidFill>
                            <a:schemeClr val="dk1"/>
                          </a:solidFill>
                          <a:latin typeface="+mn-lt"/>
                          <a:ea typeface="+mn-ea"/>
                          <a:cs typeface="+mn-cs"/>
                        </a:rPr>
                        <a:t>F-18</a:t>
                      </a:r>
                      <a:endParaRPr lang="el-GR" sz="1800" b="1" kern="1200" baseline="0" dirty="0" smtClean="0">
                        <a:solidFill>
                          <a:schemeClr val="dk1"/>
                        </a:solidFill>
                        <a:latin typeface="+mn-lt"/>
                        <a:ea typeface="+mn-ea"/>
                        <a:cs typeface="+mn-cs"/>
                      </a:endParaRPr>
                    </a:p>
                    <a:p>
                      <a:endParaRPr lang="el-GR" sz="1800" kern="1200" baseline="0" dirty="0" smtClean="0">
                        <a:solidFill>
                          <a:schemeClr val="dk1"/>
                        </a:solidFill>
                        <a:latin typeface="+mn-lt"/>
                        <a:ea typeface="+mn-ea"/>
                        <a:cs typeface="+mn-cs"/>
                      </a:endParaRPr>
                    </a:p>
                    <a:p>
                      <a:r>
                        <a:rPr lang="en-US" sz="1800" b="1" kern="1200" baseline="0" dirty="0" smtClean="0">
                          <a:solidFill>
                            <a:schemeClr val="dk1"/>
                          </a:solidFill>
                          <a:latin typeface="+mn-lt"/>
                          <a:ea typeface="+mn-ea"/>
                          <a:cs typeface="+mn-cs"/>
                        </a:rPr>
                        <a:t>C-11</a:t>
                      </a:r>
                      <a:endParaRPr lang="el-GR" sz="1800" b="1" kern="1200" baseline="0" dirty="0" smtClean="0">
                        <a:solidFill>
                          <a:schemeClr val="dk1"/>
                        </a:solidFill>
                        <a:latin typeface="+mn-lt"/>
                        <a:ea typeface="+mn-ea"/>
                        <a:cs typeface="+mn-cs"/>
                      </a:endParaRPr>
                    </a:p>
                    <a:p>
                      <a:endParaRPr lang="el-GR" sz="1800" kern="1200" baseline="0" dirty="0" smtClean="0">
                        <a:solidFill>
                          <a:schemeClr val="dk1"/>
                        </a:solidFill>
                        <a:latin typeface="+mn-lt"/>
                        <a:ea typeface="+mn-ea"/>
                        <a:cs typeface="+mn-cs"/>
                      </a:endParaRPr>
                    </a:p>
                    <a:p>
                      <a:r>
                        <a:rPr lang="en-US" sz="1800" b="1" kern="1200" baseline="0" dirty="0" smtClean="0">
                          <a:solidFill>
                            <a:schemeClr val="dk1"/>
                          </a:solidFill>
                          <a:latin typeface="+mn-lt"/>
                          <a:ea typeface="+mn-ea"/>
                          <a:cs typeface="+mn-cs"/>
                        </a:rPr>
                        <a:t>N-13</a:t>
                      </a:r>
                      <a:endParaRPr lang="el-GR" sz="1800" b="1" kern="1200" baseline="0" dirty="0" smtClean="0">
                        <a:solidFill>
                          <a:schemeClr val="dk1"/>
                        </a:solidFill>
                        <a:latin typeface="+mn-lt"/>
                        <a:ea typeface="+mn-ea"/>
                        <a:cs typeface="+mn-cs"/>
                      </a:endParaRPr>
                    </a:p>
                    <a:p>
                      <a:r>
                        <a:rPr lang="en-US" sz="1800" b="1" kern="1200" baseline="0" dirty="0" smtClean="0">
                          <a:solidFill>
                            <a:schemeClr val="dk1"/>
                          </a:solidFill>
                          <a:latin typeface="+mn-lt"/>
                          <a:ea typeface="+mn-ea"/>
                          <a:cs typeface="+mn-cs"/>
                        </a:rPr>
                        <a:t>	</a:t>
                      </a:r>
                      <a:endParaRPr lang="el-GR" sz="1800" kern="1200" baseline="0" dirty="0" smtClean="0">
                        <a:solidFill>
                          <a:schemeClr val="dk1"/>
                        </a:solidFill>
                        <a:latin typeface="+mn-lt"/>
                        <a:ea typeface="+mn-ea"/>
                        <a:cs typeface="+mn-cs"/>
                      </a:endParaRPr>
                    </a:p>
                    <a:p>
                      <a:r>
                        <a:rPr lang="en-US" sz="1800" b="1" kern="1200" baseline="0" dirty="0" smtClean="0">
                          <a:solidFill>
                            <a:schemeClr val="dk1"/>
                          </a:solidFill>
                          <a:latin typeface="+mn-lt"/>
                          <a:ea typeface="+mn-ea"/>
                          <a:cs typeface="+mn-cs"/>
                        </a:rPr>
                        <a:t>O-15</a:t>
                      </a:r>
                      <a:endParaRPr lang="el-GR" sz="1800" b="1" kern="1200" baseline="0" dirty="0" smtClean="0">
                        <a:solidFill>
                          <a:schemeClr val="dk1"/>
                        </a:solidFill>
                        <a:latin typeface="+mn-lt"/>
                        <a:ea typeface="+mn-ea"/>
                        <a:cs typeface="+mn-cs"/>
                      </a:endParaRPr>
                    </a:p>
                    <a:p>
                      <a:endParaRPr lang="el-GR" sz="1800" kern="1200" baseline="0" dirty="0" smtClean="0">
                        <a:solidFill>
                          <a:schemeClr val="dk1"/>
                        </a:solidFill>
                        <a:latin typeface="+mn-lt"/>
                        <a:ea typeface="+mn-ea"/>
                        <a:cs typeface="+mn-cs"/>
                      </a:endParaRPr>
                    </a:p>
                    <a:p>
                      <a:r>
                        <a:rPr lang="en-US" sz="1800" b="1" kern="1200" baseline="0" dirty="0" smtClean="0">
                          <a:solidFill>
                            <a:schemeClr val="dk1"/>
                          </a:solidFill>
                          <a:latin typeface="+mn-lt"/>
                          <a:ea typeface="+mn-ea"/>
                          <a:cs typeface="+mn-cs"/>
                        </a:rPr>
                        <a:t>Rb-82</a:t>
                      </a:r>
                    </a:p>
                  </a:txBody>
                  <a:tcPr>
                    <a:solidFill>
                      <a:schemeClr val="accent3">
                        <a:lumMod val="40000"/>
                        <a:lumOff val="60000"/>
                      </a:schemeClr>
                    </a:solidFill>
                  </a:tcPr>
                </a:tc>
                <a:tc>
                  <a:txBody>
                    <a:bodyPr/>
                    <a:lstStyle/>
                    <a:p>
                      <a:r>
                        <a:rPr lang="en-US" sz="1800" b="1" kern="1200" baseline="0" dirty="0" smtClean="0">
                          <a:solidFill>
                            <a:schemeClr val="dk1"/>
                          </a:solidFill>
                          <a:latin typeface="+mn-lt"/>
                          <a:ea typeface="+mn-ea"/>
                          <a:cs typeface="+mn-cs"/>
                        </a:rPr>
                        <a:t>109.7</a:t>
                      </a:r>
                    </a:p>
                    <a:p>
                      <a:endParaRPr lang="el-GR" sz="1800" kern="1200" baseline="0" dirty="0" smtClean="0">
                        <a:solidFill>
                          <a:schemeClr val="dk1"/>
                        </a:solidFill>
                        <a:latin typeface="+mn-lt"/>
                        <a:ea typeface="+mn-ea"/>
                        <a:cs typeface="+mn-cs"/>
                      </a:endParaRPr>
                    </a:p>
                    <a:p>
                      <a:r>
                        <a:rPr lang="el-GR" sz="1800" b="1" kern="1200" baseline="0" dirty="0" smtClean="0">
                          <a:solidFill>
                            <a:schemeClr val="dk1"/>
                          </a:solidFill>
                          <a:latin typeface="+mn-lt"/>
                          <a:ea typeface="+mn-ea"/>
                          <a:cs typeface="+mn-cs"/>
                        </a:rPr>
                        <a:t>20.4	</a:t>
                      </a:r>
                    </a:p>
                    <a:p>
                      <a:endParaRPr lang="el-GR" sz="1800" kern="1200" baseline="0" dirty="0" smtClean="0">
                        <a:solidFill>
                          <a:schemeClr val="dk1"/>
                        </a:solidFill>
                        <a:latin typeface="+mn-lt"/>
                        <a:ea typeface="+mn-ea"/>
                        <a:cs typeface="+mn-cs"/>
                      </a:endParaRPr>
                    </a:p>
                    <a:p>
                      <a:r>
                        <a:rPr lang="el-GR" sz="1800" b="1" kern="1200" baseline="0" dirty="0" smtClean="0">
                          <a:solidFill>
                            <a:schemeClr val="dk1"/>
                          </a:solidFill>
                          <a:latin typeface="+mn-lt"/>
                          <a:ea typeface="+mn-ea"/>
                          <a:cs typeface="+mn-cs"/>
                        </a:rPr>
                        <a:t>9.96	</a:t>
                      </a:r>
                    </a:p>
                    <a:p>
                      <a:endParaRPr lang="el-GR" sz="1800" kern="1200" baseline="0" dirty="0" smtClean="0">
                        <a:solidFill>
                          <a:schemeClr val="dk1"/>
                        </a:solidFill>
                        <a:latin typeface="+mn-lt"/>
                        <a:ea typeface="+mn-ea"/>
                        <a:cs typeface="+mn-cs"/>
                      </a:endParaRPr>
                    </a:p>
                    <a:p>
                      <a:r>
                        <a:rPr lang="el-GR" sz="1800" b="1" kern="1200" baseline="0" dirty="0" smtClean="0">
                          <a:solidFill>
                            <a:schemeClr val="dk1"/>
                          </a:solidFill>
                          <a:latin typeface="+mn-lt"/>
                          <a:ea typeface="+mn-ea"/>
                          <a:cs typeface="+mn-cs"/>
                        </a:rPr>
                        <a:t>2.07	</a:t>
                      </a:r>
                    </a:p>
                    <a:p>
                      <a:endParaRPr lang="el-GR" sz="1800" kern="1200" baseline="0" dirty="0" smtClean="0">
                        <a:solidFill>
                          <a:schemeClr val="dk1"/>
                        </a:solidFill>
                        <a:latin typeface="+mn-lt"/>
                        <a:ea typeface="+mn-ea"/>
                        <a:cs typeface="+mn-cs"/>
                      </a:endParaRPr>
                    </a:p>
                    <a:p>
                      <a:r>
                        <a:rPr lang="el-GR" sz="1800" b="1" kern="1200" baseline="0" dirty="0" smtClean="0">
                          <a:solidFill>
                            <a:schemeClr val="dk1"/>
                          </a:solidFill>
                          <a:latin typeface="+mn-lt"/>
                          <a:ea typeface="+mn-ea"/>
                          <a:cs typeface="+mn-cs"/>
                        </a:rPr>
                        <a:t>1,27	</a:t>
                      </a:r>
                    </a:p>
                    <a:p>
                      <a:endParaRPr lang="el-GR" dirty="0"/>
                    </a:p>
                  </a:txBody>
                  <a:tcPr>
                    <a:solidFill>
                      <a:schemeClr val="accent3">
                        <a:lumMod val="40000"/>
                        <a:lumOff val="60000"/>
                      </a:schemeClr>
                    </a:solidFill>
                  </a:tcPr>
                </a:tc>
                <a:tc>
                  <a:txBody>
                    <a:bodyPr/>
                    <a:lstStyle/>
                    <a:p>
                      <a:r>
                        <a:rPr lang="el-GR" sz="1800" b="1" kern="1200" baseline="0" dirty="0" smtClean="0">
                          <a:solidFill>
                            <a:schemeClr val="dk1"/>
                          </a:solidFill>
                          <a:latin typeface="+mn-lt"/>
                          <a:ea typeface="+mn-ea"/>
                          <a:cs typeface="+mn-cs"/>
                        </a:rPr>
                        <a:t>0.635	</a:t>
                      </a:r>
                    </a:p>
                    <a:p>
                      <a:endParaRPr lang="el-GR" sz="1800" kern="1200" baseline="0" dirty="0" smtClean="0">
                        <a:solidFill>
                          <a:schemeClr val="dk1"/>
                        </a:solidFill>
                        <a:latin typeface="+mn-lt"/>
                        <a:ea typeface="+mn-ea"/>
                        <a:cs typeface="+mn-cs"/>
                      </a:endParaRPr>
                    </a:p>
                    <a:p>
                      <a:r>
                        <a:rPr lang="el-GR" sz="1800" b="1" kern="1200" baseline="0" dirty="0" smtClean="0">
                          <a:solidFill>
                            <a:schemeClr val="dk1"/>
                          </a:solidFill>
                          <a:latin typeface="+mn-lt"/>
                          <a:ea typeface="+mn-ea"/>
                          <a:cs typeface="+mn-cs"/>
                        </a:rPr>
                        <a:t>0.96	</a:t>
                      </a:r>
                    </a:p>
                    <a:p>
                      <a:endParaRPr lang="el-GR" sz="1800" kern="1200" baseline="0" dirty="0" smtClean="0">
                        <a:solidFill>
                          <a:schemeClr val="dk1"/>
                        </a:solidFill>
                        <a:latin typeface="+mn-lt"/>
                        <a:ea typeface="+mn-ea"/>
                        <a:cs typeface="+mn-cs"/>
                      </a:endParaRPr>
                    </a:p>
                    <a:p>
                      <a:r>
                        <a:rPr lang="el-GR" sz="1800" b="1" kern="1200" baseline="0" dirty="0" smtClean="0">
                          <a:solidFill>
                            <a:schemeClr val="dk1"/>
                          </a:solidFill>
                          <a:latin typeface="+mn-lt"/>
                          <a:ea typeface="+mn-ea"/>
                          <a:cs typeface="+mn-cs"/>
                        </a:rPr>
                        <a:t>1.19	</a:t>
                      </a:r>
                    </a:p>
                    <a:p>
                      <a:endParaRPr lang="el-GR" sz="1800" kern="1200" baseline="0" dirty="0" smtClean="0">
                        <a:solidFill>
                          <a:schemeClr val="dk1"/>
                        </a:solidFill>
                        <a:latin typeface="+mn-lt"/>
                        <a:ea typeface="+mn-ea"/>
                        <a:cs typeface="+mn-cs"/>
                      </a:endParaRPr>
                    </a:p>
                    <a:p>
                      <a:r>
                        <a:rPr lang="el-GR" sz="1800" b="1" kern="1200" baseline="0" dirty="0" smtClean="0">
                          <a:solidFill>
                            <a:schemeClr val="dk1"/>
                          </a:solidFill>
                          <a:latin typeface="+mn-lt"/>
                          <a:ea typeface="+mn-ea"/>
                          <a:cs typeface="+mn-cs"/>
                        </a:rPr>
                        <a:t>1.72	</a:t>
                      </a:r>
                    </a:p>
                    <a:p>
                      <a:endParaRPr lang="el-GR" sz="1800" kern="1200" baseline="0" dirty="0" smtClean="0">
                        <a:solidFill>
                          <a:schemeClr val="dk1"/>
                        </a:solidFill>
                        <a:latin typeface="+mn-lt"/>
                        <a:ea typeface="+mn-ea"/>
                        <a:cs typeface="+mn-cs"/>
                      </a:endParaRPr>
                    </a:p>
                    <a:p>
                      <a:r>
                        <a:rPr lang="el-GR" sz="1800" b="1" kern="1200" baseline="0" dirty="0" smtClean="0">
                          <a:solidFill>
                            <a:schemeClr val="dk1"/>
                          </a:solidFill>
                          <a:latin typeface="+mn-lt"/>
                          <a:ea typeface="+mn-ea"/>
                          <a:cs typeface="+mn-cs"/>
                        </a:rPr>
                        <a:t>3,150	</a:t>
                      </a:r>
                    </a:p>
                    <a:p>
                      <a:endParaRPr lang="el-GR" dirty="0"/>
                    </a:p>
                  </a:txBody>
                  <a:tcPr>
                    <a:solidFill>
                      <a:schemeClr val="accent3">
                        <a:lumMod val="40000"/>
                        <a:lumOff val="60000"/>
                      </a:schemeClr>
                    </a:solidFill>
                  </a:tcPr>
                </a:tc>
                <a:tc>
                  <a:txBody>
                    <a:bodyPr/>
                    <a:lstStyle/>
                    <a:p>
                      <a:r>
                        <a:rPr lang="el-GR" sz="1800" b="1" kern="1200" baseline="0" dirty="0" smtClean="0">
                          <a:solidFill>
                            <a:schemeClr val="dk1"/>
                          </a:solidFill>
                          <a:latin typeface="+mn-lt"/>
                          <a:ea typeface="+mn-ea"/>
                          <a:cs typeface="+mn-cs"/>
                        </a:rPr>
                        <a:t>2.39	</a:t>
                      </a:r>
                    </a:p>
                    <a:p>
                      <a:endParaRPr lang="el-GR" sz="1800" kern="1200" baseline="0" dirty="0" smtClean="0">
                        <a:solidFill>
                          <a:schemeClr val="dk1"/>
                        </a:solidFill>
                        <a:latin typeface="+mn-lt"/>
                        <a:ea typeface="+mn-ea"/>
                        <a:cs typeface="+mn-cs"/>
                      </a:endParaRPr>
                    </a:p>
                    <a:p>
                      <a:r>
                        <a:rPr lang="el-GR" sz="1800" b="1" kern="1200" baseline="0" dirty="0" smtClean="0">
                          <a:solidFill>
                            <a:schemeClr val="dk1"/>
                          </a:solidFill>
                          <a:latin typeface="+mn-lt"/>
                          <a:ea typeface="+mn-ea"/>
                          <a:cs typeface="+mn-cs"/>
                        </a:rPr>
                        <a:t>4.11	</a:t>
                      </a:r>
                    </a:p>
                    <a:p>
                      <a:endParaRPr lang="el-GR" sz="1800" kern="1200" baseline="0" dirty="0" smtClean="0">
                        <a:solidFill>
                          <a:schemeClr val="dk1"/>
                        </a:solidFill>
                        <a:latin typeface="+mn-lt"/>
                        <a:ea typeface="+mn-ea"/>
                        <a:cs typeface="+mn-cs"/>
                      </a:endParaRPr>
                    </a:p>
                    <a:p>
                      <a:r>
                        <a:rPr lang="el-GR" sz="1800" b="1" kern="1200" baseline="0" dirty="0" smtClean="0">
                          <a:solidFill>
                            <a:schemeClr val="dk1"/>
                          </a:solidFill>
                          <a:latin typeface="+mn-lt"/>
                          <a:ea typeface="+mn-ea"/>
                          <a:cs typeface="+mn-cs"/>
                        </a:rPr>
                        <a:t>5.39	</a:t>
                      </a:r>
                    </a:p>
                    <a:p>
                      <a:endParaRPr lang="el-GR" sz="1800" kern="1200" baseline="0" dirty="0" smtClean="0">
                        <a:solidFill>
                          <a:schemeClr val="dk1"/>
                        </a:solidFill>
                        <a:latin typeface="+mn-lt"/>
                        <a:ea typeface="+mn-ea"/>
                        <a:cs typeface="+mn-cs"/>
                      </a:endParaRPr>
                    </a:p>
                    <a:p>
                      <a:r>
                        <a:rPr lang="el-GR" sz="1800" b="1" kern="1200" baseline="0" dirty="0" smtClean="0">
                          <a:solidFill>
                            <a:schemeClr val="dk1"/>
                          </a:solidFill>
                          <a:latin typeface="+mn-lt"/>
                          <a:ea typeface="+mn-ea"/>
                          <a:cs typeface="+mn-cs"/>
                        </a:rPr>
                        <a:t>8.2	</a:t>
                      </a:r>
                    </a:p>
                    <a:p>
                      <a:endParaRPr lang="el-GR" sz="1800" kern="1200" baseline="0" dirty="0" smtClean="0">
                        <a:solidFill>
                          <a:schemeClr val="dk1"/>
                        </a:solidFill>
                        <a:latin typeface="+mn-lt"/>
                        <a:ea typeface="+mn-ea"/>
                        <a:cs typeface="+mn-cs"/>
                      </a:endParaRPr>
                    </a:p>
                    <a:p>
                      <a:r>
                        <a:rPr lang="el-GR" sz="1800" b="1" kern="1200" baseline="0" dirty="0" smtClean="0">
                          <a:solidFill>
                            <a:schemeClr val="dk1"/>
                          </a:solidFill>
                          <a:latin typeface="+mn-lt"/>
                          <a:ea typeface="+mn-ea"/>
                          <a:cs typeface="+mn-cs"/>
                        </a:rPr>
                        <a:t>15,50	</a:t>
                      </a:r>
                    </a:p>
                    <a:p>
                      <a:endParaRPr lang="el-GR" dirty="0"/>
                    </a:p>
                  </a:txBody>
                  <a:tcPr>
                    <a:solidFill>
                      <a:schemeClr val="accent4">
                        <a:lumMod val="40000"/>
                        <a:lumOff val="60000"/>
                      </a:schemeClr>
                    </a:solidFill>
                  </a:tcPr>
                </a:tc>
              </a:tr>
            </a:tbl>
          </a:graphicData>
        </a:graphic>
      </p:graphicFrame>
      <p:sp>
        <p:nvSpPr>
          <p:cNvPr id="5" name="4 - Θέση αριθμού διαφάνειας"/>
          <p:cNvSpPr>
            <a:spLocks noGrp="1"/>
          </p:cNvSpPr>
          <p:nvPr>
            <p:ph type="sldNum" sz="quarter" idx="12"/>
          </p:nvPr>
        </p:nvSpPr>
        <p:spPr/>
        <p:txBody>
          <a:bodyPr/>
          <a:lstStyle/>
          <a:p>
            <a:fld id="{704F43E2-CD4B-461D-9721-ECF17171959A}" type="slidenum">
              <a:rPr lang="el-GR" smtClean="0"/>
              <a:pPr/>
              <a:t>8</a:t>
            </a:fld>
            <a:endParaRPr lang="el-G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5929330"/>
          </a:xfrm>
        </p:spPr>
        <p:txBody>
          <a:bodyPr>
            <a:normAutofit/>
          </a:bodyPr>
          <a:lstStyle/>
          <a:p>
            <a:pPr algn="just">
              <a:buNone/>
            </a:pPr>
            <a:r>
              <a:rPr lang="el-GR" dirty="0" smtClean="0"/>
              <a:t>      </a:t>
            </a:r>
            <a:r>
              <a:rPr lang="el-GR" sz="1800" dirty="0" smtClean="0"/>
              <a:t>Για την παραγωγή του ραδιοφαρμάκου,στο ραδιοχημικό εργαστήριο γίνεται η επισήμανση της κατάλληλης χημικής ένωσης με το ραδιοϊσότοπο.Επίσης,πριν την κυκλοφορία,ελέγχεται η χημική και βιολογική καθαρότητα του ραδιοφαρμάκου, μια πολύ σημαντική διαδικασία αφού αποτρέπει την περιττή τοξική ραδιομόλυνση του ασθενούς.</a:t>
            </a:r>
          </a:p>
          <a:p>
            <a:pPr algn="just">
              <a:buNone/>
            </a:pPr>
            <a:endParaRPr lang="el-GR" sz="1800" dirty="0" smtClean="0"/>
          </a:p>
          <a:p>
            <a:pPr algn="just">
              <a:buNone/>
            </a:pPr>
            <a:r>
              <a:rPr lang="el-GR" sz="1800" dirty="0" smtClean="0"/>
              <a:t>          </a:t>
            </a:r>
            <a:r>
              <a:rPr lang="el-GR" sz="1600" dirty="0" smtClean="0"/>
              <a:t>Ανάλογα με το όργανο που μας ενδιαφέρει να μετελήσουμε χρησιμοποιούμε και το κατάλληλο ραδιοφάρμακο.Ενδεικτικά τα σημανικότερα είναι</a:t>
            </a:r>
            <a:r>
              <a:rPr lang="en-US" sz="1600" dirty="0" smtClean="0"/>
              <a:t>: </a:t>
            </a:r>
            <a:endParaRPr lang="el-GR" sz="1600" dirty="0" smtClean="0"/>
          </a:p>
          <a:p>
            <a:pPr lvl="1" algn="just">
              <a:buFont typeface="Wingdings" pitchFamily="2" charset="2"/>
              <a:buChar char="Ø"/>
            </a:pPr>
            <a:r>
              <a:rPr lang="en-US" sz="1600" dirty="0" smtClean="0">
                <a:solidFill>
                  <a:srgbClr val="FFFF00"/>
                </a:solidFill>
              </a:rPr>
              <a:t>FDG</a:t>
            </a:r>
            <a:r>
              <a:rPr lang="en-US" sz="1600" dirty="0" smtClean="0">
                <a:solidFill>
                  <a:schemeClr val="tx2"/>
                </a:solidFill>
              </a:rPr>
              <a:t>:</a:t>
            </a:r>
            <a:r>
              <a:rPr lang="el-GR" sz="1600" dirty="0" smtClean="0">
                <a:solidFill>
                  <a:schemeClr val="tx2"/>
                </a:solidFill>
              </a:rPr>
              <a:t>Είναι μόριο γλυκόζης επισημασμένο με ραδιενεργό φθόριο (</a:t>
            </a:r>
            <a:r>
              <a:rPr lang="el-GR" sz="1600" dirty="0" smtClean="0">
                <a:solidFill>
                  <a:schemeClr val="tx2"/>
                </a:solidFill>
                <a:cs typeface="Arial" charset="0"/>
              </a:rPr>
              <a:t>απεικόνιση</a:t>
            </a:r>
            <a:r>
              <a:rPr lang="el-GR" sz="1600" dirty="0" smtClean="0">
                <a:solidFill>
                  <a:schemeClr val="tx2"/>
                </a:solidFill>
              </a:rPr>
              <a:t> εγκεφάλου)</a:t>
            </a:r>
          </a:p>
          <a:p>
            <a:pPr lvl="1" algn="just">
              <a:buFont typeface="Wingdings" pitchFamily="2" charset="2"/>
              <a:buChar char="Ø"/>
            </a:pPr>
            <a:r>
              <a:rPr lang="el-GR" sz="1600" dirty="0" smtClean="0">
                <a:solidFill>
                  <a:srgbClr val="FFFF00"/>
                </a:solidFill>
              </a:rPr>
              <a:t>Νερό</a:t>
            </a:r>
            <a:r>
              <a:rPr lang="en-US" sz="1600" dirty="0" smtClean="0">
                <a:solidFill>
                  <a:srgbClr val="FFFF00"/>
                </a:solidFill>
              </a:rPr>
              <a:t>:</a:t>
            </a:r>
            <a:r>
              <a:rPr lang="el-GR" sz="1600" dirty="0" smtClean="0">
                <a:solidFill>
                  <a:schemeClr val="tx2"/>
                </a:solidFill>
                <a:cs typeface="Arial" charset="0"/>
              </a:rPr>
              <a:t>Στη θέση του οξυγόνου-16 έχει </a:t>
            </a:r>
          </a:p>
          <a:p>
            <a:pPr algn="just">
              <a:buNone/>
            </a:pPr>
            <a:r>
              <a:rPr lang="el-GR" sz="1600" dirty="0" smtClean="0">
                <a:solidFill>
                  <a:schemeClr val="tx2"/>
                </a:solidFill>
                <a:cs typeface="Arial" charset="0"/>
              </a:rPr>
              <a:t>                 τοποθετηθεί οξυγόνο-15.(μελέτη ροής αίματος)</a:t>
            </a:r>
          </a:p>
          <a:p>
            <a:pPr lvl="1" algn="just">
              <a:buFont typeface="Wingdings" pitchFamily="2" charset="2"/>
              <a:buChar char="Ø"/>
            </a:pPr>
            <a:r>
              <a:rPr lang="el-GR" sz="1600" dirty="0" smtClean="0">
                <a:solidFill>
                  <a:srgbClr val="FFFF00"/>
                </a:solidFill>
                <a:cs typeface="Arial" charset="0"/>
              </a:rPr>
              <a:t>Αμμωνία</a:t>
            </a:r>
            <a:r>
              <a:rPr lang="en-US" sz="1600" dirty="0" smtClean="0">
                <a:solidFill>
                  <a:srgbClr val="FFFF00"/>
                </a:solidFill>
                <a:cs typeface="Arial" charset="0"/>
              </a:rPr>
              <a:t>:</a:t>
            </a:r>
            <a:r>
              <a:rPr lang="el-GR" sz="1600" dirty="0" smtClean="0">
                <a:solidFill>
                  <a:schemeClr val="tx2"/>
                </a:solidFill>
                <a:cs typeface="Arial" charset="0"/>
              </a:rPr>
              <a:t>επισημασμένη με άζωτο-13</a:t>
            </a:r>
          </a:p>
          <a:p>
            <a:pPr algn="just">
              <a:buNone/>
            </a:pPr>
            <a:r>
              <a:rPr lang="el-GR" sz="1600" dirty="0" smtClean="0">
                <a:solidFill>
                  <a:schemeClr val="tx2"/>
                </a:solidFill>
                <a:cs typeface="Arial" charset="0"/>
              </a:rPr>
              <a:t>                 (απεικόνιση καρδιάς)</a:t>
            </a:r>
            <a:endParaRPr lang="el-GR" sz="1600" dirty="0" smtClean="0"/>
          </a:p>
          <a:p>
            <a:pPr algn="just"/>
            <a:endParaRPr lang="el-GR" sz="2000" dirty="0"/>
          </a:p>
        </p:txBody>
      </p:sp>
      <p:pic>
        <p:nvPicPr>
          <p:cNvPr id="4" name="Picture 3"/>
          <p:cNvPicPr/>
          <p:nvPr/>
        </p:nvPicPr>
        <p:blipFill>
          <a:blip r:embed="rId2" cstate="print"/>
          <a:srcRect/>
          <a:stretch>
            <a:fillRect/>
          </a:stretch>
        </p:blipFill>
        <p:spPr bwMode="auto">
          <a:xfrm rot="5400000">
            <a:off x="1357284" y="3500443"/>
            <a:ext cx="2071677" cy="4214807"/>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rot="5400000">
            <a:off x="5143488" y="2786074"/>
            <a:ext cx="3714776" cy="4000496"/>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704F43E2-CD4B-461D-9721-ECF17171959A}" type="slidenum">
              <a:rPr lang="el-GR" smtClean="0"/>
              <a:pPr/>
              <a:t>9</a:t>
            </a:fld>
            <a:endParaRPr lang="el-G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1606</Words>
  <Application>Microsoft Office PowerPoint</Application>
  <PresentationFormat>Προβολή στην οθόνη (4:3)</PresentationFormat>
  <Paragraphs>261</Paragraphs>
  <Slides>32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Office Theme</vt:lpstr>
      <vt:lpstr>ΤΟΜΟΓΡΑΦΙΑ ΕΚΠΟΜΠΗΣ ΠΟΖΙΤΡΟΝΙΟΥ (P.E.T)</vt:lpstr>
      <vt:lpstr>ΠΕΡΙΕΧΟΜΕΝΑ:</vt:lpstr>
      <vt:lpstr>ΙΣΤΟΡΙΚΑ ΣΤΟΙΧΕΙΑ:</vt:lpstr>
      <vt:lpstr>ΕΙΣΑΓΩΓΗ</vt:lpstr>
      <vt:lpstr>ΔΙΑΔΙΚΑΣΙΑ ΠΟΥ ΑΚΟΛΟΥΘΕΙΤΑΙ</vt:lpstr>
      <vt:lpstr> ΡΑΔΙΟΦΑΡΜΑΚΑ  </vt:lpstr>
      <vt:lpstr>ΡΑΔΙΟÏΣΟΤΟΠΑ </vt:lpstr>
      <vt:lpstr>ΣΥΝΗΘΗ ΡΑΔΙΟΪΣΟΤΟΠΑ ΓΙΑ ΧΡΗΣΗ ΣΕ ΣΥΣΤΗΜΑΤΑ P.E.T.</vt:lpstr>
      <vt:lpstr>Διαφάνεια 9</vt:lpstr>
      <vt:lpstr>ΦΥΣΙΚΕΣ ΑΡΧΕΣ P.E.T. </vt:lpstr>
      <vt:lpstr>Διαφάνεια 11</vt:lpstr>
      <vt:lpstr>ΔΙΑΔΙΚΑΣΙΑ ΑΝΙΧΝΕΥΣΗΣ</vt:lpstr>
      <vt:lpstr>ΔΙΑΤΑΞΗ ΚΑΙ ΑΝΙΧΝΕΥΤΕΣ</vt:lpstr>
      <vt:lpstr>ΑΝΙΧΝΕΥΤΕΣ:</vt:lpstr>
      <vt:lpstr> ΣΠΙΝΘΗΡΙΣΤΕΣ: </vt:lpstr>
      <vt:lpstr>Ποιες ιδιότητες θέλουμε να έχουν οι κρύσταλλοι στην P.E.T. ;</vt:lpstr>
      <vt:lpstr>Διαφάνεια 17</vt:lpstr>
      <vt:lpstr>Διαφάνεια 18</vt:lpstr>
      <vt:lpstr>ΚΑΤΕΥΘΥΝΤΗΡΑΣ: </vt:lpstr>
      <vt:lpstr>ΚΥΚΛΩΜΑ ΟΛΟΚΛΗΡΩΣΗΣ</vt:lpstr>
      <vt:lpstr>ΚΥΚΛΩΜΑ ΣΥΜΠΤΩΣΗΣ</vt:lpstr>
      <vt:lpstr>Διαφάνεια 22</vt:lpstr>
      <vt:lpstr>ΕΙΔΗ ΣΥΜΠΤΩΣΕΩΝ ΣΕ ΣΥΣΤΗΜΑΤΑ P.E.T.</vt:lpstr>
      <vt:lpstr>Διαφάνεια 24</vt:lpstr>
      <vt:lpstr>ΠΑΡΑΓΟΝΤΕΣ ΠΟΥ ΕΠΙΡΡΕΑΖΟΥΝ ΤΗΝ ΠΟΙΟΤΗΤΑ ΕΙΚΟΝΑΣ ΣΤΟ P.E.T.</vt:lpstr>
      <vt:lpstr>                 ΑΝΑΚΑΤΑΣΚΕΥΗ ΤΗΣ ΕΙΚΟΝΑΣ</vt:lpstr>
      <vt:lpstr>ΕΦΑΡΜΟΓΕΣ</vt:lpstr>
      <vt:lpstr>Διαφάνεια 28</vt:lpstr>
      <vt:lpstr>Διαφάνεια 29</vt:lpstr>
      <vt:lpstr>Διαφάνεια 30</vt:lpstr>
      <vt:lpstr>ΣΥΓΧΡΟΝΑ ΣΥΣΤΗΜΑΤΑ PET</vt:lpstr>
      <vt:lpstr>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ΤΟΜΟΓΡΑΦΙΑ ΕΚΠΟΜΠΗΣ ΠΟΖΙΤΡΟΝΙΟΥ (P.E.T)</dc:title>
  <dc:creator>Dexter</dc:creator>
  <cp:lastModifiedBy>Dexter</cp:lastModifiedBy>
  <cp:revision>174</cp:revision>
  <dcterms:created xsi:type="dcterms:W3CDTF">2010-04-19T10:08:24Z</dcterms:created>
  <dcterms:modified xsi:type="dcterms:W3CDTF">2010-05-18T13:48:38Z</dcterms:modified>
</cp:coreProperties>
</file>