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tags/tag14.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tags/tag12.xml" ContentType="application/vnd.openxmlformats-officedocument.presentationml.tag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tags/tag9.xml" ContentType="application/vnd.openxmlformats-officedocument.presentationml.tags+xml"/>
  <Override PartName="/ppt/diagrams/drawing5.xml" ContentType="application/vnd.ms-office.drawingml.diagramDrawing+xml"/>
  <Override PartName="/ppt/tags/tag10.xml" ContentType="application/vnd.openxmlformats-officedocument.presentationml.tag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tags/tag7.xml" ContentType="application/vnd.openxmlformats-officedocument.presentationml.tag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tags/tag13.xml" ContentType="application/vnd.openxmlformats-officedocument.presentationml.tags+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tags/tag11.xml" ContentType="application/vnd.openxmlformats-officedocument.presentationml.tag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0"/>
  </p:notesMasterIdLst>
  <p:sldIdLst>
    <p:sldId id="256" r:id="rId2"/>
    <p:sldId id="257" r:id="rId3"/>
    <p:sldId id="281" r:id="rId4"/>
    <p:sldId id="283" r:id="rId5"/>
    <p:sldId id="258" r:id="rId6"/>
    <p:sldId id="265" r:id="rId7"/>
    <p:sldId id="266" r:id="rId8"/>
    <p:sldId id="267" r:id="rId9"/>
    <p:sldId id="268" r:id="rId10"/>
    <p:sldId id="269" r:id="rId11"/>
    <p:sldId id="270" r:id="rId12"/>
    <p:sldId id="271" r:id="rId13"/>
    <p:sldId id="272" r:id="rId14"/>
    <p:sldId id="284" r:id="rId15"/>
    <p:sldId id="285" r:id="rId16"/>
    <p:sldId id="273" r:id="rId17"/>
    <p:sldId id="261" r:id="rId18"/>
    <p:sldId id="274" r:id="rId19"/>
    <p:sldId id="262" r:id="rId20"/>
    <p:sldId id="263" r:id="rId21"/>
    <p:sldId id="264" r:id="rId22"/>
    <p:sldId id="275" r:id="rId23"/>
    <p:sldId id="276" r:id="rId24"/>
    <p:sldId id="277" r:id="rId25"/>
    <p:sldId id="278"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p:cViewPr>
        <p:scale>
          <a:sx n="59" d="100"/>
          <a:sy n="59" d="100"/>
        </p:scale>
        <p:origin x="-822" y="3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2B0915-C539-414B-830A-1D545F4B684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F600DD2-BA5E-47BC-AFCB-3F1C327644AF}">
      <dgm:prSet phldrT="[Text]" custT="1"/>
      <dgm:spPr/>
      <dgm:t>
        <a:bodyPr/>
        <a:lstStyle/>
        <a:p>
          <a:r>
            <a:rPr lang="el-GR" sz="2400" dirty="0" smtClean="0"/>
            <a:t>Δύο κύριες κατηγορίες</a:t>
          </a:r>
          <a:endParaRPr lang="en-US" sz="2400" dirty="0"/>
        </a:p>
      </dgm:t>
    </dgm:pt>
    <dgm:pt modelId="{C88F3769-A1CD-46EB-9E66-2F5E37015F2E}" type="parTrans" cxnId="{FBE5185F-5D02-4AD2-A4E5-2A8620D0E7F5}">
      <dgm:prSet/>
      <dgm:spPr/>
      <dgm:t>
        <a:bodyPr/>
        <a:lstStyle/>
        <a:p>
          <a:endParaRPr lang="en-US"/>
        </a:p>
      </dgm:t>
    </dgm:pt>
    <dgm:pt modelId="{0C35D317-1DDB-425B-BA52-71446BD06A35}" type="sibTrans" cxnId="{FBE5185F-5D02-4AD2-A4E5-2A8620D0E7F5}">
      <dgm:prSet/>
      <dgm:spPr/>
      <dgm:t>
        <a:bodyPr/>
        <a:lstStyle/>
        <a:p>
          <a:endParaRPr lang="en-US"/>
        </a:p>
      </dgm:t>
    </dgm:pt>
    <dgm:pt modelId="{CA3555A0-7833-40B4-AADD-047693442655}">
      <dgm:prSet phldrT="[Text]" custT="1"/>
      <dgm:spPr/>
      <dgm:t>
        <a:bodyPr/>
        <a:lstStyle/>
        <a:p>
          <a:r>
            <a:rPr lang="el-GR" sz="2400" dirty="0" smtClean="0"/>
            <a:t>Σταθερός στόχος</a:t>
          </a:r>
          <a:endParaRPr lang="en-US" sz="2400" dirty="0"/>
        </a:p>
      </dgm:t>
    </dgm:pt>
    <dgm:pt modelId="{9EC8C765-A81D-4D7D-9A7E-1AC0BA4909DC}" type="parTrans" cxnId="{D1746B0F-5715-4628-B6FF-EA2FF24D5C55}">
      <dgm:prSet/>
      <dgm:spPr/>
      <dgm:t>
        <a:bodyPr/>
        <a:lstStyle/>
        <a:p>
          <a:endParaRPr lang="en-US" dirty="0"/>
        </a:p>
      </dgm:t>
    </dgm:pt>
    <dgm:pt modelId="{99C41DC8-C885-49FC-9929-CBC75E183E8C}" type="sibTrans" cxnId="{D1746B0F-5715-4628-B6FF-EA2FF24D5C55}">
      <dgm:prSet/>
      <dgm:spPr/>
      <dgm:t>
        <a:bodyPr/>
        <a:lstStyle/>
        <a:p>
          <a:endParaRPr lang="en-US"/>
        </a:p>
      </dgm:t>
    </dgm:pt>
    <dgm:pt modelId="{FB13F129-FD0B-4857-90D9-3C227CB8DB3E}">
      <dgm:prSet phldrT="[Text]" custT="1"/>
      <dgm:spPr/>
      <dgm:t>
        <a:bodyPr anchor="t"/>
        <a:lstStyle/>
        <a:p>
          <a:r>
            <a:rPr lang="el-GR" sz="1800" dirty="0" smtClean="0"/>
            <a:t>Τα σωματίδια κτυπούν έναν ακίνητο στόχο.</a:t>
          </a:r>
          <a:endParaRPr lang="en-US" sz="1800" dirty="0"/>
        </a:p>
      </dgm:t>
    </dgm:pt>
    <dgm:pt modelId="{93E76E44-6899-4A75-9DC7-0220C984FD36}" type="parTrans" cxnId="{A71594CE-F510-4A4A-9901-1B005602D86C}">
      <dgm:prSet/>
      <dgm:spPr/>
      <dgm:t>
        <a:bodyPr/>
        <a:lstStyle/>
        <a:p>
          <a:endParaRPr lang="en-US" dirty="0"/>
        </a:p>
      </dgm:t>
    </dgm:pt>
    <dgm:pt modelId="{965CEF38-D511-4BE8-89CE-015E2FBA2111}" type="sibTrans" cxnId="{A71594CE-F510-4A4A-9901-1B005602D86C}">
      <dgm:prSet/>
      <dgm:spPr/>
      <dgm:t>
        <a:bodyPr/>
        <a:lstStyle/>
        <a:p>
          <a:endParaRPr lang="en-US"/>
        </a:p>
      </dgm:t>
    </dgm:pt>
    <dgm:pt modelId="{9119F5E2-9B4D-4704-9AE6-3EA3322A8F69}">
      <dgm:prSet phldrT="[Text]" custT="1"/>
      <dgm:spPr/>
      <dgm:t>
        <a:bodyPr/>
        <a:lstStyle/>
        <a:p>
          <a:r>
            <a:rPr lang="el-GR" sz="2400" dirty="0" smtClean="0"/>
            <a:t>Συγκρουόμενες δέσμες</a:t>
          </a:r>
          <a:endParaRPr lang="en-US" sz="2400" dirty="0"/>
        </a:p>
      </dgm:t>
    </dgm:pt>
    <dgm:pt modelId="{D3529AE6-4FD8-4B56-BBA9-A3797A845E07}" type="parTrans" cxnId="{195352B9-C5A6-410C-BEC9-77CC173E9E86}">
      <dgm:prSet/>
      <dgm:spPr/>
      <dgm:t>
        <a:bodyPr/>
        <a:lstStyle/>
        <a:p>
          <a:endParaRPr lang="en-US" dirty="0"/>
        </a:p>
      </dgm:t>
    </dgm:pt>
    <dgm:pt modelId="{36DD8CD7-A5BD-4182-98DE-D8654ACA4E3D}" type="sibTrans" cxnId="{195352B9-C5A6-410C-BEC9-77CC173E9E86}">
      <dgm:prSet/>
      <dgm:spPr/>
      <dgm:t>
        <a:bodyPr/>
        <a:lstStyle/>
        <a:p>
          <a:endParaRPr lang="en-US"/>
        </a:p>
      </dgm:t>
    </dgm:pt>
    <dgm:pt modelId="{E6687A51-7A33-465A-B49C-4ED784533B7F}">
      <dgm:prSet phldrT="[Text]" custT="1"/>
      <dgm:spPr/>
      <dgm:t>
        <a:bodyPr anchor="t"/>
        <a:lstStyle/>
        <a:p>
          <a:r>
            <a:rPr lang="el-GR" sz="1800" dirty="0" smtClean="0"/>
            <a:t>Δύο δέσμες σωματιδίων διαπερνούν η μία την άλλη.</a:t>
          </a:r>
          <a:endParaRPr lang="en-US" sz="1800" dirty="0"/>
        </a:p>
      </dgm:t>
    </dgm:pt>
    <dgm:pt modelId="{7EB7D316-5228-4215-B4C0-8764F432BB36}" type="parTrans" cxnId="{A40A9849-F153-4627-A21F-94FB07F85BD2}">
      <dgm:prSet/>
      <dgm:spPr/>
      <dgm:t>
        <a:bodyPr/>
        <a:lstStyle/>
        <a:p>
          <a:endParaRPr lang="en-US" dirty="0"/>
        </a:p>
      </dgm:t>
    </dgm:pt>
    <dgm:pt modelId="{36AB9F6B-3846-4276-B3C6-14F0B3E43AAB}" type="sibTrans" cxnId="{A40A9849-F153-4627-A21F-94FB07F85BD2}">
      <dgm:prSet/>
      <dgm:spPr/>
      <dgm:t>
        <a:bodyPr/>
        <a:lstStyle/>
        <a:p>
          <a:endParaRPr lang="en-US"/>
        </a:p>
      </dgm:t>
    </dgm:pt>
    <dgm:pt modelId="{7C710A29-AA95-489C-A6C3-B9BFA24EF6B6}" type="pres">
      <dgm:prSet presAssocID="{262B0915-C539-414B-830A-1D545F4B684D}" presName="diagram" presStyleCnt="0">
        <dgm:presLayoutVars>
          <dgm:chPref val="1"/>
          <dgm:dir/>
          <dgm:animOne val="branch"/>
          <dgm:animLvl val="lvl"/>
          <dgm:resizeHandles val="exact"/>
        </dgm:presLayoutVars>
      </dgm:prSet>
      <dgm:spPr/>
      <dgm:t>
        <a:bodyPr/>
        <a:lstStyle/>
        <a:p>
          <a:endParaRPr lang="en-US"/>
        </a:p>
      </dgm:t>
    </dgm:pt>
    <dgm:pt modelId="{4CA7B617-609F-48E7-8313-7F5647DE7897}" type="pres">
      <dgm:prSet presAssocID="{7F600DD2-BA5E-47BC-AFCB-3F1C327644AF}" presName="root1" presStyleCnt="0"/>
      <dgm:spPr/>
    </dgm:pt>
    <dgm:pt modelId="{224579CA-9363-4B84-B062-EB8FD6EDAC3B}" type="pres">
      <dgm:prSet presAssocID="{7F600DD2-BA5E-47BC-AFCB-3F1C327644AF}" presName="LevelOneTextNode" presStyleLbl="node0" presStyleIdx="0" presStyleCnt="1" custScaleX="172086" custScaleY="182142">
        <dgm:presLayoutVars>
          <dgm:chPref val="3"/>
        </dgm:presLayoutVars>
      </dgm:prSet>
      <dgm:spPr/>
      <dgm:t>
        <a:bodyPr/>
        <a:lstStyle/>
        <a:p>
          <a:endParaRPr lang="en-US"/>
        </a:p>
      </dgm:t>
    </dgm:pt>
    <dgm:pt modelId="{D9B69890-F606-49CA-861D-A1F014A3CE3D}" type="pres">
      <dgm:prSet presAssocID="{7F600DD2-BA5E-47BC-AFCB-3F1C327644AF}" presName="level2hierChild" presStyleCnt="0"/>
      <dgm:spPr/>
    </dgm:pt>
    <dgm:pt modelId="{7F83A295-ED74-4528-9E29-7E3B4D331793}" type="pres">
      <dgm:prSet presAssocID="{9EC8C765-A81D-4D7D-9A7E-1AC0BA4909DC}" presName="conn2-1" presStyleLbl="parChTrans1D2" presStyleIdx="0" presStyleCnt="2"/>
      <dgm:spPr/>
      <dgm:t>
        <a:bodyPr/>
        <a:lstStyle/>
        <a:p>
          <a:endParaRPr lang="en-US"/>
        </a:p>
      </dgm:t>
    </dgm:pt>
    <dgm:pt modelId="{3A5F6631-2F34-4E5D-99FF-DA99FB7BF737}" type="pres">
      <dgm:prSet presAssocID="{9EC8C765-A81D-4D7D-9A7E-1AC0BA4909DC}" presName="connTx" presStyleLbl="parChTrans1D2" presStyleIdx="0" presStyleCnt="2"/>
      <dgm:spPr/>
      <dgm:t>
        <a:bodyPr/>
        <a:lstStyle/>
        <a:p>
          <a:endParaRPr lang="en-US"/>
        </a:p>
      </dgm:t>
    </dgm:pt>
    <dgm:pt modelId="{9135D6A0-AF3B-4332-A1A2-EEAE6A817455}" type="pres">
      <dgm:prSet presAssocID="{CA3555A0-7833-40B4-AADD-047693442655}" presName="root2" presStyleCnt="0"/>
      <dgm:spPr/>
    </dgm:pt>
    <dgm:pt modelId="{481B353D-8DC6-4252-A6D0-075BE301D1DA}" type="pres">
      <dgm:prSet presAssocID="{CA3555A0-7833-40B4-AADD-047693442655}" presName="LevelTwoTextNode" presStyleLbl="node2" presStyleIdx="0" presStyleCnt="2" custScaleX="209563" custScaleY="147402" custLinFactY="-49430" custLinFactNeighborX="-3982" custLinFactNeighborY="-100000">
        <dgm:presLayoutVars>
          <dgm:chPref val="3"/>
        </dgm:presLayoutVars>
      </dgm:prSet>
      <dgm:spPr/>
      <dgm:t>
        <a:bodyPr/>
        <a:lstStyle/>
        <a:p>
          <a:endParaRPr lang="en-US"/>
        </a:p>
      </dgm:t>
    </dgm:pt>
    <dgm:pt modelId="{681EF88E-A61D-4F1A-BC8B-F9A43315F33E}" type="pres">
      <dgm:prSet presAssocID="{CA3555A0-7833-40B4-AADD-047693442655}" presName="level3hierChild" presStyleCnt="0"/>
      <dgm:spPr/>
    </dgm:pt>
    <dgm:pt modelId="{B7244631-F927-434A-BE60-CB3E2D4AAD27}" type="pres">
      <dgm:prSet presAssocID="{93E76E44-6899-4A75-9DC7-0220C984FD36}" presName="conn2-1" presStyleLbl="parChTrans1D3" presStyleIdx="0" presStyleCnt="2"/>
      <dgm:spPr/>
      <dgm:t>
        <a:bodyPr/>
        <a:lstStyle/>
        <a:p>
          <a:endParaRPr lang="en-US"/>
        </a:p>
      </dgm:t>
    </dgm:pt>
    <dgm:pt modelId="{AB67A59C-E445-4709-9FF5-845145D8D3A4}" type="pres">
      <dgm:prSet presAssocID="{93E76E44-6899-4A75-9DC7-0220C984FD36}" presName="connTx" presStyleLbl="parChTrans1D3" presStyleIdx="0" presStyleCnt="2"/>
      <dgm:spPr/>
      <dgm:t>
        <a:bodyPr/>
        <a:lstStyle/>
        <a:p>
          <a:endParaRPr lang="en-US"/>
        </a:p>
      </dgm:t>
    </dgm:pt>
    <dgm:pt modelId="{26749B72-E36F-4862-BB3F-ABDBB44E55CB}" type="pres">
      <dgm:prSet presAssocID="{FB13F129-FD0B-4857-90D9-3C227CB8DB3E}" presName="root2" presStyleCnt="0"/>
      <dgm:spPr/>
    </dgm:pt>
    <dgm:pt modelId="{AC3C7181-D8BC-4752-ADA0-5B75844F637F}" type="pres">
      <dgm:prSet presAssocID="{FB13F129-FD0B-4857-90D9-3C227CB8DB3E}" presName="LevelTwoTextNode" presStyleLbl="node3" presStyleIdx="0" presStyleCnt="2" custScaleX="397635" custScaleY="324627" custLinFactNeighborX="2074" custLinFactNeighborY="-99719">
        <dgm:presLayoutVars>
          <dgm:chPref val="3"/>
        </dgm:presLayoutVars>
      </dgm:prSet>
      <dgm:spPr/>
      <dgm:t>
        <a:bodyPr/>
        <a:lstStyle/>
        <a:p>
          <a:endParaRPr lang="en-US"/>
        </a:p>
      </dgm:t>
    </dgm:pt>
    <dgm:pt modelId="{097A5887-D210-43C7-8130-7849F12D0954}" type="pres">
      <dgm:prSet presAssocID="{FB13F129-FD0B-4857-90D9-3C227CB8DB3E}" presName="level3hierChild" presStyleCnt="0"/>
      <dgm:spPr/>
    </dgm:pt>
    <dgm:pt modelId="{11A607A0-CB75-4B3B-829E-ECB3E7CA40C5}" type="pres">
      <dgm:prSet presAssocID="{D3529AE6-4FD8-4B56-BBA9-A3797A845E07}" presName="conn2-1" presStyleLbl="parChTrans1D2" presStyleIdx="1" presStyleCnt="2"/>
      <dgm:spPr/>
      <dgm:t>
        <a:bodyPr/>
        <a:lstStyle/>
        <a:p>
          <a:endParaRPr lang="en-US"/>
        </a:p>
      </dgm:t>
    </dgm:pt>
    <dgm:pt modelId="{5CA4CAB5-BB61-4869-8B67-E37A555B8A30}" type="pres">
      <dgm:prSet presAssocID="{D3529AE6-4FD8-4B56-BBA9-A3797A845E07}" presName="connTx" presStyleLbl="parChTrans1D2" presStyleIdx="1" presStyleCnt="2"/>
      <dgm:spPr/>
      <dgm:t>
        <a:bodyPr/>
        <a:lstStyle/>
        <a:p>
          <a:endParaRPr lang="en-US"/>
        </a:p>
      </dgm:t>
    </dgm:pt>
    <dgm:pt modelId="{4E69B6B7-CCB4-4B41-8B6D-8D65691165C4}" type="pres">
      <dgm:prSet presAssocID="{9119F5E2-9B4D-4704-9AE6-3EA3322A8F69}" presName="root2" presStyleCnt="0"/>
      <dgm:spPr/>
    </dgm:pt>
    <dgm:pt modelId="{A366AA18-C390-4833-828C-77DFCA697EA5}" type="pres">
      <dgm:prSet presAssocID="{9119F5E2-9B4D-4704-9AE6-3EA3322A8F69}" presName="LevelTwoTextNode" presStyleLbl="node2" presStyleIdx="1" presStyleCnt="2" custScaleX="243094" custScaleY="199858" custLinFactNeighborX="-1380" custLinFactNeighborY="87837">
        <dgm:presLayoutVars>
          <dgm:chPref val="3"/>
        </dgm:presLayoutVars>
      </dgm:prSet>
      <dgm:spPr/>
      <dgm:t>
        <a:bodyPr/>
        <a:lstStyle/>
        <a:p>
          <a:endParaRPr lang="en-US"/>
        </a:p>
      </dgm:t>
    </dgm:pt>
    <dgm:pt modelId="{4B094BF5-15CD-43B9-98CF-02B71D8AA9CF}" type="pres">
      <dgm:prSet presAssocID="{9119F5E2-9B4D-4704-9AE6-3EA3322A8F69}" presName="level3hierChild" presStyleCnt="0"/>
      <dgm:spPr/>
    </dgm:pt>
    <dgm:pt modelId="{CA039C4E-5D72-4C02-9802-4C240862FDFD}" type="pres">
      <dgm:prSet presAssocID="{7EB7D316-5228-4215-B4C0-8764F432BB36}" presName="conn2-1" presStyleLbl="parChTrans1D3" presStyleIdx="1" presStyleCnt="2"/>
      <dgm:spPr/>
      <dgm:t>
        <a:bodyPr/>
        <a:lstStyle/>
        <a:p>
          <a:endParaRPr lang="en-US"/>
        </a:p>
      </dgm:t>
    </dgm:pt>
    <dgm:pt modelId="{E94D5C2F-C39F-44B8-9E43-3100698A5F88}" type="pres">
      <dgm:prSet presAssocID="{7EB7D316-5228-4215-B4C0-8764F432BB36}" presName="connTx" presStyleLbl="parChTrans1D3" presStyleIdx="1" presStyleCnt="2"/>
      <dgm:spPr/>
      <dgm:t>
        <a:bodyPr/>
        <a:lstStyle/>
        <a:p>
          <a:endParaRPr lang="en-US"/>
        </a:p>
      </dgm:t>
    </dgm:pt>
    <dgm:pt modelId="{A75B8766-F3E4-4096-81F7-D31F47DD0C65}" type="pres">
      <dgm:prSet presAssocID="{E6687A51-7A33-465A-B49C-4ED784533B7F}" presName="root2" presStyleCnt="0"/>
      <dgm:spPr/>
    </dgm:pt>
    <dgm:pt modelId="{42CAAF39-8F7C-4A2B-BDE4-63AC7EC705B6}" type="pres">
      <dgm:prSet presAssocID="{E6687A51-7A33-465A-B49C-4ED784533B7F}" presName="LevelTwoTextNode" presStyleLbl="node3" presStyleIdx="1" presStyleCnt="2" custScaleX="367395" custScaleY="427770" custLinFactNeighborX="-53" custLinFactNeighborY="14360">
        <dgm:presLayoutVars>
          <dgm:chPref val="3"/>
        </dgm:presLayoutVars>
      </dgm:prSet>
      <dgm:spPr/>
      <dgm:t>
        <a:bodyPr/>
        <a:lstStyle/>
        <a:p>
          <a:endParaRPr lang="en-US"/>
        </a:p>
      </dgm:t>
    </dgm:pt>
    <dgm:pt modelId="{5F14090B-0D06-4043-8AEC-22886BD8E281}" type="pres">
      <dgm:prSet presAssocID="{E6687A51-7A33-465A-B49C-4ED784533B7F}" presName="level3hierChild" presStyleCnt="0"/>
      <dgm:spPr/>
    </dgm:pt>
  </dgm:ptLst>
  <dgm:cxnLst>
    <dgm:cxn modelId="{50DEFC29-E3AC-420C-AEE1-AD898338393D}" type="presOf" srcId="{7EB7D316-5228-4215-B4C0-8764F432BB36}" destId="{CA039C4E-5D72-4C02-9802-4C240862FDFD}" srcOrd="0" destOrd="0" presId="urn:microsoft.com/office/officeart/2005/8/layout/hierarchy2"/>
    <dgm:cxn modelId="{C86430E1-7767-4945-8A95-0AF38E7D4300}" type="presOf" srcId="{262B0915-C539-414B-830A-1D545F4B684D}" destId="{7C710A29-AA95-489C-A6C3-B9BFA24EF6B6}" srcOrd="0" destOrd="0" presId="urn:microsoft.com/office/officeart/2005/8/layout/hierarchy2"/>
    <dgm:cxn modelId="{2933D291-0309-41A3-BF43-1D9901407D9F}" type="presOf" srcId="{9119F5E2-9B4D-4704-9AE6-3EA3322A8F69}" destId="{A366AA18-C390-4833-828C-77DFCA697EA5}" srcOrd="0" destOrd="0" presId="urn:microsoft.com/office/officeart/2005/8/layout/hierarchy2"/>
    <dgm:cxn modelId="{BD01658A-24CC-402E-8D15-3634ACC65DB7}" type="presOf" srcId="{D3529AE6-4FD8-4B56-BBA9-A3797A845E07}" destId="{5CA4CAB5-BB61-4869-8B67-E37A555B8A30}" srcOrd="1" destOrd="0" presId="urn:microsoft.com/office/officeart/2005/8/layout/hierarchy2"/>
    <dgm:cxn modelId="{A40A9849-F153-4627-A21F-94FB07F85BD2}" srcId="{9119F5E2-9B4D-4704-9AE6-3EA3322A8F69}" destId="{E6687A51-7A33-465A-B49C-4ED784533B7F}" srcOrd="0" destOrd="0" parTransId="{7EB7D316-5228-4215-B4C0-8764F432BB36}" sibTransId="{36AB9F6B-3846-4276-B3C6-14F0B3E43AAB}"/>
    <dgm:cxn modelId="{0B45D23D-9FBB-4FC9-BC09-BE495B69FC70}" type="presOf" srcId="{7EB7D316-5228-4215-B4C0-8764F432BB36}" destId="{E94D5C2F-C39F-44B8-9E43-3100698A5F88}" srcOrd="1" destOrd="0" presId="urn:microsoft.com/office/officeart/2005/8/layout/hierarchy2"/>
    <dgm:cxn modelId="{E9D11A62-160B-43D7-92D5-086A3A7F5A78}" type="presOf" srcId="{FB13F129-FD0B-4857-90D9-3C227CB8DB3E}" destId="{AC3C7181-D8BC-4752-ADA0-5B75844F637F}" srcOrd="0" destOrd="0" presId="urn:microsoft.com/office/officeart/2005/8/layout/hierarchy2"/>
    <dgm:cxn modelId="{CD0DD000-9D79-4034-A0AB-7EEA86281291}" type="presOf" srcId="{E6687A51-7A33-465A-B49C-4ED784533B7F}" destId="{42CAAF39-8F7C-4A2B-BDE4-63AC7EC705B6}" srcOrd="0" destOrd="0" presId="urn:microsoft.com/office/officeart/2005/8/layout/hierarchy2"/>
    <dgm:cxn modelId="{A71594CE-F510-4A4A-9901-1B005602D86C}" srcId="{CA3555A0-7833-40B4-AADD-047693442655}" destId="{FB13F129-FD0B-4857-90D9-3C227CB8DB3E}" srcOrd="0" destOrd="0" parTransId="{93E76E44-6899-4A75-9DC7-0220C984FD36}" sibTransId="{965CEF38-D511-4BE8-89CE-015E2FBA2111}"/>
    <dgm:cxn modelId="{196B8BA0-3F7C-4D9E-B22A-51176636BF1A}" type="presOf" srcId="{9EC8C765-A81D-4D7D-9A7E-1AC0BA4909DC}" destId="{7F83A295-ED74-4528-9E29-7E3B4D331793}" srcOrd="0" destOrd="0" presId="urn:microsoft.com/office/officeart/2005/8/layout/hierarchy2"/>
    <dgm:cxn modelId="{0828FDFE-764C-4C6E-A5F2-3D84DCDDA4BB}" type="presOf" srcId="{9EC8C765-A81D-4D7D-9A7E-1AC0BA4909DC}" destId="{3A5F6631-2F34-4E5D-99FF-DA99FB7BF737}" srcOrd="1" destOrd="0" presId="urn:microsoft.com/office/officeart/2005/8/layout/hierarchy2"/>
    <dgm:cxn modelId="{986D952D-D89C-4C93-924E-530BA693522A}" type="presOf" srcId="{CA3555A0-7833-40B4-AADD-047693442655}" destId="{481B353D-8DC6-4252-A6D0-075BE301D1DA}" srcOrd="0" destOrd="0" presId="urn:microsoft.com/office/officeart/2005/8/layout/hierarchy2"/>
    <dgm:cxn modelId="{11E465AF-B260-42C2-9C44-50492D186B48}" type="presOf" srcId="{93E76E44-6899-4A75-9DC7-0220C984FD36}" destId="{B7244631-F927-434A-BE60-CB3E2D4AAD27}" srcOrd="0" destOrd="0" presId="urn:microsoft.com/office/officeart/2005/8/layout/hierarchy2"/>
    <dgm:cxn modelId="{FBE5185F-5D02-4AD2-A4E5-2A8620D0E7F5}" srcId="{262B0915-C539-414B-830A-1D545F4B684D}" destId="{7F600DD2-BA5E-47BC-AFCB-3F1C327644AF}" srcOrd="0" destOrd="0" parTransId="{C88F3769-A1CD-46EB-9E66-2F5E37015F2E}" sibTransId="{0C35D317-1DDB-425B-BA52-71446BD06A35}"/>
    <dgm:cxn modelId="{195352B9-C5A6-410C-BEC9-77CC173E9E86}" srcId="{7F600DD2-BA5E-47BC-AFCB-3F1C327644AF}" destId="{9119F5E2-9B4D-4704-9AE6-3EA3322A8F69}" srcOrd="1" destOrd="0" parTransId="{D3529AE6-4FD8-4B56-BBA9-A3797A845E07}" sibTransId="{36DD8CD7-A5BD-4182-98DE-D8654ACA4E3D}"/>
    <dgm:cxn modelId="{BDBC9E78-1330-4820-B476-46222FEC1607}" type="presOf" srcId="{93E76E44-6899-4A75-9DC7-0220C984FD36}" destId="{AB67A59C-E445-4709-9FF5-845145D8D3A4}" srcOrd="1" destOrd="0" presId="urn:microsoft.com/office/officeart/2005/8/layout/hierarchy2"/>
    <dgm:cxn modelId="{C734EFF9-03A1-47A8-9933-02A8889410A1}" type="presOf" srcId="{7F600DD2-BA5E-47BC-AFCB-3F1C327644AF}" destId="{224579CA-9363-4B84-B062-EB8FD6EDAC3B}" srcOrd="0" destOrd="0" presId="urn:microsoft.com/office/officeart/2005/8/layout/hierarchy2"/>
    <dgm:cxn modelId="{32C811B7-FA44-4BF9-B50A-14D8CA7912F4}" type="presOf" srcId="{D3529AE6-4FD8-4B56-BBA9-A3797A845E07}" destId="{11A607A0-CB75-4B3B-829E-ECB3E7CA40C5}" srcOrd="0" destOrd="0" presId="urn:microsoft.com/office/officeart/2005/8/layout/hierarchy2"/>
    <dgm:cxn modelId="{D1746B0F-5715-4628-B6FF-EA2FF24D5C55}" srcId="{7F600DD2-BA5E-47BC-AFCB-3F1C327644AF}" destId="{CA3555A0-7833-40B4-AADD-047693442655}" srcOrd="0" destOrd="0" parTransId="{9EC8C765-A81D-4D7D-9A7E-1AC0BA4909DC}" sibTransId="{99C41DC8-C885-49FC-9929-CBC75E183E8C}"/>
    <dgm:cxn modelId="{78192DDF-A09F-49A0-8FE5-07FBAF8DB2D3}" type="presParOf" srcId="{7C710A29-AA95-489C-A6C3-B9BFA24EF6B6}" destId="{4CA7B617-609F-48E7-8313-7F5647DE7897}" srcOrd="0" destOrd="0" presId="urn:microsoft.com/office/officeart/2005/8/layout/hierarchy2"/>
    <dgm:cxn modelId="{BCC3E038-074A-4274-A23E-18E0DE400044}" type="presParOf" srcId="{4CA7B617-609F-48E7-8313-7F5647DE7897}" destId="{224579CA-9363-4B84-B062-EB8FD6EDAC3B}" srcOrd="0" destOrd="0" presId="urn:microsoft.com/office/officeart/2005/8/layout/hierarchy2"/>
    <dgm:cxn modelId="{013CBF82-6CE9-49EB-BC12-D7042B199D18}" type="presParOf" srcId="{4CA7B617-609F-48E7-8313-7F5647DE7897}" destId="{D9B69890-F606-49CA-861D-A1F014A3CE3D}" srcOrd="1" destOrd="0" presId="urn:microsoft.com/office/officeart/2005/8/layout/hierarchy2"/>
    <dgm:cxn modelId="{1A9DBC02-5871-4518-A5DE-19AE2D5A2AD6}" type="presParOf" srcId="{D9B69890-F606-49CA-861D-A1F014A3CE3D}" destId="{7F83A295-ED74-4528-9E29-7E3B4D331793}" srcOrd="0" destOrd="0" presId="urn:microsoft.com/office/officeart/2005/8/layout/hierarchy2"/>
    <dgm:cxn modelId="{163F2F89-84F0-47F1-A74B-85BEF1673E33}" type="presParOf" srcId="{7F83A295-ED74-4528-9E29-7E3B4D331793}" destId="{3A5F6631-2F34-4E5D-99FF-DA99FB7BF737}" srcOrd="0" destOrd="0" presId="urn:microsoft.com/office/officeart/2005/8/layout/hierarchy2"/>
    <dgm:cxn modelId="{60319673-E6A3-4004-B725-E4667AC79715}" type="presParOf" srcId="{D9B69890-F606-49CA-861D-A1F014A3CE3D}" destId="{9135D6A0-AF3B-4332-A1A2-EEAE6A817455}" srcOrd="1" destOrd="0" presId="urn:microsoft.com/office/officeart/2005/8/layout/hierarchy2"/>
    <dgm:cxn modelId="{56B370C8-BA33-4428-94EC-F54C7D6E67CA}" type="presParOf" srcId="{9135D6A0-AF3B-4332-A1A2-EEAE6A817455}" destId="{481B353D-8DC6-4252-A6D0-075BE301D1DA}" srcOrd="0" destOrd="0" presId="urn:microsoft.com/office/officeart/2005/8/layout/hierarchy2"/>
    <dgm:cxn modelId="{E4074F3E-7E41-4F9C-A22B-160A63DF2856}" type="presParOf" srcId="{9135D6A0-AF3B-4332-A1A2-EEAE6A817455}" destId="{681EF88E-A61D-4F1A-BC8B-F9A43315F33E}" srcOrd="1" destOrd="0" presId="urn:microsoft.com/office/officeart/2005/8/layout/hierarchy2"/>
    <dgm:cxn modelId="{E921E960-68F0-4CA8-A02A-158C20AA115E}" type="presParOf" srcId="{681EF88E-A61D-4F1A-BC8B-F9A43315F33E}" destId="{B7244631-F927-434A-BE60-CB3E2D4AAD27}" srcOrd="0" destOrd="0" presId="urn:microsoft.com/office/officeart/2005/8/layout/hierarchy2"/>
    <dgm:cxn modelId="{6AC58E2D-8288-4A5E-85CA-227A60BC2DC9}" type="presParOf" srcId="{B7244631-F927-434A-BE60-CB3E2D4AAD27}" destId="{AB67A59C-E445-4709-9FF5-845145D8D3A4}" srcOrd="0" destOrd="0" presId="urn:microsoft.com/office/officeart/2005/8/layout/hierarchy2"/>
    <dgm:cxn modelId="{D90DA92F-3A3D-4837-8F94-F28ACC0EE5CB}" type="presParOf" srcId="{681EF88E-A61D-4F1A-BC8B-F9A43315F33E}" destId="{26749B72-E36F-4862-BB3F-ABDBB44E55CB}" srcOrd="1" destOrd="0" presId="urn:microsoft.com/office/officeart/2005/8/layout/hierarchy2"/>
    <dgm:cxn modelId="{60D9C581-E9C5-4ED5-884C-7792F8370B0F}" type="presParOf" srcId="{26749B72-E36F-4862-BB3F-ABDBB44E55CB}" destId="{AC3C7181-D8BC-4752-ADA0-5B75844F637F}" srcOrd="0" destOrd="0" presId="urn:microsoft.com/office/officeart/2005/8/layout/hierarchy2"/>
    <dgm:cxn modelId="{5BA1D373-D195-4B15-BB82-4474B38E7E85}" type="presParOf" srcId="{26749B72-E36F-4862-BB3F-ABDBB44E55CB}" destId="{097A5887-D210-43C7-8130-7849F12D0954}" srcOrd="1" destOrd="0" presId="urn:microsoft.com/office/officeart/2005/8/layout/hierarchy2"/>
    <dgm:cxn modelId="{B0CA2434-A15D-46BE-B08B-6BF99B0B68E5}" type="presParOf" srcId="{D9B69890-F606-49CA-861D-A1F014A3CE3D}" destId="{11A607A0-CB75-4B3B-829E-ECB3E7CA40C5}" srcOrd="2" destOrd="0" presId="urn:microsoft.com/office/officeart/2005/8/layout/hierarchy2"/>
    <dgm:cxn modelId="{A46C48AA-E9B3-4E0B-B0FD-BA4B44D89F6E}" type="presParOf" srcId="{11A607A0-CB75-4B3B-829E-ECB3E7CA40C5}" destId="{5CA4CAB5-BB61-4869-8B67-E37A555B8A30}" srcOrd="0" destOrd="0" presId="urn:microsoft.com/office/officeart/2005/8/layout/hierarchy2"/>
    <dgm:cxn modelId="{99CD7454-D273-4E49-8AD6-B40D7880BB2F}" type="presParOf" srcId="{D9B69890-F606-49CA-861D-A1F014A3CE3D}" destId="{4E69B6B7-CCB4-4B41-8B6D-8D65691165C4}" srcOrd="3" destOrd="0" presId="urn:microsoft.com/office/officeart/2005/8/layout/hierarchy2"/>
    <dgm:cxn modelId="{70406B2F-FC29-49C9-8446-C1583A3FC814}" type="presParOf" srcId="{4E69B6B7-CCB4-4B41-8B6D-8D65691165C4}" destId="{A366AA18-C390-4833-828C-77DFCA697EA5}" srcOrd="0" destOrd="0" presId="urn:microsoft.com/office/officeart/2005/8/layout/hierarchy2"/>
    <dgm:cxn modelId="{DE1DE200-6BC6-4EF4-8F35-3178BC6EC634}" type="presParOf" srcId="{4E69B6B7-CCB4-4B41-8B6D-8D65691165C4}" destId="{4B094BF5-15CD-43B9-98CF-02B71D8AA9CF}" srcOrd="1" destOrd="0" presId="urn:microsoft.com/office/officeart/2005/8/layout/hierarchy2"/>
    <dgm:cxn modelId="{92DBEEB9-A23F-4631-A3D9-1E65C627CE92}" type="presParOf" srcId="{4B094BF5-15CD-43B9-98CF-02B71D8AA9CF}" destId="{CA039C4E-5D72-4C02-9802-4C240862FDFD}" srcOrd="0" destOrd="0" presId="urn:microsoft.com/office/officeart/2005/8/layout/hierarchy2"/>
    <dgm:cxn modelId="{D43BB14B-455D-4DAA-A08E-306D846B9F3C}" type="presParOf" srcId="{CA039C4E-5D72-4C02-9802-4C240862FDFD}" destId="{E94D5C2F-C39F-44B8-9E43-3100698A5F88}" srcOrd="0" destOrd="0" presId="urn:microsoft.com/office/officeart/2005/8/layout/hierarchy2"/>
    <dgm:cxn modelId="{7D27B48B-F1A3-4251-A80F-57ED984999AC}" type="presParOf" srcId="{4B094BF5-15CD-43B9-98CF-02B71D8AA9CF}" destId="{A75B8766-F3E4-4096-81F7-D31F47DD0C65}" srcOrd="1" destOrd="0" presId="urn:microsoft.com/office/officeart/2005/8/layout/hierarchy2"/>
    <dgm:cxn modelId="{EF767884-0A90-43CF-9726-95BCE1D74549}" type="presParOf" srcId="{A75B8766-F3E4-4096-81F7-D31F47DD0C65}" destId="{42CAAF39-8F7C-4A2B-BDE4-63AC7EC705B6}" srcOrd="0" destOrd="0" presId="urn:microsoft.com/office/officeart/2005/8/layout/hierarchy2"/>
    <dgm:cxn modelId="{065C1981-E844-48AE-B801-192BE24FE1C6}" type="presParOf" srcId="{A75B8766-F3E4-4096-81F7-D31F47DD0C65}" destId="{5F14090B-0D06-4043-8AEC-22886BD8E281}"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159D75-0426-47EF-B74C-CBD6B224386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08AF7BB0-573A-47BE-A4FC-E10BEDEA18F9}">
      <dgm:prSet phldrT="[Κείμενο]" custT="1"/>
      <dgm:spPr/>
      <dgm:t>
        <a:bodyPr/>
        <a:lstStyle/>
        <a:p>
          <a:r>
            <a:rPr lang="el-GR" sz="2000" b="1" dirty="0" smtClean="0"/>
            <a:t>Οι επιταχυντές χρησιμοποιούν:</a:t>
          </a:r>
          <a:endParaRPr lang="el-GR" sz="2000" b="1" dirty="0"/>
        </a:p>
      </dgm:t>
    </dgm:pt>
    <dgm:pt modelId="{310FF534-5291-4D66-B71E-5361913190E1}" type="parTrans" cxnId="{47F2160B-B9A8-49F0-B362-018A74D3718E}">
      <dgm:prSet/>
      <dgm:spPr/>
      <dgm:t>
        <a:bodyPr/>
        <a:lstStyle/>
        <a:p>
          <a:endParaRPr lang="el-GR"/>
        </a:p>
      </dgm:t>
    </dgm:pt>
    <dgm:pt modelId="{A44ACAB5-DD0E-4FBB-B5DF-04314716AE15}" type="sibTrans" cxnId="{47F2160B-B9A8-49F0-B362-018A74D3718E}">
      <dgm:prSet/>
      <dgm:spPr/>
      <dgm:t>
        <a:bodyPr/>
        <a:lstStyle/>
        <a:p>
          <a:endParaRPr lang="el-GR"/>
        </a:p>
      </dgm:t>
    </dgm:pt>
    <dgm:pt modelId="{18288D5D-9E20-4B7D-9736-6C505AE19553}">
      <dgm:prSet phldrT="[Κείμενο]" custT="1"/>
      <dgm:spPr/>
      <dgm:t>
        <a:bodyPr/>
        <a:lstStyle/>
        <a:p>
          <a:r>
            <a:rPr lang="el-GR" sz="2000" b="1" dirty="0" smtClean="0">
              <a:solidFill>
                <a:schemeClr val="bg1"/>
              </a:solidFill>
            </a:rPr>
            <a:t>Μαγνητικά πεδία</a:t>
          </a:r>
          <a:endParaRPr lang="el-GR" sz="2000" b="1" dirty="0">
            <a:solidFill>
              <a:schemeClr val="bg1"/>
            </a:solidFill>
          </a:endParaRPr>
        </a:p>
      </dgm:t>
    </dgm:pt>
    <dgm:pt modelId="{70458EA4-11D7-4037-B7D0-4454FC8C9F95}" type="parTrans" cxnId="{36599482-FECB-419C-8F84-13E17C77B8AC}">
      <dgm:prSet/>
      <dgm:spPr/>
      <dgm:t>
        <a:bodyPr/>
        <a:lstStyle/>
        <a:p>
          <a:endParaRPr lang="el-GR"/>
        </a:p>
      </dgm:t>
    </dgm:pt>
    <dgm:pt modelId="{63C60907-877A-4E96-9723-9EBDBAD03579}" type="sibTrans" cxnId="{36599482-FECB-419C-8F84-13E17C77B8AC}">
      <dgm:prSet/>
      <dgm:spPr/>
      <dgm:t>
        <a:bodyPr/>
        <a:lstStyle/>
        <a:p>
          <a:endParaRPr lang="el-GR"/>
        </a:p>
      </dgm:t>
    </dgm:pt>
    <dgm:pt modelId="{D9E2AC27-13B6-4DE7-9444-8FC78AE11A44}">
      <dgm:prSet phldrT="[Κείμενο]" custT="1"/>
      <dgm:spPr/>
      <dgm:t>
        <a:bodyPr/>
        <a:lstStyle/>
        <a:p>
          <a:r>
            <a:rPr lang="el-GR" sz="1800" dirty="0" smtClean="0"/>
            <a:t>Διαμορφώνουν την πορεία των δεσμών (εστίαση &amp; παρέκκλιση)</a:t>
          </a:r>
          <a:endParaRPr lang="el-GR" sz="1800" dirty="0"/>
        </a:p>
      </dgm:t>
    </dgm:pt>
    <dgm:pt modelId="{D3BB62BB-5D71-4CD7-9621-6A32150CAAC9}" type="parTrans" cxnId="{BD57DF75-799C-4DD0-A193-BC3E15728765}">
      <dgm:prSet/>
      <dgm:spPr/>
      <dgm:t>
        <a:bodyPr/>
        <a:lstStyle/>
        <a:p>
          <a:endParaRPr lang="el-GR"/>
        </a:p>
      </dgm:t>
    </dgm:pt>
    <dgm:pt modelId="{4AEB09C8-F422-4C99-8C8C-7E7B4A754E32}" type="sibTrans" cxnId="{BD57DF75-799C-4DD0-A193-BC3E15728765}">
      <dgm:prSet/>
      <dgm:spPr/>
      <dgm:t>
        <a:bodyPr/>
        <a:lstStyle/>
        <a:p>
          <a:endParaRPr lang="el-GR"/>
        </a:p>
      </dgm:t>
    </dgm:pt>
    <dgm:pt modelId="{B1182010-6B87-47DA-B675-82E36FEAA226}">
      <dgm:prSet phldrT="[Κείμενο]" custT="1"/>
      <dgm:spPr/>
      <dgm:t>
        <a:bodyPr/>
        <a:lstStyle/>
        <a:p>
          <a:r>
            <a:rPr lang="el-GR" sz="2000" b="1" dirty="0" smtClean="0"/>
            <a:t>Ηλεκτρικά πεδία</a:t>
          </a:r>
          <a:endParaRPr lang="el-GR" sz="2000" b="1" dirty="0"/>
        </a:p>
      </dgm:t>
    </dgm:pt>
    <dgm:pt modelId="{D6B516F5-66CA-4D4A-9A7E-19BF6DAACEEF}" type="parTrans" cxnId="{EB182EBA-0F65-4448-A38A-C686DF801E0A}">
      <dgm:prSet/>
      <dgm:spPr/>
      <dgm:t>
        <a:bodyPr/>
        <a:lstStyle/>
        <a:p>
          <a:endParaRPr lang="el-GR"/>
        </a:p>
      </dgm:t>
    </dgm:pt>
    <dgm:pt modelId="{ACF6D3AC-7A00-45C7-A4F1-E5C9F9DFB191}" type="sibTrans" cxnId="{EB182EBA-0F65-4448-A38A-C686DF801E0A}">
      <dgm:prSet/>
      <dgm:spPr/>
      <dgm:t>
        <a:bodyPr/>
        <a:lstStyle/>
        <a:p>
          <a:endParaRPr lang="el-GR"/>
        </a:p>
      </dgm:t>
    </dgm:pt>
    <dgm:pt modelId="{2A13D8DE-ADC4-4C79-B283-E87D42BCE656}">
      <dgm:prSet phldrT="[Κείμενο]" custT="1"/>
      <dgm:spPr/>
      <dgm:t>
        <a:bodyPr/>
        <a:lstStyle/>
        <a:p>
          <a:r>
            <a:rPr lang="el-GR" sz="1800" dirty="0" smtClean="0"/>
            <a:t>Επιταχύνουν τα σωματίδια</a:t>
          </a:r>
          <a:endParaRPr lang="el-GR" sz="1800" dirty="0"/>
        </a:p>
      </dgm:t>
    </dgm:pt>
    <dgm:pt modelId="{C40B5F3A-EE32-4588-B83E-D2443EB12DAC}" type="parTrans" cxnId="{AC57ABCD-BD30-43A5-809D-4B76BD3454A1}">
      <dgm:prSet/>
      <dgm:spPr/>
      <dgm:t>
        <a:bodyPr/>
        <a:lstStyle/>
        <a:p>
          <a:endParaRPr lang="el-GR"/>
        </a:p>
      </dgm:t>
    </dgm:pt>
    <dgm:pt modelId="{FCE8C1DD-74A6-4F39-BC29-86586EFD3563}" type="sibTrans" cxnId="{AC57ABCD-BD30-43A5-809D-4B76BD3454A1}">
      <dgm:prSet/>
      <dgm:spPr/>
      <dgm:t>
        <a:bodyPr/>
        <a:lstStyle/>
        <a:p>
          <a:endParaRPr lang="el-GR"/>
        </a:p>
      </dgm:t>
    </dgm:pt>
    <dgm:pt modelId="{ED50966D-A9C7-417A-AF94-6D7A3E6B8DC8}" type="pres">
      <dgm:prSet presAssocID="{C9159D75-0426-47EF-B74C-CBD6B224386D}" presName="hierChild1" presStyleCnt="0">
        <dgm:presLayoutVars>
          <dgm:chPref val="1"/>
          <dgm:dir/>
          <dgm:animOne val="branch"/>
          <dgm:animLvl val="lvl"/>
          <dgm:resizeHandles/>
        </dgm:presLayoutVars>
      </dgm:prSet>
      <dgm:spPr/>
      <dgm:t>
        <a:bodyPr/>
        <a:lstStyle/>
        <a:p>
          <a:endParaRPr lang="el-GR"/>
        </a:p>
      </dgm:t>
    </dgm:pt>
    <dgm:pt modelId="{89F7D7D2-33D3-43F9-98D1-695E5D27D9E5}" type="pres">
      <dgm:prSet presAssocID="{08AF7BB0-573A-47BE-A4FC-E10BEDEA18F9}" presName="hierRoot1" presStyleCnt="0"/>
      <dgm:spPr/>
    </dgm:pt>
    <dgm:pt modelId="{A388F987-2421-49BE-8FBD-EFEE9238640A}" type="pres">
      <dgm:prSet presAssocID="{08AF7BB0-573A-47BE-A4FC-E10BEDEA18F9}" presName="composite" presStyleCnt="0"/>
      <dgm:spPr/>
    </dgm:pt>
    <dgm:pt modelId="{BBB7A030-B407-4DE5-9DDE-A2ABF9C1F1D8}" type="pres">
      <dgm:prSet presAssocID="{08AF7BB0-573A-47BE-A4FC-E10BEDEA18F9}" presName="background" presStyleLbl="node0" presStyleIdx="0" presStyleCnt="1"/>
      <dgm:spPr/>
    </dgm:pt>
    <dgm:pt modelId="{A3F616ED-CD45-4CDF-83B2-790276337226}" type="pres">
      <dgm:prSet presAssocID="{08AF7BB0-573A-47BE-A4FC-E10BEDEA18F9}" presName="text" presStyleLbl="fgAcc0" presStyleIdx="0" presStyleCnt="1" custScaleX="179193">
        <dgm:presLayoutVars>
          <dgm:chPref val="3"/>
        </dgm:presLayoutVars>
      </dgm:prSet>
      <dgm:spPr/>
      <dgm:t>
        <a:bodyPr/>
        <a:lstStyle/>
        <a:p>
          <a:endParaRPr lang="el-GR"/>
        </a:p>
      </dgm:t>
    </dgm:pt>
    <dgm:pt modelId="{81F432E6-467A-4817-B67F-9B8A6DD83318}" type="pres">
      <dgm:prSet presAssocID="{08AF7BB0-573A-47BE-A4FC-E10BEDEA18F9}" presName="hierChild2" presStyleCnt="0"/>
      <dgm:spPr/>
    </dgm:pt>
    <dgm:pt modelId="{714EEEE2-2D70-462E-810D-87DF8A4A5361}" type="pres">
      <dgm:prSet presAssocID="{70458EA4-11D7-4037-B7D0-4454FC8C9F95}" presName="Name10" presStyleLbl="parChTrans1D2" presStyleIdx="0" presStyleCnt="2"/>
      <dgm:spPr/>
      <dgm:t>
        <a:bodyPr/>
        <a:lstStyle/>
        <a:p>
          <a:endParaRPr lang="el-GR"/>
        </a:p>
      </dgm:t>
    </dgm:pt>
    <dgm:pt modelId="{0DDFEF9B-0A67-4B12-8499-077FB8F9C15E}" type="pres">
      <dgm:prSet presAssocID="{18288D5D-9E20-4B7D-9736-6C505AE19553}" presName="hierRoot2" presStyleCnt="0"/>
      <dgm:spPr/>
    </dgm:pt>
    <dgm:pt modelId="{E89B763D-1C37-4097-8AFC-0A5D666D85CF}" type="pres">
      <dgm:prSet presAssocID="{18288D5D-9E20-4B7D-9736-6C505AE19553}" presName="composite2" presStyleCnt="0"/>
      <dgm:spPr/>
    </dgm:pt>
    <dgm:pt modelId="{49155692-07A5-42E2-A129-1A0465FD9DCA}" type="pres">
      <dgm:prSet presAssocID="{18288D5D-9E20-4B7D-9736-6C505AE19553}" presName="background2" presStyleLbl="node2" presStyleIdx="0" presStyleCnt="2"/>
      <dgm:spPr/>
    </dgm:pt>
    <dgm:pt modelId="{07D5072C-47A4-4880-A2C7-64583E01E0AE}" type="pres">
      <dgm:prSet presAssocID="{18288D5D-9E20-4B7D-9736-6C505AE19553}" presName="text2" presStyleLbl="fgAcc2" presStyleIdx="0" presStyleCnt="2" custScaleX="211134">
        <dgm:presLayoutVars>
          <dgm:chPref val="3"/>
        </dgm:presLayoutVars>
      </dgm:prSet>
      <dgm:spPr/>
      <dgm:t>
        <a:bodyPr/>
        <a:lstStyle/>
        <a:p>
          <a:endParaRPr lang="el-GR"/>
        </a:p>
      </dgm:t>
    </dgm:pt>
    <dgm:pt modelId="{6DE4DF45-AA75-4E2E-8BDB-023416E23315}" type="pres">
      <dgm:prSet presAssocID="{18288D5D-9E20-4B7D-9736-6C505AE19553}" presName="hierChild3" presStyleCnt="0"/>
      <dgm:spPr/>
    </dgm:pt>
    <dgm:pt modelId="{50F6C4F0-14E5-4E0F-B70C-D77074132747}" type="pres">
      <dgm:prSet presAssocID="{D3BB62BB-5D71-4CD7-9621-6A32150CAAC9}" presName="Name17" presStyleLbl="parChTrans1D3" presStyleIdx="0" presStyleCnt="2"/>
      <dgm:spPr/>
      <dgm:t>
        <a:bodyPr/>
        <a:lstStyle/>
        <a:p>
          <a:endParaRPr lang="el-GR"/>
        </a:p>
      </dgm:t>
    </dgm:pt>
    <dgm:pt modelId="{AB721A96-3D17-4045-BDD2-7539F36A8819}" type="pres">
      <dgm:prSet presAssocID="{D9E2AC27-13B6-4DE7-9444-8FC78AE11A44}" presName="hierRoot3" presStyleCnt="0"/>
      <dgm:spPr/>
    </dgm:pt>
    <dgm:pt modelId="{782B87F4-0BD1-4DE0-97ED-6CE568CF6F97}" type="pres">
      <dgm:prSet presAssocID="{D9E2AC27-13B6-4DE7-9444-8FC78AE11A44}" presName="composite3" presStyleCnt="0"/>
      <dgm:spPr/>
    </dgm:pt>
    <dgm:pt modelId="{53C98EF4-4298-4E13-9764-C413B3053A6A}" type="pres">
      <dgm:prSet presAssocID="{D9E2AC27-13B6-4DE7-9444-8FC78AE11A44}" presName="background3" presStyleLbl="node3" presStyleIdx="0" presStyleCnt="2"/>
      <dgm:spPr/>
    </dgm:pt>
    <dgm:pt modelId="{BBC5B57C-E86B-44D6-A917-AFCAB1831B2A}" type="pres">
      <dgm:prSet presAssocID="{D9E2AC27-13B6-4DE7-9444-8FC78AE11A44}" presName="text3" presStyleLbl="fgAcc3" presStyleIdx="0" presStyleCnt="2" custScaleX="238974">
        <dgm:presLayoutVars>
          <dgm:chPref val="3"/>
        </dgm:presLayoutVars>
      </dgm:prSet>
      <dgm:spPr/>
      <dgm:t>
        <a:bodyPr/>
        <a:lstStyle/>
        <a:p>
          <a:endParaRPr lang="el-GR"/>
        </a:p>
      </dgm:t>
    </dgm:pt>
    <dgm:pt modelId="{DD00DC0E-FC0E-497A-B38E-5A5D0568C6DC}" type="pres">
      <dgm:prSet presAssocID="{D9E2AC27-13B6-4DE7-9444-8FC78AE11A44}" presName="hierChild4" presStyleCnt="0"/>
      <dgm:spPr/>
    </dgm:pt>
    <dgm:pt modelId="{668B29FD-269D-4988-AF9F-1C36D5A87966}" type="pres">
      <dgm:prSet presAssocID="{D6B516F5-66CA-4D4A-9A7E-19BF6DAACEEF}" presName="Name10" presStyleLbl="parChTrans1D2" presStyleIdx="1" presStyleCnt="2"/>
      <dgm:spPr/>
      <dgm:t>
        <a:bodyPr/>
        <a:lstStyle/>
        <a:p>
          <a:endParaRPr lang="el-GR"/>
        </a:p>
      </dgm:t>
    </dgm:pt>
    <dgm:pt modelId="{679F6FBC-328E-4D47-8B4C-BE11A66E4874}" type="pres">
      <dgm:prSet presAssocID="{B1182010-6B87-47DA-B675-82E36FEAA226}" presName="hierRoot2" presStyleCnt="0"/>
      <dgm:spPr/>
    </dgm:pt>
    <dgm:pt modelId="{5FB6EE60-C1BF-4EA6-9BD4-100409AB17A7}" type="pres">
      <dgm:prSet presAssocID="{B1182010-6B87-47DA-B675-82E36FEAA226}" presName="composite2" presStyleCnt="0"/>
      <dgm:spPr/>
    </dgm:pt>
    <dgm:pt modelId="{8480F636-9889-45F2-8018-2896184FDB36}" type="pres">
      <dgm:prSet presAssocID="{B1182010-6B87-47DA-B675-82E36FEAA226}" presName="background2" presStyleLbl="node2" presStyleIdx="1" presStyleCnt="2"/>
      <dgm:spPr/>
    </dgm:pt>
    <dgm:pt modelId="{15E2BDFB-D544-4896-8497-52A7853014D5}" type="pres">
      <dgm:prSet presAssocID="{B1182010-6B87-47DA-B675-82E36FEAA226}" presName="text2" presStyleLbl="fgAcc2" presStyleIdx="1" presStyleCnt="2" custScaleX="183310">
        <dgm:presLayoutVars>
          <dgm:chPref val="3"/>
        </dgm:presLayoutVars>
      </dgm:prSet>
      <dgm:spPr/>
      <dgm:t>
        <a:bodyPr/>
        <a:lstStyle/>
        <a:p>
          <a:endParaRPr lang="el-GR"/>
        </a:p>
      </dgm:t>
    </dgm:pt>
    <dgm:pt modelId="{2C891BD0-BEC2-4866-A9F5-34B78FF58151}" type="pres">
      <dgm:prSet presAssocID="{B1182010-6B87-47DA-B675-82E36FEAA226}" presName="hierChild3" presStyleCnt="0"/>
      <dgm:spPr/>
    </dgm:pt>
    <dgm:pt modelId="{92E3A5D6-1323-4C8B-BD70-C5B32225DB63}" type="pres">
      <dgm:prSet presAssocID="{C40B5F3A-EE32-4588-B83E-D2443EB12DAC}" presName="Name17" presStyleLbl="parChTrans1D3" presStyleIdx="1" presStyleCnt="2"/>
      <dgm:spPr/>
      <dgm:t>
        <a:bodyPr/>
        <a:lstStyle/>
        <a:p>
          <a:endParaRPr lang="el-GR"/>
        </a:p>
      </dgm:t>
    </dgm:pt>
    <dgm:pt modelId="{112DA748-B629-43ED-A727-BA0F0034510E}" type="pres">
      <dgm:prSet presAssocID="{2A13D8DE-ADC4-4C79-B283-E87D42BCE656}" presName="hierRoot3" presStyleCnt="0"/>
      <dgm:spPr/>
    </dgm:pt>
    <dgm:pt modelId="{65A75B50-E8C0-4F3F-BD3A-8EA349D67C87}" type="pres">
      <dgm:prSet presAssocID="{2A13D8DE-ADC4-4C79-B283-E87D42BCE656}" presName="composite3" presStyleCnt="0"/>
      <dgm:spPr/>
    </dgm:pt>
    <dgm:pt modelId="{5FB23C9B-2E25-47AA-9756-9138CC318B61}" type="pres">
      <dgm:prSet presAssocID="{2A13D8DE-ADC4-4C79-B283-E87D42BCE656}" presName="background3" presStyleLbl="node3" presStyleIdx="1" presStyleCnt="2"/>
      <dgm:spPr/>
    </dgm:pt>
    <dgm:pt modelId="{C9D277C5-3A2A-4388-A4FA-0CC6C9BED016}" type="pres">
      <dgm:prSet presAssocID="{2A13D8DE-ADC4-4C79-B283-E87D42BCE656}" presName="text3" presStyleLbl="fgAcc3" presStyleIdx="1" presStyleCnt="2" custScaleX="233372">
        <dgm:presLayoutVars>
          <dgm:chPref val="3"/>
        </dgm:presLayoutVars>
      </dgm:prSet>
      <dgm:spPr/>
      <dgm:t>
        <a:bodyPr/>
        <a:lstStyle/>
        <a:p>
          <a:endParaRPr lang="el-GR"/>
        </a:p>
      </dgm:t>
    </dgm:pt>
    <dgm:pt modelId="{6620BCEE-63CA-4B53-A9B2-B7D07B57AF0E}" type="pres">
      <dgm:prSet presAssocID="{2A13D8DE-ADC4-4C79-B283-E87D42BCE656}" presName="hierChild4" presStyleCnt="0"/>
      <dgm:spPr/>
    </dgm:pt>
  </dgm:ptLst>
  <dgm:cxnLst>
    <dgm:cxn modelId="{EB182EBA-0F65-4448-A38A-C686DF801E0A}" srcId="{08AF7BB0-573A-47BE-A4FC-E10BEDEA18F9}" destId="{B1182010-6B87-47DA-B675-82E36FEAA226}" srcOrd="1" destOrd="0" parTransId="{D6B516F5-66CA-4D4A-9A7E-19BF6DAACEEF}" sibTransId="{ACF6D3AC-7A00-45C7-A4F1-E5C9F9DFB191}"/>
    <dgm:cxn modelId="{AC57ABCD-BD30-43A5-809D-4B76BD3454A1}" srcId="{B1182010-6B87-47DA-B675-82E36FEAA226}" destId="{2A13D8DE-ADC4-4C79-B283-E87D42BCE656}" srcOrd="0" destOrd="0" parTransId="{C40B5F3A-EE32-4588-B83E-D2443EB12DAC}" sibTransId="{FCE8C1DD-74A6-4F39-BC29-86586EFD3563}"/>
    <dgm:cxn modelId="{37D0EB28-ADAD-4AAF-929A-FC5685868C56}" type="presOf" srcId="{D3BB62BB-5D71-4CD7-9621-6A32150CAAC9}" destId="{50F6C4F0-14E5-4E0F-B70C-D77074132747}" srcOrd="0" destOrd="0" presId="urn:microsoft.com/office/officeart/2005/8/layout/hierarchy1"/>
    <dgm:cxn modelId="{81E5F096-C01A-48B7-AA32-B87D119C2459}" type="presOf" srcId="{D6B516F5-66CA-4D4A-9A7E-19BF6DAACEEF}" destId="{668B29FD-269D-4988-AF9F-1C36D5A87966}" srcOrd="0" destOrd="0" presId="urn:microsoft.com/office/officeart/2005/8/layout/hierarchy1"/>
    <dgm:cxn modelId="{D861E724-4865-4AC6-86D2-D9C7C8D90D4B}" type="presOf" srcId="{D9E2AC27-13B6-4DE7-9444-8FC78AE11A44}" destId="{BBC5B57C-E86B-44D6-A917-AFCAB1831B2A}" srcOrd="0" destOrd="0" presId="urn:microsoft.com/office/officeart/2005/8/layout/hierarchy1"/>
    <dgm:cxn modelId="{D8DD8137-F681-4AC2-B657-2C38FEC7C1B5}" type="presOf" srcId="{C9159D75-0426-47EF-B74C-CBD6B224386D}" destId="{ED50966D-A9C7-417A-AF94-6D7A3E6B8DC8}" srcOrd="0" destOrd="0" presId="urn:microsoft.com/office/officeart/2005/8/layout/hierarchy1"/>
    <dgm:cxn modelId="{D3BC5D42-AB68-44CE-A0B4-7C7BF9BAD59E}" type="presOf" srcId="{08AF7BB0-573A-47BE-A4FC-E10BEDEA18F9}" destId="{A3F616ED-CD45-4CDF-83B2-790276337226}" srcOrd="0" destOrd="0" presId="urn:microsoft.com/office/officeart/2005/8/layout/hierarchy1"/>
    <dgm:cxn modelId="{BD57DF75-799C-4DD0-A193-BC3E15728765}" srcId="{18288D5D-9E20-4B7D-9736-6C505AE19553}" destId="{D9E2AC27-13B6-4DE7-9444-8FC78AE11A44}" srcOrd="0" destOrd="0" parTransId="{D3BB62BB-5D71-4CD7-9621-6A32150CAAC9}" sibTransId="{4AEB09C8-F422-4C99-8C8C-7E7B4A754E32}"/>
    <dgm:cxn modelId="{EDD0B442-D492-4033-9EE6-1448920D4392}" type="presOf" srcId="{18288D5D-9E20-4B7D-9736-6C505AE19553}" destId="{07D5072C-47A4-4880-A2C7-64583E01E0AE}" srcOrd="0" destOrd="0" presId="urn:microsoft.com/office/officeart/2005/8/layout/hierarchy1"/>
    <dgm:cxn modelId="{36599482-FECB-419C-8F84-13E17C77B8AC}" srcId="{08AF7BB0-573A-47BE-A4FC-E10BEDEA18F9}" destId="{18288D5D-9E20-4B7D-9736-6C505AE19553}" srcOrd="0" destOrd="0" parTransId="{70458EA4-11D7-4037-B7D0-4454FC8C9F95}" sibTransId="{63C60907-877A-4E96-9723-9EBDBAD03579}"/>
    <dgm:cxn modelId="{47F2160B-B9A8-49F0-B362-018A74D3718E}" srcId="{C9159D75-0426-47EF-B74C-CBD6B224386D}" destId="{08AF7BB0-573A-47BE-A4FC-E10BEDEA18F9}" srcOrd="0" destOrd="0" parTransId="{310FF534-5291-4D66-B71E-5361913190E1}" sibTransId="{A44ACAB5-DD0E-4FBB-B5DF-04314716AE15}"/>
    <dgm:cxn modelId="{C0DB6808-750B-4B27-BC21-90F23F8351A1}" type="presOf" srcId="{B1182010-6B87-47DA-B675-82E36FEAA226}" destId="{15E2BDFB-D544-4896-8497-52A7853014D5}" srcOrd="0" destOrd="0" presId="urn:microsoft.com/office/officeart/2005/8/layout/hierarchy1"/>
    <dgm:cxn modelId="{D66A87C1-3496-4A67-BC5C-B5440F958845}" type="presOf" srcId="{C40B5F3A-EE32-4588-B83E-D2443EB12DAC}" destId="{92E3A5D6-1323-4C8B-BD70-C5B32225DB63}" srcOrd="0" destOrd="0" presId="urn:microsoft.com/office/officeart/2005/8/layout/hierarchy1"/>
    <dgm:cxn modelId="{2D55023F-2ABD-41E7-A363-B70BCD4CA608}" type="presOf" srcId="{70458EA4-11D7-4037-B7D0-4454FC8C9F95}" destId="{714EEEE2-2D70-462E-810D-87DF8A4A5361}" srcOrd="0" destOrd="0" presId="urn:microsoft.com/office/officeart/2005/8/layout/hierarchy1"/>
    <dgm:cxn modelId="{16CC4484-10D9-4AE6-BED6-9077C8F2AD7B}" type="presOf" srcId="{2A13D8DE-ADC4-4C79-B283-E87D42BCE656}" destId="{C9D277C5-3A2A-4388-A4FA-0CC6C9BED016}" srcOrd="0" destOrd="0" presId="urn:microsoft.com/office/officeart/2005/8/layout/hierarchy1"/>
    <dgm:cxn modelId="{EC5872F3-F47F-4A74-9872-C35DF2984C39}" type="presParOf" srcId="{ED50966D-A9C7-417A-AF94-6D7A3E6B8DC8}" destId="{89F7D7D2-33D3-43F9-98D1-695E5D27D9E5}" srcOrd="0" destOrd="0" presId="urn:microsoft.com/office/officeart/2005/8/layout/hierarchy1"/>
    <dgm:cxn modelId="{B83333FA-7327-4F7D-9269-47D7D1D6A31B}" type="presParOf" srcId="{89F7D7D2-33D3-43F9-98D1-695E5D27D9E5}" destId="{A388F987-2421-49BE-8FBD-EFEE9238640A}" srcOrd="0" destOrd="0" presId="urn:microsoft.com/office/officeart/2005/8/layout/hierarchy1"/>
    <dgm:cxn modelId="{DC416D3B-3EEA-4D72-B284-F65771AF98C8}" type="presParOf" srcId="{A388F987-2421-49BE-8FBD-EFEE9238640A}" destId="{BBB7A030-B407-4DE5-9DDE-A2ABF9C1F1D8}" srcOrd="0" destOrd="0" presId="urn:microsoft.com/office/officeart/2005/8/layout/hierarchy1"/>
    <dgm:cxn modelId="{C65A3FA0-2E30-4FF9-B007-1B3A8E359135}" type="presParOf" srcId="{A388F987-2421-49BE-8FBD-EFEE9238640A}" destId="{A3F616ED-CD45-4CDF-83B2-790276337226}" srcOrd="1" destOrd="0" presId="urn:microsoft.com/office/officeart/2005/8/layout/hierarchy1"/>
    <dgm:cxn modelId="{F84ECEF2-A9F6-4839-8F0A-878D6A0AC563}" type="presParOf" srcId="{89F7D7D2-33D3-43F9-98D1-695E5D27D9E5}" destId="{81F432E6-467A-4817-B67F-9B8A6DD83318}" srcOrd="1" destOrd="0" presId="urn:microsoft.com/office/officeart/2005/8/layout/hierarchy1"/>
    <dgm:cxn modelId="{0716EDD5-AE65-4764-933F-AE69CCFE327B}" type="presParOf" srcId="{81F432E6-467A-4817-B67F-9B8A6DD83318}" destId="{714EEEE2-2D70-462E-810D-87DF8A4A5361}" srcOrd="0" destOrd="0" presId="urn:microsoft.com/office/officeart/2005/8/layout/hierarchy1"/>
    <dgm:cxn modelId="{5A8B2DF7-3BFA-47B7-A0C0-54F60DEB3739}" type="presParOf" srcId="{81F432E6-467A-4817-B67F-9B8A6DD83318}" destId="{0DDFEF9B-0A67-4B12-8499-077FB8F9C15E}" srcOrd="1" destOrd="0" presId="urn:microsoft.com/office/officeart/2005/8/layout/hierarchy1"/>
    <dgm:cxn modelId="{D7EEB1AE-BB4B-4149-85B7-A1A555DB4F33}" type="presParOf" srcId="{0DDFEF9B-0A67-4B12-8499-077FB8F9C15E}" destId="{E89B763D-1C37-4097-8AFC-0A5D666D85CF}" srcOrd="0" destOrd="0" presId="urn:microsoft.com/office/officeart/2005/8/layout/hierarchy1"/>
    <dgm:cxn modelId="{840DC5A3-8C5D-4B1D-80DC-F3038873953F}" type="presParOf" srcId="{E89B763D-1C37-4097-8AFC-0A5D666D85CF}" destId="{49155692-07A5-42E2-A129-1A0465FD9DCA}" srcOrd="0" destOrd="0" presId="urn:microsoft.com/office/officeart/2005/8/layout/hierarchy1"/>
    <dgm:cxn modelId="{B86DF88B-03F3-4182-ADA9-5EA0937645AA}" type="presParOf" srcId="{E89B763D-1C37-4097-8AFC-0A5D666D85CF}" destId="{07D5072C-47A4-4880-A2C7-64583E01E0AE}" srcOrd="1" destOrd="0" presId="urn:microsoft.com/office/officeart/2005/8/layout/hierarchy1"/>
    <dgm:cxn modelId="{D54F1A2F-F9DC-4BA5-96A2-C74205B7AA5B}" type="presParOf" srcId="{0DDFEF9B-0A67-4B12-8499-077FB8F9C15E}" destId="{6DE4DF45-AA75-4E2E-8BDB-023416E23315}" srcOrd="1" destOrd="0" presId="urn:microsoft.com/office/officeart/2005/8/layout/hierarchy1"/>
    <dgm:cxn modelId="{FE65B07C-DE77-44CF-8141-372E686768C9}" type="presParOf" srcId="{6DE4DF45-AA75-4E2E-8BDB-023416E23315}" destId="{50F6C4F0-14E5-4E0F-B70C-D77074132747}" srcOrd="0" destOrd="0" presId="urn:microsoft.com/office/officeart/2005/8/layout/hierarchy1"/>
    <dgm:cxn modelId="{6646C660-3AA4-45B3-A430-F7328EE713FC}" type="presParOf" srcId="{6DE4DF45-AA75-4E2E-8BDB-023416E23315}" destId="{AB721A96-3D17-4045-BDD2-7539F36A8819}" srcOrd="1" destOrd="0" presId="urn:microsoft.com/office/officeart/2005/8/layout/hierarchy1"/>
    <dgm:cxn modelId="{71AF0093-F522-4144-8035-D95F26BA33E0}" type="presParOf" srcId="{AB721A96-3D17-4045-BDD2-7539F36A8819}" destId="{782B87F4-0BD1-4DE0-97ED-6CE568CF6F97}" srcOrd="0" destOrd="0" presId="urn:microsoft.com/office/officeart/2005/8/layout/hierarchy1"/>
    <dgm:cxn modelId="{ECF48389-F46B-47F2-9F1D-E1892C09D599}" type="presParOf" srcId="{782B87F4-0BD1-4DE0-97ED-6CE568CF6F97}" destId="{53C98EF4-4298-4E13-9764-C413B3053A6A}" srcOrd="0" destOrd="0" presId="urn:microsoft.com/office/officeart/2005/8/layout/hierarchy1"/>
    <dgm:cxn modelId="{67D0D573-7FCA-4806-80DA-76A2A5BD3A7D}" type="presParOf" srcId="{782B87F4-0BD1-4DE0-97ED-6CE568CF6F97}" destId="{BBC5B57C-E86B-44D6-A917-AFCAB1831B2A}" srcOrd="1" destOrd="0" presId="urn:microsoft.com/office/officeart/2005/8/layout/hierarchy1"/>
    <dgm:cxn modelId="{D7F43D9F-303E-4B7E-8E82-8E8329BFE328}" type="presParOf" srcId="{AB721A96-3D17-4045-BDD2-7539F36A8819}" destId="{DD00DC0E-FC0E-497A-B38E-5A5D0568C6DC}" srcOrd="1" destOrd="0" presId="urn:microsoft.com/office/officeart/2005/8/layout/hierarchy1"/>
    <dgm:cxn modelId="{A6DFB6E0-71A0-4B61-8C75-E5E54999274A}" type="presParOf" srcId="{81F432E6-467A-4817-B67F-9B8A6DD83318}" destId="{668B29FD-269D-4988-AF9F-1C36D5A87966}" srcOrd="2" destOrd="0" presId="urn:microsoft.com/office/officeart/2005/8/layout/hierarchy1"/>
    <dgm:cxn modelId="{C0E098A2-B114-472F-BBA2-C105D18C4E82}" type="presParOf" srcId="{81F432E6-467A-4817-B67F-9B8A6DD83318}" destId="{679F6FBC-328E-4D47-8B4C-BE11A66E4874}" srcOrd="3" destOrd="0" presId="urn:microsoft.com/office/officeart/2005/8/layout/hierarchy1"/>
    <dgm:cxn modelId="{46F36AB4-D6EF-4D8C-AE66-2BA34585A1DF}" type="presParOf" srcId="{679F6FBC-328E-4D47-8B4C-BE11A66E4874}" destId="{5FB6EE60-C1BF-4EA6-9BD4-100409AB17A7}" srcOrd="0" destOrd="0" presId="urn:microsoft.com/office/officeart/2005/8/layout/hierarchy1"/>
    <dgm:cxn modelId="{5ED94CCC-F38F-437D-A476-803344E8E65E}" type="presParOf" srcId="{5FB6EE60-C1BF-4EA6-9BD4-100409AB17A7}" destId="{8480F636-9889-45F2-8018-2896184FDB36}" srcOrd="0" destOrd="0" presId="urn:microsoft.com/office/officeart/2005/8/layout/hierarchy1"/>
    <dgm:cxn modelId="{2750671A-F5CB-43D3-9DCF-E61E147AADBF}" type="presParOf" srcId="{5FB6EE60-C1BF-4EA6-9BD4-100409AB17A7}" destId="{15E2BDFB-D544-4896-8497-52A7853014D5}" srcOrd="1" destOrd="0" presId="urn:microsoft.com/office/officeart/2005/8/layout/hierarchy1"/>
    <dgm:cxn modelId="{0B92690F-3725-4B0C-A99D-15255252235F}" type="presParOf" srcId="{679F6FBC-328E-4D47-8B4C-BE11A66E4874}" destId="{2C891BD0-BEC2-4866-A9F5-34B78FF58151}" srcOrd="1" destOrd="0" presId="urn:microsoft.com/office/officeart/2005/8/layout/hierarchy1"/>
    <dgm:cxn modelId="{2196C79A-9F3B-4A60-B037-56FA6F813DE6}" type="presParOf" srcId="{2C891BD0-BEC2-4866-A9F5-34B78FF58151}" destId="{92E3A5D6-1323-4C8B-BD70-C5B32225DB63}" srcOrd="0" destOrd="0" presId="urn:microsoft.com/office/officeart/2005/8/layout/hierarchy1"/>
    <dgm:cxn modelId="{BC8B0E32-937E-4BCE-B4F3-D1F515DCE089}" type="presParOf" srcId="{2C891BD0-BEC2-4866-A9F5-34B78FF58151}" destId="{112DA748-B629-43ED-A727-BA0F0034510E}" srcOrd="1" destOrd="0" presId="urn:microsoft.com/office/officeart/2005/8/layout/hierarchy1"/>
    <dgm:cxn modelId="{C4744498-FA04-4F88-8FD4-EBAA10EFF343}" type="presParOf" srcId="{112DA748-B629-43ED-A727-BA0F0034510E}" destId="{65A75B50-E8C0-4F3F-BD3A-8EA349D67C87}" srcOrd="0" destOrd="0" presId="urn:microsoft.com/office/officeart/2005/8/layout/hierarchy1"/>
    <dgm:cxn modelId="{BED5C910-211E-4AA9-8627-90811B0328E3}" type="presParOf" srcId="{65A75B50-E8C0-4F3F-BD3A-8EA349D67C87}" destId="{5FB23C9B-2E25-47AA-9756-9138CC318B61}" srcOrd="0" destOrd="0" presId="urn:microsoft.com/office/officeart/2005/8/layout/hierarchy1"/>
    <dgm:cxn modelId="{BA7848CF-472B-4420-AD05-EDC78AE88300}" type="presParOf" srcId="{65A75B50-E8C0-4F3F-BD3A-8EA349D67C87}" destId="{C9D277C5-3A2A-4388-A4FA-0CC6C9BED016}" srcOrd="1" destOrd="0" presId="urn:microsoft.com/office/officeart/2005/8/layout/hierarchy1"/>
    <dgm:cxn modelId="{63E52838-0ECD-45D7-B082-5D23451FFE4D}" type="presParOf" srcId="{112DA748-B629-43ED-A727-BA0F0034510E}" destId="{6620BCEE-63CA-4B53-A9B2-B7D07B57AF0E}"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26BBF1-625A-4301-B518-396B0463673B}" type="doc">
      <dgm:prSet loTypeId="urn:microsoft.com/office/officeart/2005/8/layout/process2" loCatId="process" qsTypeId="urn:microsoft.com/office/officeart/2005/8/quickstyle/simple1" qsCatId="simple" csTypeId="urn:microsoft.com/office/officeart/2005/8/colors/accent0_3" csCatId="mainScheme" phldr="1"/>
      <dgm:spPr/>
    </dgm:pt>
    <dgm:pt modelId="{A558FE5C-1AED-4847-827C-8A858FE7980B}">
      <dgm:prSet phldrT="[Text]" custT="1"/>
      <dgm:spPr/>
      <dgm:t>
        <a:bodyPr/>
        <a:lstStyle/>
        <a:p>
          <a:r>
            <a:rPr lang="el-GR" sz="2400" baseline="0" dirty="0" smtClean="0"/>
            <a:t>Έχουμε μία δέσμη θετικά φορτισμένων σωματιδίων.</a:t>
          </a:r>
          <a:endParaRPr lang="en-US" sz="2400" baseline="0" dirty="0"/>
        </a:p>
      </dgm:t>
    </dgm:pt>
    <dgm:pt modelId="{91C6A631-8640-428D-91FE-4999FAE8CB7C}" type="parTrans" cxnId="{7C1C78E4-04C8-4EDA-BD9B-D50EB50A49CD}">
      <dgm:prSet/>
      <dgm:spPr/>
      <dgm:t>
        <a:bodyPr/>
        <a:lstStyle/>
        <a:p>
          <a:endParaRPr lang="en-US"/>
        </a:p>
      </dgm:t>
    </dgm:pt>
    <dgm:pt modelId="{F663B19A-484C-48B5-8E34-96E4E5DFFF78}" type="sibTrans" cxnId="{7C1C78E4-04C8-4EDA-BD9B-D50EB50A49CD}">
      <dgm:prSet/>
      <dgm:spPr>
        <a:solidFill>
          <a:schemeClr val="accent4">
            <a:lumMod val="60000"/>
            <a:lumOff val="40000"/>
          </a:schemeClr>
        </a:solidFill>
      </dgm:spPr>
      <dgm:t>
        <a:bodyPr/>
        <a:lstStyle/>
        <a:p>
          <a:endParaRPr lang="en-US" baseline="0" dirty="0">
            <a:solidFill>
              <a:schemeClr val="tx1"/>
            </a:solidFill>
          </a:endParaRPr>
        </a:p>
      </dgm:t>
    </dgm:pt>
    <dgm:pt modelId="{EE87B6B9-1E15-44B9-B21F-ACD579D878C9}">
      <dgm:prSet phldrT="[Text]" custT="1"/>
      <dgm:spPr/>
      <dgm:t>
        <a:bodyPr/>
        <a:lstStyle/>
        <a:p>
          <a:r>
            <a:rPr lang="el-GR" sz="2400" dirty="0" smtClean="0"/>
            <a:t>Το ηλεκτρομαγνητικό κύμα ταξιδεύει και μαζί του σπρώχνει τα σωματίδια.</a:t>
          </a:r>
          <a:endParaRPr lang="en-US" sz="2400" dirty="0"/>
        </a:p>
      </dgm:t>
    </dgm:pt>
    <dgm:pt modelId="{213BBB5A-640C-42E6-969C-8E08E6758F64}" type="parTrans" cxnId="{2ABA83E5-E07B-4590-AA1C-D7E92283B783}">
      <dgm:prSet/>
      <dgm:spPr/>
      <dgm:t>
        <a:bodyPr/>
        <a:lstStyle/>
        <a:p>
          <a:endParaRPr lang="en-US"/>
        </a:p>
      </dgm:t>
    </dgm:pt>
    <dgm:pt modelId="{A52557FA-E186-48ED-B9CC-4001C4503176}" type="sibTrans" cxnId="{2ABA83E5-E07B-4590-AA1C-D7E92283B783}">
      <dgm:prSet/>
      <dgm:spPr>
        <a:solidFill>
          <a:schemeClr val="accent4">
            <a:lumMod val="60000"/>
            <a:lumOff val="40000"/>
          </a:schemeClr>
        </a:solidFill>
      </dgm:spPr>
      <dgm:t>
        <a:bodyPr/>
        <a:lstStyle/>
        <a:p>
          <a:endParaRPr lang="en-US"/>
        </a:p>
      </dgm:t>
    </dgm:pt>
    <dgm:pt modelId="{58748540-C55D-49A5-8E23-524D94FCA678}">
      <dgm:prSet phldrT="[Text]" custT="1"/>
      <dgm:spPr/>
      <dgm:t>
        <a:bodyPr/>
        <a:lstStyle/>
        <a:p>
          <a:r>
            <a:rPr lang="el-GR" sz="2400" dirty="0" smtClean="0"/>
            <a:t>Τα θετικά φορτισμένα σωματίδια που βρίσκονται κοντά στην κορυφή του Η-Μ κύματος δεχονται μικρότερη δύναμη. Το αποτέλεσμα είναι τα σωματίδια να τείνουν να κινούνται μαζί με το κύμα.</a:t>
          </a:r>
          <a:endParaRPr lang="en-US" sz="2400" dirty="0"/>
        </a:p>
      </dgm:t>
    </dgm:pt>
    <dgm:pt modelId="{F1EBB81D-B8A0-432F-BC05-0FDAEC7A70CE}" type="parTrans" cxnId="{A5581B59-7666-42E5-88DC-6F4CE5D6FC17}">
      <dgm:prSet/>
      <dgm:spPr/>
      <dgm:t>
        <a:bodyPr/>
        <a:lstStyle/>
        <a:p>
          <a:endParaRPr lang="en-US"/>
        </a:p>
      </dgm:t>
    </dgm:pt>
    <dgm:pt modelId="{8F0AB47F-3094-4D12-ADE6-B438B65BB134}" type="sibTrans" cxnId="{A5581B59-7666-42E5-88DC-6F4CE5D6FC17}">
      <dgm:prSet/>
      <dgm:spPr/>
      <dgm:t>
        <a:bodyPr/>
        <a:lstStyle/>
        <a:p>
          <a:endParaRPr lang="en-US"/>
        </a:p>
      </dgm:t>
    </dgm:pt>
    <dgm:pt modelId="{19BB7EE2-A856-42CE-B165-D986730DBF79}" type="pres">
      <dgm:prSet presAssocID="{2C26BBF1-625A-4301-B518-396B0463673B}" presName="linearFlow" presStyleCnt="0">
        <dgm:presLayoutVars>
          <dgm:resizeHandles val="exact"/>
        </dgm:presLayoutVars>
      </dgm:prSet>
      <dgm:spPr/>
    </dgm:pt>
    <dgm:pt modelId="{021D669A-E5B8-4249-BFCB-CC87B601E2A9}" type="pres">
      <dgm:prSet presAssocID="{A558FE5C-1AED-4847-827C-8A858FE7980B}" presName="node" presStyleLbl="node1" presStyleIdx="0" presStyleCnt="3" custScaleX="184180" custScaleY="59755">
        <dgm:presLayoutVars>
          <dgm:bulletEnabled val="1"/>
        </dgm:presLayoutVars>
      </dgm:prSet>
      <dgm:spPr/>
      <dgm:t>
        <a:bodyPr/>
        <a:lstStyle/>
        <a:p>
          <a:endParaRPr lang="en-US"/>
        </a:p>
      </dgm:t>
    </dgm:pt>
    <dgm:pt modelId="{88B33A90-02DB-4405-AC67-FFBAA397C770}" type="pres">
      <dgm:prSet presAssocID="{F663B19A-484C-48B5-8E34-96E4E5DFFF78}" presName="sibTrans" presStyleLbl="sibTrans2D1" presStyleIdx="0" presStyleCnt="2"/>
      <dgm:spPr/>
      <dgm:t>
        <a:bodyPr/>
        <a:lstStyle/>
        <a:p>
          <a:endParaRPr lang="en-US"/>
        </a:p>
      </dgm:t>
    </dgm:pt>
    <dgm:pt modelId="{2BA0A928-17DA-4204-8471-0AE15B155056}" type="pres">
      <dgm:prSet presAssocID="{F663B19A-484C-48B5-8E34-96E4E5DFFF78}" presName="connectorText" presStyleLbl="sibTrans2D1" presStyleIdx="0" presStyleCnt="2"/>
      <dgm:spPr/>
      <dgm:t>
        <a:bodyPr/>
        <a:lstStyle/>
        <a:p>
          <a:endParaRPr lang="en-US"/>
        </a:p>
      </dgm:t>
    </dgm:pt>
    <dgm:pt modelId="{F23CDB73-12D0-455C-89A5-7A98DE98D25D}" type="pres">
      <dgm:prSet presAssocID="{EE87B6B9-1E15-44B9-B21F-ACD579D878C9}" presName="node" presStyleLbl="node1" presStyleIdx="1" presStyleCnt="3" custScaleX="184180" custScaleY="60153">
        <dgm:presLayoutVars>
          <dgm:bulletEnabled val="1"/>
        </dgm:presLayoutVars>
      </dgm:prSet>
      <dgm:spPr/>
      <dgm:t>
        <a:bodyPr/>
        <a:lstStyle/>
        <a:p>
          <a:endParaRPr lang="en-US"/>
        </a:p>
      </dgm:t>
    </dgm:pt>
    <dgm:pt modelId="{A1743456-F7C9-442F-ABD9-AFCEB1D9E398}" type="pres">
      <dgm:prSet presAssocID="{A52557FA-E186-48ED-B9CC-4001C4503176}" presName="sibTrans" presStyleLbl="sibTrans2D1" presStyleIdx="1" presStyleCnt="2" custScaleX="101592"/>
      <dgm:spPr/>
      <dgm:t>
        <a:bodyPr/>
        <a:lstStyle/>
        <a:p>
          <a:endParaRPr lang="en-US"/>
        </a:p>
      </dgm:t>
    </dgm:pt>
    <dgm:pt modelId="{3719BD47-8BDB-42F0-A2B7-7064CAB448EF}" type="pres">
      <dgm:prSet presAssocID="{A52557FA-E186-48ED-B9CC-4001C4503176}" presName="connectorText" presStyleLbl="sibTrans2D1" presStyleIdx="1" presStyleCnt="2"/>
      <dgm:spPr/>
      <dgm:t>
        <a:bodyPr/>
        <a:lstStyle/>
        <a:p>
          <a:endParaRPr lang="en-US"/>
        </a:p>
      </dgm:t>
    </dgm:pt>
    <dgm:pt modelId="{C76AD13B-0390-4E96-B6D0-FAAA6C5AE8AB}" type="pres">
      <dgm:prSet presAssocID="{58748540-C55D-49A5-8E23-524D94FCA678}" presName="node" presStyleLbl="node1" presStyleIdx="2" presStyleCnt="3" custScaleX="183513" custScaleY="114061">
        <dgm:presLayoutVars>
          <dgm:bulletEnabled val="1"/>
        </dgm:presLayoutVars>
      </dgm:prSet>
      <dgm:spPr/>
      <dgm:t>
        <a:bodyPr/>
        <a:lstStyle/>
        <a:p>
          <a:endParaRPr lang="en-US"/>
        </a:p>
      </dgm:t>
    </dgm:pt>
  </dgm:ptLst>
  <dgm:cxnLst>
    <dgm:cxn modelId="{DEAA4851-2844-4A8B-BF8A-9D4B4102FB9A}" type="presOf" srcId="{58748540-C55D-49A5-8E23-524D94FCA678}" destId="{C76AD13B-0390-4E96-B6D0-FAAA6C5AE8AB}" srcOrd="0" destOrd="0" presId="urn:microsoft.com/office/officeart/2005/8/layout/process2"/>
    <dgm:cxn modelId="{7C1C78E4-04C8-4EDA-BD9B-D50EB50A49CD}" srcId="{2C26BBF1-625A-4301-B518-396B0463673B}" destId="{A558FE5C-1AED-4847-827C-8A858FE7980B}" srcOrd="0" destOrd="0" parTransId="{91C6A631-8640-428D-91FE-4999FAE8CB7C}" sibTransId="{F663B19A-484C-48B5-8E34-96E4E5DFFF78}"/>
    <dgm:cxn modelId="{2ABA83E5-E07B-4590-AA1C-D7E92283B783}" srcId="{2C26BBF1-625A-4301-B518-396B0463673B}" destId="{EE87B6B9-1E15-44B9-B21F-ACD579D878C9}" srcOrd="1" destOrd="0" parTransId="{213BBB5A-640C-42E6-969C-8E08E6758F64}" sibTransId="{A52557FA-E186-48ED-B9CC-4001C4503176}"/>
    <dgm:cxn modelId="{3955E816-EA25-40DD-8868-93305269CF6B}" type="presOf" srcId="{EE87B6B9-1E15-44B9-B21F-ACD579D878C9}" destId="{F23CDB73-12D0-455C-89A5-7A98DE98D25D}" srcOrd="0" destOrd="0" presId="urn:microsoft.com/office/officeart/2005/8/layout/process2"/>
    <dgm:cxn modelId="{D4A22B0D-5840-4D4F-AED1-D9DEA00D968A}" type="presOf" srcId="{F663B19A-484C-48B5-8E34-96E4E5DFFF78}" destId="{2BA0A928-17DA-4204-8471-0AE15B155056}" srcOrd="1" destOrd="0" presId="urn:microsoft.com/office/officeart/2005/8/layout/process2"/>
    <dgm:cxn modelId="{6EB90F46-9561-48BA-8109-D1013337FDB5}" type="presOf" srcId="{A558FE5C-1AED-4847-827C-8A858FE7980B}" destId="{021D669A-E5B8-4249-BFCB-CC87B601E2A9}" srcOrd="0" destOrd="0" presId="urn:microsoft.com/office/officeart/2005/8/layout/process2"/>
    <dgm:cxn modelId="{A5581B59-7666-42E5-88DC-6F4CE5D6FC17}" srcId="{2C26BBF1-625A-4301-B518-396B0463673B}" destId="{58748540-C55D-49A5-8E23-524D94FCA678}" srcOrd="2" destOrd="0" parTransId="{F1EBB81D-B8A0-432F-BC05-0FDAEC7A70CE}" sibTransId="{8F0AB47F-3094-4D12-ADE6-B438B65BB134}"/>
    <dgm:cxn modelId="{341AF663-0309-4396-8DED-9C44D8634706}" type="presOf" srcId="{2C26BBF1-625A-4301-B518-396B0463673B}" destId="{19BB7EE2-A856-42CE-B165-D986730DBF79}" srcOrd="0" destOrd="0" presId="urn:microsoft.com/office/officeart/2005/8/layout/process2"/>
    <dgm:cxn modelId="{41676D59-E86C-4D94-84EF-E3206A2E4DE8}" type="presOf" srcId="{F663B19A-484C-48B5-8E34-96E4E5DFFF78}" destId="{88B33A90-02DB-4405-AC67-FFBAA397C770}" srcOrd="0" destOrd="0" presId="urn:microsoft.com/office/officeart/2005/8/layout/process2"/>
    <dgm:cxn modelId="{3CCCE218-85C7-4B9F-B09E-23D908AF77E3}" type="presOf" srcId="{A52557FA-E186-48ED-B9CC-4001C4503176}" destId="{3719BD47-8BDB-42F0-A2B7-7064CAB448EF}" srcOrd="1" destOrd="0" presId="urn:microsoft.com/office/officeart/2005/8/layout/process2"/>
    <dgm:cxn modelId="{C5F5096A-2D34-4B57-A314-50609E24F0FD}" type="presOf" srcId="{A52557FA-E186-48ED-B9CC-4001C4503176}" destId="{A1743456-F7C9-442F-ABD9-AFCEB1D9E398}" srcOrd="0" destOrd="0" presId="urn:microsoft.com/office/officeart/2005/8/layout/process2"/>
    <dgm:cxn modelId="{A83BE49F-E8AB-4ECA-B98B-69494CBA0BBF}" type="presParOf" srcId="{19BB7EE2-A856-42CE-B165-D986730DBF79}" destId="{021D669A-E5B8-4249-BFCB-CC87B601E2A9}" srcOrd="0" destOrd="0" presId="urn:microsoft.com/office/officeart/2005/8/layout/process2"/>
    <dgm:cxn modelId="{46A4F8EF-9114-40B8-BB2F-A16FAFFED832}" type="presParOf" srcId="{19BB7EE2-A856-42CE-B165-D986730DBF79}" destId="{88B33A90-02DB-4405-AC67-FFBAA397C770}" srcOrd="1" destOrd="0" presId="urn:microsoft.com/office/officeart/2005/8/layout/process2"/>
    <dgm:cxn modelId="{F656B2E1-FB4A-4CB9-9181-99492B4BF51C}" type="presParOf" srcId="{88B33A90-02DB-4405-AC67-FFBAA397C770}" destId="{2BA0A928-17DA-4204-8471-0AE15B155056}" srcOrd="0" destOrd="0" presId="urn:microsoft.com/office/officeart/2005/8/layout/process2"/>
    <dgm:cxn modelId="{C3EF0D95-BE98-4373-84ED-82EDEA426DB5}" type="presParOf" srcId="{19BB7EE2-A856-42CE-B165-D986730DBF79}" destId="{F23CDB73-12D0-455C-89A5-7A98DE98D25D}" srcOrd="2" destOrd="0" presId="urn:microsoft.com/office/officeart/2005/8/layout/process2"/>
    <dgm:cxn modelId="{0C3D9E9D-B7EF-406E-9B3A-F4D4ABC3DD80}" type="presParOf" srcId="{19BB7EE2-A856-42CE-B165-D986730DBF79}" destId="{A1743456-F7C9-442F-ABD9-AFCEB1D9E398}" srcOrd="3" destOrd="0" presId="urn:microsoft.com/office/officeart/2005/8/layout/process2"/>
    <dgm:cxn modelId="{4F080665-29EB-44A1-81F2-846DD9A1E499}" type="presParOf" srcId="{A1743456-F7C9-442F-ABD9-AFCEB1D9E398}" destId="{3719BD47-8BDB-42F0-A2B7-7064CAB448EF}" srcOrd="0" destOrd="0" presId="urn:microsoft.com/office/officeart/2005/8/layout/process2"/>
    <dgm:cxn modelId="{FD465CC1-504E-4F07-9AC5-B93E7A76FF04}" type="presParOf" srcId="{19BB7EE2-A856-42CE-B165-D986730DBF79}" destId="{C76AD13B-0390-4E96-B6D0-FAAA6C5AE8AB}"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07826E-5CED-4B26-87AE-CA7698F7E28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60B94D3B-66CD-413B-B448-36E854752DD1}">
      <dgm:prSet phldrT="[Text]"/>
      <dgm:spPr/>
      <dgm:t>
        <a:bodyPr/>
        <a:lstStyle/>
        <a:p>
          <a:r>
            <a:rPr lang="el-GR" dirty="0" smtClean="0"/>
            <a:t>Γραμμικοί</a:t>
          </a:r>
          <a:endParaRPr lang="en-US" dirty="0"/>
        </a:p>
      </dgm:t>
    </dgm:pt>
    <dgm:pt modelId="{678D5D6F-11C7-44E8-9A1C-E9630EF80C0A}" type="parTrans" cxnId="{181F4D71-A219-4070-8614-C58796B55E1E}">
      <dgm:prSet/>
      <dgm:spPr/>
      <dgm:t>
        <a:bodyPr/>
        <a:lstStyle/>
        <a:p>
          <a:endParaRPr lang="en-US"/>
        </a:p>
      </dgm:t>
    </dgm:pt>
    <dgm:pt modelId="{C689AFF0-4A1C-414B-9CBC-D9FECFA8EA54}" type="sibTrans" cxnId="{181F4D71-A219-4070-8614-C58796B55E1E}">
      <dgm:prSet/>
      <dgm:spPr/>
      <dgm:t>
        <a:bodyPr/>
        <a:lstStyle/>
        <a:p>
          <a:endParaRPr lang="en-US"/>
        </a:p>
      </dgm:t>
    </dgm:pt>
    <dgm:pt modelId="{AF29BD8D-88A5-4626-9454-FCD08ECBFCD3}">
      <dgm:prSet phldrT="[Text]"/>
      <dgm:spPr/>
      <dgm:t>
        <a:bodyPr/>
        <a:lstStyle/>
        <a:p>
          <a:r>
            <a:rPr lang="en-US" dirty="0" smtClean="0"/>
            <a:t>Van de </a:t>
          </a:r>
          <a:r>
            <a:rPr lang="en-US" dirty="0" err="1" smtClean="0"/>
            <a:t>Graaf</a:t>
          </a:r>
          <a:endParaRPr lang="en-US" dirty="0"/>
        </a:p>
      </dgm:t>
    </dgm:pt>
    <dgm:pt modelId="{22D53BFF-545B-45A2-A439-6DEBFE2CCD9E}" type="parTrans" cxnId="{C343F780-A2D3-4294-8F2D-4CF68BB7860A}">
      <dgm:prSet/>
      <dgm:spPr/>
      <dgm:t>
        <a:bodyPr/>
        <a:lstStyle/>
        <a:p>
          <a:endParaRPr lang="en-US"/>
        </a:p>
      </dgm:t>
    </dgm:pt>
    <dgm:pt modelId="{B557965D-8523-45F2-86D4-F0C6AE2C847B}" type="sibTrans" cxnId="{C343F780-A2D3-4294-8F2D-4CF68BB7860A}">
      <dgm:prSet/>
      <dgm:spPr/>
      <dgm:t>
        <a:bodyPr/>
        <a:lstStyle/>
        <a:p>
          <a:endParaRPr lang="en-US"/>
        </a:p>
      </dgm:t>
    </dgm:pt>
    <dgm:pt modelId="{250B2EE0-7C83-457E-8167-8749055DE2A8}">
      <dgm:prSet phldrT="[Text]"/>
      <dgm:spPr/>
      <dgm:t>
        <a:bodyPr/>
        <a:lstStyle/>
        <a:p>
          <a:r>
            <a:rPr lang="en-US" dirty="0" smtClean="0"/>
            <a:t>Drift Tube </a:t>
          </a:r>
          <a:r>
            <a:rPr lang="en-US" dirty="0" err="1" smtClean="0"/>
            <a:t>Linac</a:t>
          </a:r>
          <a:r>
            <a:rPr lang="en-US" dirty="0" smtClean="0"/>
            <a:t> -DTL</a:t>
          </a:r>
          <a:endParaRPr lang="en-US" dirty="0"/>
        </a:p>
      </dgm:t>
    </dgm:pt>
    <dgm:pt modelId="{E6630615-04F1-4751-8A1B-A00D3E43D31D}" type="parTrans" cxnId="{DA390650-5881-4138-B95F-C7286A7CB48B}">
      <dgm:prSet/>
      <dgm:spPr/>
      <dgm:t>
        <a:bodyPr/>
        <a:lstStyle/>
        <a:p>
          <a:endParaRPr lang="en-US"/>
        </a:p>
      </dgm:t>
    </dgm:pt>
    <dgm:pt modelId="{156FCEAD-C9D7-4DD3-9032-03C9F92B254C}" type="sibTrans" cxnId="{DA390650-5881-4138-B95F-C7286A7CB48B}">
      <dgm:prSet/>
      <dgm:spPr/>
      <dgm:t>
        <a:bodyPr/>
        <a:lstStyle/>
        <a:p>
          <a:endParaRPr lang="en-US"/>
        </a:p>
      </dgm:t>
    </dgm:pt>
    <dgm:pt modelId="{E8C336D2-A574-41B3-A3E1-695EE561F2CB}">
      <dgm:prSet phldrT="[Text]"/>
      <dgm:spPr/>
      <dgm:t>
        <a:bodyPr/>
        <a:lstStyle/>
        <a:p>
          <a:r>
            <a:rPr lang="el-GR" dirty="0" smtClean="0"/>
            <a:t>Κυκλικοί</a:t>
          </a:r>
          <a:endParaRPr lang="en-US" dirty="0"/>
        </a:p>
      </dgm:t>
    </dgm:pt>
    <dgm:pt modelId="{FB08CF82-55FE-4009-8C59-E6E4AE3C0407}" type="parTrans" cxnId="{FBED591A-C6F2-4985-83B2-53604DE54CE2}">
      <dgm:prSet/>
      <dgm:spPr/>
      <dgm:t>
        <a:bodyPr/>
        <a:lstStyle/>
        <a:p>
          <a:endParaRPr lang="en-US"/>
        </a:p>
      </dgm:t>
    </dgm:pt>
    <dgm:pt modelId="{EF097120-AF22-42F0-B679-C259E51C272F}" type="sibTrans" cxnId="{FBED591A-C6F2-4985-83B2-53604DE54CE2}">
      <dgm:prSet/>
      <dgm:spPr/>
      <dgm:t>
        <a:bodyPr/>
        <a:lstStyle/>
        <a:p>
          <a:endParaRPr lang="en-US"/>
        </a:p>
      </dgm:t>
    </dgm:pt>
    <dgm:pt modelId="{C80B2043-01F5-431F-8115-6934F433ADFF}">
      <dgm:prSet phldrT="[Text]"/>
      <dgm:spPr/>
      <dgm:t>
        <a:bodyPr/>
        <a:lstStyle/>
        <a:p>
          <a:r>
            <a:rPr lang="el-GR" dirty="0" smtClean="0"/>
            <a:t>Κύκλοτρον</a:t>
          </a:r>
          <a:endParaRPr lang="en-US" dirty="0"/>
        </a:p>
      </dgm:t>
    </dgm:pt>
    <dgm:pt modelId="{190B6DB4-7227-4A4E-9F5C-1E4258F9FC0D}" type="parTrans" cxnId="{6B223FFA-37AF-4A07-A791-446D9A5C4735}">
      <dgm:prSet/>
      <dgm:spPr/>
      <dgm:t>
        <a:bodyPr/>
        <a:lstStyle/>
        <a:p>
          <a:endParaRPr lang="en-US"/>
        </a:p>
      </dgm:t>
    </dgm:pt>
    <dgm:pt modelId="{BF322B09-060B-4821-A4A7-570F18AE499F}" type="sibTrans" cxnId="{6B223FFA-37AF-4A07-A791-446D9A5C4735}">
      <dgm:prSet/>
      <dgm:spPr/>
      <dgm:t>
        <a:bodyPr/>
        <a:lstStyle/>
        <a:p>
          <a:endParaRPr lang="en-US"/>
        </a:p>
      </dgm:t>
    </dgm:pt>
    <dgm:pt modelId="{F2ED6829-8FE4-44BA-9562-52F1DE120990}">
      <dgm:prSet phldrT="[Text]"/>
      <dgm:spPr/>
      <dgm:t>
        <a:bodyPr/>
        <a:lstStyle/>
        <a:p>
          <a:r>
            <a:rPr lang="el-GR" dirty="0" smtClean="0"/>
            <a:t>Συγχροκύκλοτρον</a:t>
          </a:r>
          <a:endParaRPr lang="en-US" dirty="0"/>
        </a:p>
      </dgm:t>
    </dgm:pt>
    <dgm:pt modelId="{3A9F43AF-A706-4496-9F85-8AAAAEB08A62}" type="parTrans" cxnId="{5121B92F-3C07-4A8E-A4ED-FDB8AE7EE61C}">
      <dgm:prSet/>
      <dgm:spPr/>
      <dgm:t>
        <a:bodyPr/>
        <a:lstStyle/>
        <a:p>
          <a:endParaRPr lang="en-US"/>
        </a:p>
      </dgm:t>
    </dgm:pt>
    <dgm:pt modelId="{A3C5ADB2-FAA5-41A1-A4F3-0CD6139C0194}" type="sibTrans" cxnId="{5121B92F-3C07-4A8E-A4ED-FDB8AE7EE61C}">
      <dgm:prSet/>
      <dgm:spPr/>
      <dgm:t>
        <a:bodyPr/>
        <a:lstStyle/>
        <a:p>
          <a:endParaRPr lang="en-US"/>
        </a:p>
      </dgm:t>
    </dgm:pt>
    <dgm:pt modelId="{E31FE9B9-9DC4-433B-B892-4F0A93531660}">
      <dgm:prSet/>
      <dgm:spPr/>
      <dgm:t>
        <a:bodyPr/>
        <a:lstStyle/>
        <a:p>
          <a:r>
            <a:rPr lang="en-US" dirty="0" smtClean="0"/>
            <a:t>(Radio Frequency</a:t>
          </a:r>
        </a:p>
        <a:p>
          <a:r>
            <a:rPr lang="en-US" dirty="0" err="1" smtClean="0"/>
            <a:t>Quadrupole</a:t>
          </a:r>
          <a:r>
            <a:rPr lang="en-US" dirty="0" smtClean="0"/>
            <a:t> - RFQ</a:t>
          </a:r>
          <a:endParaRPr lang="en-US" dirty="0"/>
        </a:p>
      </dgm:t>
    </dgm:pt>
    <dgm:pt modelId="{24FB3918-EB27-4092-9975-CDD27E67F534}" type="parTrans" cxnId="{CD6C6CC5-02FC-4126-99A8-F91DB3894305}">
      <dgm:prSet/>
      <dgm:spPr/>
      <dgm:t>
        <a:bodyPr/>
        <a:lstStyle/>
        <a:p>
          <a:endParaRPr lang="en-US"/>
        </a:p>
      </dgm:t>
    </dgm:pt>
    <dgm:pt modelId="{51334728-91AC-4262-84BF-17FA73107E93}" type="sibTrans" cxnId="{CD6C6CC5-02FC-4126-99A8-F91DB3894305}">
      <dgm:prSet/>
      <dgm:spPr/>
      <dgm:t>
        <a:bodyPr/>
        <a:lstStyle/>
        <a:p>
          <a:endParaRPr lang="en-US"/>
        </a:p>
      </dgm:t>
    </dgm:pt>
    <dgm:pt modelId="{5749EF2E-1979-47F6-A528-71B5BFF7696C}">
      <dgm:prSet/>
      <dgm:spPr/>
      <dgm:t>
        <a:bodyPr/>
        <a:lstStyle/>
        <a:p>
          <a:r>
            <a:rPr lang="en-US" dirty="0" err="1" smtClean="0"/>
            <a:t>Cockroft</a:t>
          </a:r>
          <a:r>
            <a:rPr lang="en-US" dirty="0" smtClean="0"/>
            <a:t>-Walton</a:t>
          </a:r>
          <a:endParaRPr lang="en-US" dirty="0"/>
        </a:p>
      </dgm:t>
    </dgm:pt>
    <dgm:pt modelId="{AED8EF34-EFA2-4795-8DA4-FCFF1ABE13E0}" type="parTrans" cxnId="{4F80A4FD-449F-4BE2-8B13-DB39B7C618BD}">
      <dgm:prSet/>
      <dgm:spPr/>
      <dgm:t>
        <a:bodyPr/>
        <a:lstStyle/>
        <a:p>
          <a:endParaRPr lang="en-US"/>
        </a:p>
      </dgm:t>
    </dgm:pt>
    <dgm:pt modelId="{8ADF8EF6-304D-451A-99C9-6BA6B8A7C3DC}" type="sibTrans" cxnId="{4F80A4FD-449F-4BE2-8B13-DB39B7C618BD}">
      <dgm:prSet/>
      <dgm:spPr/>
      <dgm:t>
        <a:bodyPr/>
        <a:lstStyle/>
        <a:p>
          <a:endParaRPr lang="en-US"/>
        </a:p>
      </dgm:t>
    </dgm:pt>
    <dgm:pt modelId="{6567ACA1-CB96-4D17-8A38-018973AB2AB3}">
      <dgm:prSet/>
      <dgm:spPr/>
      <dgm:t>
        <a:bodyPr/>
        <a:lstStyle/>
        <a:p>
          <a:r>
            <a:rPr lang="el-GR" dirty="0" smtClean="0"/>
            <a:t>Βήτατρον</a:t>
          </a:r>
          <a:endParaRPr lang="en-US" dirty="0"/>
        </a:p>
      </dgm:t>
    </dgm:pt>
    <dgm:pt modelId="{6017DA1D-B435-4476-8582-9F30BD9111B1}" type="parTrans" cxnId="{DE45C79B-B10A-482C-A507-310EE736729C}">
      <dgm:prSet/>
      <dgm:spPr/>
      <dgm:t>
        <a:bodyPr/>
        <a:lstStyle/>
        <a:p>
          <a:endParaRPr lang="en-US"/>
        </a:p>
      </dgm:t>
    </dgm:pt>
    <dgm:pt modelId="{BADC6301-2298-4353-B818-BCBAB88DF93D}" type="sibTrans" cxnId="{DE45C79B-B10A-482C-A507-310EE736729C}">
      <dgm:prSet/>
      <dgm:spPr/>
      <dgm:t>
        <a:bodyPr/>
        <a:lstStyle/>
        <a:p>
          <a:endParaRPr lang="en-US"/>
        </a:p>
      </dgm:t>
    </dgm:pt>
    <dgm:pt modelId="{863DE9F6-26AF-4294-98ED-7F5A759CAADB}">
      <dgm:prSet/>
      <dgm:spPr/>
      <dgm:t>
        <a:bodyPr/>
        <a:lstStyle/>
        <a:p>
          <a:r>
            <a:rPr lang="el-GR" dirty="0" smtClean="0"/>
            <a:t>Σύγχροτρον</a:t>
          </a:r>
          <a:endParaRPr lang="en-US" dirty="0"/>
        </a:p>
      </dgm:t>
    </dgm:pt>
    <dgm:pt modelId="{9117CB2C-0AD7-4C91-AB8C-64D775F9FE8C}" type="parTrans" cxnId="{30D978B9-35B0-46DC-9022-E4704BFEA50D}">
      <dgm:prSet/>
      <dgm:spPr/>
      <dgm:t>
        <a:bodyPr/>
        <a:lstStyle/>
        <a:p>
          <a:endParaRPr lang="en-US"/>
        </a:p>
      </dgm:t>
    </dgm:pt>
    <dgm:pt modelId="{989430B2-25D0-41AA-9D6F-E409FFC2BDDB}" type="sibTrans" cxnId="{30D978B9-35B0-46DC-9022-E4704BFEA50D}">
      <dgm:prSet/>
      <dgm:spPr/>
      <dgm:t>
        <a:bodyPr/>
        <a:lstStyle/>
        <a:p>
          <a:endParaRPr lang="en-US"/>
        </a:p>
      </dgm:t>
    </dgm:pt>
    <dgm:pt modelId="{EF3DC331-5A68-40D9-82CE-3A1F891A6D33}">
      <dgm:prSet/>
      <dgm:spPr/>
      <dgm:t>
        <a:bodyPr/>
        <a:lstStyle/>
        <a:p>
          <a:r>
            <a:rPr lang="el-GR" dirty="0" smtClean="0"/>
            <a:t>Μίκροτρον</a:t>
          </a:r>
          <a:endParaRPr lang="en-US" dirty="0"/>
        </a:p>
      </dgm:t>
    </dgm:pt>
    <dgm:pt modelId="{25F1939E-326E-45CA-B850-2BA83FAFFC6D}" type="parTrans" cxnId="{AA7E5E67-356F-4D48-A2DD-CE68424865D5}">
      <dgm:prSet/>
      <dgm:spPr/>
      <dgm:t>
        <a:bodyPr/>
        <a:lstStyle/>
        <a:p>
          <a:endParaRPr lang="en-US"/>
        </a:p>
      </dgm:t>
    </dgm:pt>
    <dgm:pt modelId="{FF1F5AD9-7122-426E-9B6D-A582CD0C7258}" type="sibTrans" cxnId="{AA7E5E67-356F-4D48-A2DD-CE68424865D5}">
      <dgm:prSet/>
      <dgm:spPr/>
      <dgm:t>
        <a:bodyPr/>
        <a:lstStyle/>
        <a:p>
          <a:endParaRPr lang="en-US"/>
        </a:p>
      </dgm:t>
    </dgm:pt>
    <dgm:pt modelId="{A453D02B-F2A9-4F96-8F97-85A4B4D4F718}" type="pres">
      <dgm:prSet presAssocID="{4107826E-5CED-4B26-87AE-CA7698F7E286}" presName="diagram" presStyleCnt="0">
        <dgm:presLayoutVars>
          <dgm:chPref val="1"/>
          <dgm:dir/>
          <dgm:animOne val="branch"/>
          <dgm:animLvl val="lvl"/>
          <dgm:resizeHandles/>
        </dgm:presLayoutVars>
      </dgm:prSet>
      <dgm:spPr/>
      <dgm:t>
        <a:bodyPr/>
        <a:lstStyle/>
        <a:p>
          <a:endParaRPr lang="el-GR"/>
        </a:p>
      </dgm:t>
    </dgm:pt>
    <dgm:pt modelId="{2A813B55-5871-4538-8CCC-DDF02D3B9E78}" type="pres">
      <dgm:prSet presAssocID="{60B94D3B-66CD-413B-B448-36E854752DD1}" presName="root" presStyleCnt="0"/>
      <dgm:spPr/>
    </dgm:pt>
    <dgm:pt modelId="{F545DF83-9D1A-455E-859F-EC79D4003D09}" type="pres">
      <dgm:prSet presAssocID="{60B94D3B-66CD-413B-B448-36E854752DD1}" presName="rootComposite" presStyleCnt="0"/>
      <dgm:spPr/>
    </dgm:pt>
    <dgm:pt modelId="{F05208CC-DE51-46EE-B77E-85A76B660033}" type="pres">
      <dgm:prSet presAssocID="{60B94D3B-66CD-413B-B448-36E854752DD1}" presName="rootText" presStyleLbl="node1" presStyleIdx="0" presStyleCnt="2" custScaleX="79790" custScaleY="58719" custLinFactNeighborX="-84767" custLinFactNeighborY="7642"/>
      <dgm:spPr/>
      <dgm:t>
        <a:bodyPr/>
        <a:lstStyle/>
        <a:p>
          <a:endParaRPr lang="en-US"/>
        </a:p>
      </dgm:t>
    </dgm:pt>
    <dgm:pt modelId="{71878B2D-A3DB-43FE-814E-547B7F9430C6}" type="pres">
      <dgm:prSet presAssocID="{60B94D3B-66CD-413B-B448-36E854752DD1}" presName="rootConnector" presStyleLbl="node1" presStyleIdx="0" presStyleCnt="2"/>
      <dgm:spPr/>
      <dgm:t>
        <a:bodyPr/>
        <a:lstStyle/>
        <a:p>
          <a:endParaRPr lang="el-GR"/>
        </a:p>
      </dgm:t>
    </dgm:pt>
    <dgm:pt modelId="{32C79049-C553-40B1-9C16-21FA3395A21D}" type="pres">
      <dgm:prSet presAssocID="{60B94D3B-66CD-413B-B448-36E854752DD1}" presName="childShape" presStyleCnt="0"/>
      <dgm:spPr/>
    </dgm:pt>
    <dgm:pt modelId="{7A300F04-1E96-411D-BF0C-D3BA1AF78A24}" type="pres">
      <dgm:prSet presAssocID="{22D53BFF-545B-45A2-A439-6DEBFE2CCD9E}" presName="Name13" presStyleLbl="parChTrans1D2" presStyleIdx="0" presStyleCnt="9"/>
      <dgm:spPr/>
      <dgm:t>
        <a:bodyPr/>
        <a:lstStyle/>
        <a:p>
          <a:endParaRPr lang="el-GR"/>
        </a:p>
      </dgm:t>
    </dgm:pt>
    <dgm:pt modelId="{D06FF77A-F5EF-4578-967C-BF64F5495F88}" type="pres">
      <dgm:prSet presAssocID="{AF29BD8D-88A5-4626-9454-FCD08ECBFCD3}" presName="childText" presStyleLbl="bgAcc1" presStyleIdx="0" presStyleCnt="9" custScaleX="139377" custLinFactNeighborX="-91970" custLinFactNeighborY="4210">
        <dgm:presLayoutVars>
          <dgm:bulletEnabled val="1"/>
        </dgm:presLayoutVars>
      </dgm:prSet>
      <dgm:spPr/>
      <dgm:t>
        <a:bodyPr/>
        <a:lstStyle/>
        <a:p>
          <a:endParaRPr lang="en-US"/>
        </a:p>
      </dgm:t>
    </dgm:pt>
    <dgm:pt modelId="{02D85DAD-B0CF-44A8-AF99-6FCC5E898723}" type="pres">
      <dgm:prSet presAssocID="{AED8EF34-EFA2-4795-8DA4-FCFF1ABE13E0}" presName="Name13" presStyleLbl="parChTrans1D2" presStyleIdx="1" presStyleCnt="9"/>
      <dgm:spPr/>
      <dgm:t>
        <a:bodyPr/>
        <a:lstStyle/>
        <a:p>
          <a:endParaRPr lang="el-GR"/>
        </a:p>
      </dgm:t>
    </dgm:pt>
    <dgm:pt modelId="{959D6E9B-5635-4703-B17D-15555C6562A6}" type="pres">
      <dgm:prSet presAssocID="{5749EF2E-1979-47F6-A528-71B5BFF7696C}" presName="childText" presStyleLbl="bgAcc1" presStyleIdx="1" presStyleCnt="9" custScaleX="137082" custLinFactNeighborX="-91970" custLinFactNeighborY="3319">
        <dgm:presLayoutVars>
          <dgm:bulletEnabled val="1"/>
        </dgm:presLayoutVars>
      </dgm:prSet>
      <dgm:spPr/>
      <dgm:t>
        <a:bodyPr/>
        <a:lstStyle/>
        <a:p>
          <a:endParaRPr lang="en-US"/>
        </a:p>
      </dgm:t>
    </dgm:pt>
    <dgm:pt modelId="{5B72A520-559E-4C41-A515-296A085571B9}" type="pres">
      <dgm:prSet presAssocID="{24FB3918-EB27-4092-9975-CDD27E67F534}" presName="Name13" presStyleLbl="parChTrans1D2" presStyleIdx="2" presStyleCnt="9"/>
      <dgm:spPr/>
      <dgm:t>
        <a:bodyPr/>
        <a:lstStyle/>
        <a:p>
          <a:endParaRPr lang="el-GR"/>
        </a:p>
      </dgm:t>
    </dgm:pt>
    <dgm:pt modelId="{85E13036-549C-4071-8D93-358FF93E683E}" type="pres">
      <dgm:prSet presAssocID="{E31FE9B9-9DC4-433B-B892-4F0A93531660}" presName="childText" presStyleLbl="bgAcc1" presStyleIdx="2" presStyleCnt="9" custScaleX="168596" custLinFactNeighborX="-91970" custLinFactNeighborY="2429">
        <dgm:presLayoutVars>
          <dgm:bulletEnabled val="1"/>
        </dgm:presLayoutVars>
      </dgm:prSet>
      <dgm:spPr/>
      <dgm:t>
        <a:bodyPr/>
        <a:lstStyle/>
        <a:p>
          <a:endParaRPr lang="en-US"/>
        </a:p>
      </dgm:t>
    </dgm:pt>
    <dgm:pt modelId="{C0FFD0BB-9EF9-4D01-A8C1-220F046198B8}" type="pres">
      <dgm:prSet presAssocID="{E6630615-04F1-4751-8A1B-A00D3E43D31D}" presName="Name13" presStyleLbl="parChTrans1D2" presStyleIdx="3" presStyleCnt="9"/>
      <dgm:spPr/>
      <dgm:t>
        <a:bodyPr/>
        <a:lstStyle/>
        <a:p>
          <a:endParaRPr lang="el-GR"/>
        </a:p>
      </dgm:t>
    </dgm:pt>
    <dgm:pt modelId="{28790919-6F69-40B9-9CC4-0267C4E5F547}" type="pres">
      <dgm:prSet presAssocID="{250B2EE0-7C83-457E-8167-8749055DE2A8}" presName="childText" presStyleLbl="bgAcc1" presStyleIdx="3" presStyleCnt="9" custScaleX="143939" custLinFactNeighborX="-87122" custLinFactNeighborY="1538">
        <dgm:presLayoutVars>
          <dgm:bulletEnabled val="1"/>
        </dgm:presLayoutVars>
      </dgm:prSet>
      <dgm:spPr/>
      <dgm:t>
        <a:bodyPr/>
        <a:lstStyle/>
        <a:p>
          <a:endParaRPr lang="en-US"/>
        </a:p>
      </dgm:t>
    </dgm:pt>
    <dgm:pt modelId="{3B8A5C3F-B943-4701-BD8F-8F94730ADD25}" type="pres">
      <dgm:prSet presAssocID="{E8C336D2-A574-41B3-A3E1-695EE561F2CB}" presName="root" presStyleCnt="0"/>
      <dgm:spPr/>
    </dgm:pt>
    <dgm:pt modelId="{74A776B5-D5A1-4877-BA4F-07CAB1875DD6}" type="pres">
      <dgm:prSet presAssocID="{E8C336D2-A574-41B3-A3E1-695EE561F2CB}" presName="rootComposite" presStyleCnt="0"/>
      <dgm:spPr/>
    </dgm:pt>
    <dgm:pt modelId="{B17552C5-42F4-40A9-ABF9-96576448AEC2}" type="pres">
      <dgm:prSet presAssocID="{E8C336D2-A574-41B3-A3E1-695EE561F2CB}" presName="rootText" presStyleLbl="node1" presStyleIdx="1" presStyleCnt="2" custScaleX="90021" custScaleY="69215" custLinFactNeighborX="58662" custLinFactNeighborY="-115"/>
      <dgm:spPr/>
      <dgm:t>
        <a:bodyPr/>
        <a:lstStyle/>
        <a:p>
          <a:endParaRPr lang="el-GR"/>
        </a:p>
      </dgm:t>
    </dgm:pt>
    <dgm:pt modelId="{7F1DB158-0832-41C6-B471-4FEBC925BCBB}" type="pres">
      <dgm:prSet presAssocID="{E8C336D2-A574-41B3-A3E1-695EE561F2CB}" presName="rootConnector" presStyleLbl="node1" presStyleIdx="1" presStyleCnt="2"/>
      <dgm:spPr/>
      <dgm:t>
        <a:bodyPr/>
        <a:lstStyle/>
        <a:p>
          <a:endParaRPr lang="el-GR"/>
        </a:p>
      </dgm:t>
    </dgm:pt>
    <dgm:pt modelId="{941C1634-3228-4BEF-B05C-7A3EBC97B0F1}" type="pres">
      <dgm:prSet presAssocID="{E8C336D2-A574-41B3-A3E1-695EE561F2CB}" presName="childShape" presStyleCnt="0"/>
      <dgm:spPr/>
    </dgm:pt>
    <dgm:pt modelId="{57EA4E11-81BC-49CC-8B57-B133E42AD748}" type="pres">
      <dgm:prSet presAssocID="{190B6DB4-7227-4A4E-9F5C-1E4258F9FC0D}" presName="Name13" presStyleLbl="parChTrans1D2" presStyleIdx="4" presStyleCnt="9"/>
      <dgm:spPr/>
      <dgm:t>
        <a:bodyPr/>
        <a:lstStyle/>
        <a:p>
          <a:endParaRPr lang="el-GR"/>
        </a:p>
      </dgm:t>
    </dgm:pt>
    <dgm:pt modelId="{EAD77284-1ACF-48D5-833F-C4CF3087341D}" type="pres">
      <dgm:prSet presAssocID="{C80B2043-01F5-431F-8115-6934F433ADFF}" presName="childText" presStyleLbl="bgAcc1" presStyleIdx="4" presStyleCnt="9" custScaleX="133187" custLinFactNeighborX="89606" custLinFactNeighborY="11967">
        <dgm:presLayoutVars>
          <dgm:bulletEnabled val="1"/>
        </dgm:presLayoutVars>
      </dgm:prSet>
      <dgm:spPr/>
      <dgm:t>
        <a:bodyPr/>
        <a:lstStyle/>
        <a:p>
          <a:endParaRPr lang="en-US"/>
        </a:p>
      </dgm:t>
    </dgm:pt>
    <dgm:pt modelId="{78FCD1EE-2919-4E08-A16A-C9E95DB758C9}" type="pres">
      <dgm:prSet presAssocID="{3A9F43AF-A706-4496-9F85-8AAAAEB08A62}" presName="Name13" presStyleLbl="parChTrans1D2" presStyleIdx="5" presStyleCnt="9"/>
      <dgm:spPr/>
      <dgm:t>
        <a:bodyPr/>
        <a:lstStyle/>
        <a:p>
          <a:endParaRPr lang="el-GR"/>
        </a:p>
      </dgm:t>
    </dgm:pt>
    <dgm:pt modelId="{243D2F2F-EBB4-480C-9ABD-D59B44949C94}" type="pres">
      <dgm:prSet presAssocID="{F2ED6829-8FE4-44BA-9562-52F1DE120990}" presName="childText" presStyleLbl="bgAcc1" presStyleIdx="5" presStyleCnt="9" custScaleX="176277" custLinFactNeighborX="89606" custLinFactNeighborY="11076">
        <dgm:presLayoutVars>
          <dgm:bulletEnabled val="1"/>
        </dgm:presLayoutVars>
      </dgm:prSet>
      <dgm:spPr/>
      <dgm:t>
        <a:bodyPr/>
        <a:lstStyle/>
        <a:p>
          <a:endParaRPr lang="en-US"/>
        </a:p>
      </dgm:t>
    </dgm:pt>
    <dgm:pt modelId="{61F13F38-182C-485C-BBEE-2B899122C890}" type="pres">
      <dgm:prSet presAssocID="{6017DA1D-B435-4476-8582-9F30BD9111B1}" presName="Name13" presStyleLbl="parChTrans1D2" presStyleIdx="6" presStyleCnt="9"/>
      <dgm:spPr/>
      <dgm:t>
        <a:bodyPr/>
        <a:lstStyle/>
        <a:p>
          <a:endParaRPr lang="el-GR"/>
        </a:p>
      </dgm:t>
    </dgm:pt>
    <dgm:pt modelId="{6B4A1856-912A-464D-9057-636A388C9BFE}" type="pres">
      <dgm:prSet presAssocID="{6567ACA1-CB96-4D17-8A38-018973AB2AB3}" presName="childText" presStyleLbl="bgAcc1" presStyleIdx="6" presStyleCnt="9" custScaleX="120890" custLinFactNeighborX="90754" custLinFactNeighborY="17943">
        <dgm:presLayoutVars>
          <dgm:bulletEnabled val="1"/>
        </dgm:presLayoutVars>
      </dgm:prSet>
      <dgm:spPr/>
      <dgm:t>
        <a:bodyPr/>
        <a:lstStyle/>
        <a:p>
          <a:endParaRPr lang="en-US"/>
        </a:p>
      </dgm:t>
    </dgm:pt>
    <dgm:pt modelId="{694D8469-0B23-4F1E-BECB-5E356942BDB6}" type="pres">
      <dgm:prSet presAssocID="{25F1939E-326E-45CA-B850-2BA83FAFFC6D}" presName="Name13" presStyleLbl="parChTrans1D2" presStyleIdx="7" presStyleCnt="9"/>
      <dgm:spPr/>
      <dgm:t>
        <a:bodyPr/>
        <a:lstStyle/>
        <a:p>
          <a:endParaRPr lang="el-GR"/>
        </a:p>
      </dgm:t>
    </dgm:pt>
    <dgm:pt modelId="{CB7A38F9-5E58-4CDF-A312-16A87C9F9D90}" type="pres">
      <dgm:prSet presAssocID="{EF3DC331-5A68-40D9-82CE-3A1F891A6D33}" presName="childText" presStyleLbl="bgAcc1" presStyleIdx="7" presStyleCnt="9" custScaleX="114860" custLinFactNeighborX="93769" custLinFactNeighborY="8241">
        <dgm:presLayoutVars>
          <dgm:bulletEnabled val="1"/>
        </dgm:presLayoutVars>
      </dgm:prSet>
      <dgm:spPr/>
      <dgm:t>
        <a:bodyPr/>
        <a:lstStyle/>
        <a:p>
          <a:endParaRPr lang="en-US"/>
        </a:p>
      </dgm:t>
    </dgm:pt>
    <dgm:pt modelId="{5D5F196F-B352-4203-ABCA-228F857B274E}" type="pres">
      <dgm:prSet presAssocID="{9117CB2C-0AD7-4C91-AB8C-64D775F9FE8C}" presName="Name13" presStyleLbl="parChTrans1D2" presStyleIdx="8" presStyleCnt="9"/>
      <dgm:spPr/>
      <dgm:t>
        <a:bodyPr/>
        <a:lstStyle/>
        <a:p>
          <a:endParaRPr lang="el-GR"/>
        </a:p>
      </dgm:t>
    </dgm:pt>
    <dgm:pt modelId="{4C3D34FA-3DF3-442F-B78D-B580226C6F79}" type="pres">
      <dgm:prSet presAssocID="{863DE9F6-26AF-4294-98ED-7F5A759CAADB}" presName="childText" presStyleLbl="bgAcc1" presStyleIdx="8" presStyleCnt="9" custScaleX="114860" custLinFactNeighborX="93769" custLinFactNeighborY="-2167">
        <dgm:presLayoutVars>
          <dgm:bulletEnabled val="1"/>
        </dgm:presLayoutVars>
      </dgm:prSet>
      <dgm:spPr/>
      <dgm:t>
        <a:bodyPr/>
        <a:lstStyle/>
        <a:p>
          <a:endParaRPr lang="en-US"/>
        </a:p>
      </dgm:t>
    </dgm:pt>
  </dgm:ptLst>
  <dgm:cxnLst>
    <dgm:cxn modelId="{ED838338-0DAA-4CCF-BF0B-74B951B4E807}" type="presOf" srcId="{F2ED6829-8FE4-44BA-9562-52F1DE120990}" destId="{243D2F2F-EBB4-480C-9ABD-D59B44949C94}" srcOrd="0" destOrd="0" presId="urn:microsoft.com/office/officeart/2005/8/layout/hierarchy3"/>
    <dgm:cxn modelId="{48C5F5A2-2E51-40B8-9B6E-7A6DCF478C76}" type="presOf" srcId="{E8C336D2-A574-41B3-A3E1-695EE561F2CB}" destId="{B17552C5-42F4-40A9-ABF9-96576448AEC2}" srcOrd="0" destOrd="0" presId="urn:microsoft.com/office/officeart/2005/8/layout/hierarchy3"/>
    <dgm:cxn modelId="{29C188F9-FD64-47B1-9F03-FD38D3863F0D}" type="presOf" srcId="{5749EF2E-1979-47F6-A528-71B5BFF7696C}" destId="{959D6E9B-5635-4703-B17D-15555C6562A6}" srcOrd="0" destOrd="0" presId="urn:microsoft.com/office/officeart/2005/8/layout/hierarchy3"/>
    <dgm:cxn modelId="{283FDFDA-0946-44A1-9AD4-1C992C251D9A}" type="presOf" srcId="{250B2EE0-7C83-457E-8167-8749055DE2A8}" destId="{28790919-6F69-40B9-9CC4-0267C4E5F547}" srcOrd="0" destOrd="0" presId="urn:microsoft.com/office/officeart/2005/8/layout/hierarchy3"/>
    <dgm:cxn modelId="{DA390650-5881-4138-B95F-C7286A7CB48B}" srcId="{60B94D3B-66CD-413B-B448-36E854752DD1}" destId="{250B2EE0-7C83-457E-8167-8749055DE2A8}" srcOrd="3" destOrd="0" parTransId="{E6630615-04F1-4751-8A1B-A00D3E43D31D}" sibTransId="{156FCEAD-C9D7-4DD3-9032-03C9F92B254C}"/>
    <dgm:cxn modelId="{B638B074-2120-4683-A8B5-2133EE0E1721}" type="presOf" srcId="{3A9F43AF-A706-4496-9F85-8AAAAEB08A62}" destId="{78FCD1EE-2919-4E08-A16A-C9E95DB758C9}" srcOrd="0" destOrd="0" presId="urn:microsoft.com/office/officeart/2005/8/layout/hierarchy3"/>
    <dgm:cxn modelId="{FBED591A-C6F2-4985-83B2-53604DE54CE2}" srcId="{4107826E-5CED-4B26-87AE-CA7698F7E286}" destId="{E8C336D2-A574-41B3-A3E1-695EE561F2CB}" srcOrd="1" destOrd="0" parTransId="{FB08CF82-55FE-4009-8C59-E6E4AE3C0407}" sibTransId="{EF097120-AF22-42F0-B679-C259E51C272F}"/>
    <dgm:cxn modelId="{5121B92F-3C07-4A8E-A4ED-FDB8AE7EE61C}" srcId="{E8C336D2-A574-41B3-A3E1-695EE561F2CB}" destId="{F2ED6829-8FE4-44BA-9562-52F1DE120990}" srcOrd="1" destOrd="0" parTransId="{3A9F43AF-A706-4496-9F85-8AAAAEB08A62}" sibTransId="{A3C5ADB2-FAA5-41A1-A4F3-0CD6139C0194}"/>
    <dgm:cxn modelId="{6922FDE3-30ED-4E22-90F7-440963A3C4A1}" type="presOf" srcId="{E8C336D2-A574-41B3-A3E1-695EE561F2CB}" destId="{7F1DB158-0832-41C6-B471-4FEBC925BCBB}" srcOrd="1" destOrd="0" presId="urn:microsoft.com/office/officeart/2005/8/layout/hierarchy3"/>
    <dgm:cxn modelId="{8E919611-177B-4DFF-A2B5-38B67D272D74}" type="presOf" srcId="{6017DA1D-B435-4476-8582-9F30BD9111B1}" destId="{61F13F38-182C-485C-BBEE-2B899122C890}" srcOrd="0" destOrd="0" presId="urn:microsoft.com/office/officeart/2005/8/layout/hierarchy3"/>
    <dgm:cxn modelId="{181F4D71-A219-4070-8614-C58796B55E1E}" srcId="{4107826E-5CED-4B26-87AE-CA7698F7E286}" destId="{60B94D3B-66CD-413B-B448-36E854752DD1}" srcOrd="0" destOrd="0" parTransId="{678D5D6F-11C7-44E8-9A1C-E9630EF80C0A}" sibTransId="{C689AFF0-4A1C-414B-9CBC-D9FECFA8EA54}"/>
    <dgm:cxn modelId="{E0888CB7-E0E6-46AF-B8AC-A87A9CAE6E9A}" type="presOf" srcId="{AF29BD8D-88A5-4626-9454-FCD08ECBFCD3}" destId="{D06FF77A-F5EF-4578-967C-BF64F5495F88}" srcOrd="0" destOrd="0" presId="urn:microsoft.com/office/officeart/2005/8/layout/hierarchy3"/>
    <dgm:cxn modelId="{30D978B9-35B0-46DC-9022-E4704BFEA50D}" srcId="{E8C336D2-A574-41B3-A3E1-695EE561F2CB}" destId="{863DE9F6-26AF-4294-98ED-7F5A759CAADB}" srcOrd="4" destOrd="0" parTransId="{9117CB2C-0AD7-4C91-AB8C-64D775F9FE8C}" sibTransId="{989430B2-25D0-41AA-9D6F-E409FFC2BDDB}"/>
    <dgm:cxn modelId="{BD945A92-9524-4606-A566-B53D13C30042}" type="presOf" srcId="{190B6DB4-7227-4A4E-9F5C-1E4258F9FC0D}" destId="{57EA4E11-81BC-49CC-8B57-B133E42AD748}" srcOrd="0" destOrd="0" presId="urn:microsoft.com/office/officeart/2005/8/layout/hierarchy3"/>
    <dgm:cxn modelId="{4239E2C2-A344-471D-8794-BCE442F861F7}" type="presOf" srcId="{60B94D3B-66CD-413B-B448-36E854752DD1}" destId="{71878B2D-A3DB-43FE-814E-547B7F9430C6}" srcOrd="1" destOrd="0" presId="urn:microsoft.com/office/officeart/2005/8/layout/hierarchy3"/>
    <dgm:cxn modelId="{9749A1CB-4261-4B66-B9CC-075B773348DE}" type="presOf" srcId="{6567ACA1-CB96-4D17-8A38-018973AB2AB3}" destId="{6B4A1856-912A-464D-9057-636A388C9BFE}" srcOrd="0" destOrd="0" presId="urn:microsoft.com/office/officeart/2005/8/layout/hierarchy3"/>
    <dgm:cxn modelId="{4F80A4FD-449F-4BE2-8B13-DB39B7C618BD}" srcId="{60B94D3B-66CD-413B-B448-36E854752DD1}" destId="{5749EF2E-1979-47F6-A528-71B5BFF7696C}" srcOrd="1" destOrd="0" parTransId="{AED8EF34-EFA2-4795-8DA4-FCFF1ABE13E0}" sibTransId="{8ADF8EF6-304D-451A-99C9-6BA6B8A7C3DC}"/>
    <dgm:cxn modelId="{5EE105DA-44F2-4EDA-BD67-A6CD6C4B5429}" type="presOf" srcId="{E6630615-04F1-4751-8A1B-A00D3E43D31D}" destId="{C0FFD0BB-9EF9-4D01-A8C1-220F046198B8}" srcOrd="0" destOrd="0" presId="urn:microsoft.com/office/officeart/2005/8/layout/hierarchy3"/>
    <dgm:cxn modelId="{DE45C79B-B10A-482C-A507-310EE736729C}" srcId="{E8C336D2-A574-41B3-A3E1-695EE561F2CB}" destId="{6567ACA1-CB96-4D17-8A38-018973AB2AB3}" srcOrd="2" destOrd="0" parTransId="{6017DA1D-B435-4476-8582-9F30BD9111B1}" sibTransId="{BADC6301-2298-4353-B818-BCBAB88DF93D}"/>
    <dgm:cxn modelId="{6B223FFA-37AF-4A07-A791-446D9A5C4735}" srcId="{E8C336D2-A574-41B3-A3E1-695EE561F2CB}" destId="{C80B2043-01F5-431F-8115-6934F433ADFF}" srcOrd="0" destOrd="0" parTransId="{190B6DB4-7227-4A4E-9F5C-1E4258F9FC0D}" sibTransId="{BF322B09-060B-4821-A4A7-570F18AE499F}"/>
    <dgm:cxn modelId="{487A630D-0A6C-425B-A918-036A2E72BEC7}" type="presOf" srcId="{863DE9F6-26AF-4294-98ED-7F5A759CAADB}" destId="{4C3D34FA-3DF3-442F-B78D-B580226C6F79}" srcOrd="0" destOrd="0" presId="urn:microsoft.com/office/officeart/2005/8/layout/hierarchy3"/>
    <dgm:cxn modelId="{9EE6C61A-3DE0-4B12-879F-B3DD385D7FF6}" type="presOf" srcId="{9117CB2C-0AD7-4C91-AB8C-64D775F9FE8C}" destId="{5D5F196F-B352-4203-ABCA-228F857B274E}" srcOrd="0" destOrd="0" presId="urn:microsoft.com/office/officeart/2005/8/layout/hierarchy3"/>
    <dgm:cxn modelId="{72ADCB8A-3B0C-4188-B7C2-E86A91DF9178}" type="presOf" srcId="{22D53BFF-545B-45A2-A439-6DEBFE2CCD9E}" destId="{7A300F04-1E96-411D-BF0C-D3BA1AF78A24}" srcOrd="0" destOrd="0" presId="urn:microsoft.com/office/officeart/2005/8/layout/hierarchy3"/>
    <dgm:cxn modelId="{AA7E5E67-356F-4D48-A2DD-CE68424865D5}" srcId="{E8C336D2-A574-41B3-A3E1-695EE561F2CB}" destId="{EF3DC331-5A68-40D9-82CE-3A1F891A6D33}" srcOrd="3" destOrd="0" parTransId="{25F1939E-326E-45CA-B850-2BA83FAFFC6D}" sibTransId="{FF1F5AD9-7122-426E-9B6D-A582CD0C7258}"/>
    <dgm:cxn modelId="{C7480992-A1BD-4514-929F-BEDECC1B196F}" type="presOf" srcId="{EF3DC331-5A68-40D9-82CE-3A1F891A6D33}" destId="{CB7A38F9-5E58-4CDF-A312-16A87C9F9D90}" srcOrd="0" destOrd="0" presId="urn:microsoft.com/office/officeart/2005/8/layout/hierarchy3"/>
    <dgm:cxn modelId="{ED326AF8-52B1-4ACD-8C9D-CAB7ED38342F}" type="presOf" srcId="{24FB3918-EB27-4092-9975-CDD27E67F534}" destId="{5B72A520-559E-4C41-A515-296A085571B9}" srcOrd="0" destOrd="0" presId="urn:microsoft.com/office/officeart/2005/8/layout/hierarchy3"/>
    <dgm:cxn modelId="{7B7DD11B-500E-41AF-9406-B2938CEEE025}" type="presOf" srcId="{AED8EF34-EFA2-4795-8DA4-FCFF1ABE13E0}" destId="{02D85DAD-B0CF-44A8-AF99-6FCC5E898723}" srcOrd="0" destOrd="0" presId="urn:microsoft.com/office/officeart/2005/8/layout/hierarchy3"/>
    <dgm:cxn modelId="{19FF255D-0DA2-444E-ABCF-C831FC3D15A0}" type="presOf" srcId="{E31FE9B9-9DC4-433B-B892-4F0A93531660}" destId="{85E13036-549C-4071-8D93-358FF93E683E}" srcOrd="0" destOrd="0" presId="urn:microsoft.com/office/officeart/2005/8/layout/hierarchy3"/>
    <dgm:cxn modelId="{CD6C6CC5-02FC-4126-99A8-F91DB3894305}" srcId="{60B94D3B-66CD-413B-B448-36E854752DD1}" destId="{E31FE9B9-9DC4-433B-B892-4F0A93531660}" srcOrd="2" destOrd="0" parTransId="{24FB3918-EB27-4092-9975-CDD27E67F534}" sibTransId="{51334728-91AC-4262-84BF-17FA73107E93}"/>
    <dgm:cxn modelId="{AFF4D5D1-B161-43A7-8D64-A8760934A333}" type="presOf" srcId="{C80B2043-01F5-431F-8115-6934F433ADFF}" destId="{EAD77284-1ACF-48D5-833F-C4CF3087341D}" srcOrd="0" destOrd="0" presId="urn:microsoft.com/office/officeart/2005/8/layout/hierarchy3"/>
    <dgm:cxn modelId="{C343F780-A2D3-4294-8F2D-4CF68BB7860A}" srcId="{60B94D3B-66CD-413B-B448-36E854752DD1}" destId="{AF29BD8D-88A5-4626-9454-FCD08ECBFCD3}" srcOrd="0" destOrd="0" parTransId="{22D53BFF-545B-45A2-A439-6DEBFE2CCD9E}" sibTransId="{B557965D-8523-45F2-86D4-F0C6AE2C847B}"/>
    <dgm:cxn modelId="{18D33CA2-63D8-4408-9137-7FC2416F9038}" type="presOf" srcId="{25F1939E-326E-45CA-B850-2BA83FAFFC6D}" destId="{694D8469-0B23-4F1E-BECB-5E356942BDB6}" srcOrd="0" destOrd="0" presId="urn:microsoft.com/office/officeart/2005/8/layout/hierarchy3"/>
    <dgm:cxn modelId="{CC792623-E36D-4B9F-9D6F-4F37C2747DD6}" type="presOf" srcId="{60B94D3B-66CD-413B-B448-36E854752DD1}" destId="{F05208CC-DE51-46EE-B77E-85A76B660033}" srcOrd="0" destOrd="0" presId="urn:microsoft.com/office/officeart/2005/8/layout/hierarchy3"/>
    <dgm:cxn modelId="{30BF9B73-DCBE-44F8-86B2-3F05B0B35E36}" type="presOf" srcId="{4107826E-5CED-4B26-87AE-CA7698F7E286}" destId="{A453D02B-F2A9-4F96-8F97-85A4B4D4F718}" srcOrd="0" destOrd="0" presId="urn:microsoft.com/office/officeart/2005/8/layout/hierarchy3"/>
    <dgm:cxn modelId="{43F9119A-4480-4551-B633-2B84250B4FA4}" type="presParOf" srcId="{A453D02B-F2A9-4F96-8F97-85A4B4D4F718}" destId="{2A813B55-5871-4538-8CCC-DDF02D3B9E78}" srcOrd="0" destOrd="0" presId="urn:microsoft.com/office/officeart/2005/8/layout/hierarchy3"/>
    <dgm:cxn modelId="{5EA7698C-AB86-4425-811D-D49741924D81}" type="presParOf" srcId="{2A813B55-5871-4538-8CCC-DDF02D3B9E78}" destId="{F545DF83-9D1A-455E-859F-EC79D4003D09}" srcOrd="0" destOrd="0" presId="urn:microsoft.com/office/officeart/2005/8/layout/hierarchy3"/>
    <dgm:cxn modelId="{A1C0EC07-A89E-4A82-932C-B39B60B38070}" type="presParOf" srcId="{F545DF83-9D1A-455E-859F-EC79D4003D09}" destId="{F05208CC-DE51-46EE-B77E-85A76B660033}" srcOrd="0" destOrd="0" presId="urn:microsoft.com/office/officeart/2005/8/layout/hierarchy3"/>
    <dgm:cxn modelId="{F137F809-3F07-413D-86BB-6F35D5876A07}" type="presParOf" srcId="{F545DF83-9D1A-455E-859F-EC79D4003D09}" destId="{71878B2D-A3DB-43FE-814E-547B7F9430C6}" srcOrd="1" destOrd="0" presId="urn:microsoft.com/office/officeart/2005/8/layout/hierarchy3"/>
    <dgm:cxn modelId="{DC995FE2-BE26-4E78-86E0-2E5F60D04EF9}" type="presParOf" srcId="{2A813B55-5871-4538-8CCC-DDF02D3B9E78}" destId="{32C79049-C553-40B1-9C16-21FA3395A21D}" srcOrd="1" destOrd="0" presId="urn:microsoft.com/office/officeart/2005/8/layout/hierarchy3"/>
    <dgm:cxn modelId="{36740144-E137-4A03-B582-A2044B0EF897}" type="presParOf" srcId="{32C79049-C553-40B1-9C16-21FA3395A21D}" destId="{7A300F04-1E96-411D-BF0C-D3BA1AF78A24}" srcOrd="0" destOrd="0" presId="urn:microsoft.com/office/officeart/2005/8/layout/hierarchy3"/>
    <dgm:cxn modelId="{10253091-2592-47B2-ADAD-CCFAEC78AE79}" type="presParOf" srcId="{32C79049-C553-40B1-9C16-21FA3395A21D}" destId="{D06FF77A-F5EF-4578-967C-BF64F5495F88}" srcOrd="1" destOrd="0" presId="urn:microsoft.com/office/officeart/2005/8/layout/hierarchy3"/>
    <dgm:cxn modelId="{5932A03E-E26E-4ABC-AE2D-50B1BBB6B56B}" type="presParOf" srcId="{32C79049-C553-40B1-9C16-21FA3395A21D}" destId="{02D85DAD-B0CF-44A8-AF99-6FCC5E898723}" srcOrd="2" destOrd="0" presId="urn:microsoft.com/office/officeart/2005/8/layout/hierarchy3"/>
    <dgm:cxn modelId="{3F845BFD-891D-40F7-8A7D-45E30A77A577}" type="presParOf" srcId="{32C79049-C553-40B1-9C16-21FA3395A21D}" destId="{959D6E9B-5635-4703-B17D-15555C6562A6}" srcOrd="3" destOrd="0" presId="urn:microsoft.com/office/officeart/2005/8/layout/hierarchy3"/>
    <dgm:cxn modelId="{3081DD87-7D2D-416C-B6DA-CA528FFFFF74}" type="presParOf" srcId="{32C79049-C553-40B1-9C16-21FA3395A21D}" destId="{5B72A520-559E-4C41-A515-296A085571B9}" srcOrd="4" destOrd="0" presId="urn:microsoft.com/office/officeart/2005/8/layout/hierarchy3"/>
    <dgm:cxn modelId="{9482DAD3-98FA-4223-93F8-C7B54624FA45}" type="presParOf" srcId="{32C79049-C553-40B1-9C16-21FA3395A21D}" destId="{85E13036-549C-4071-8D93-358FF93E683E}" srcOrd="5" destOrd="0" presId="urn:microsoft.com/office/officeart/2005/8/layout/hierarchy3"/>
    <dgm:cxn modelId="{95C90349-7C97-4581-885F-0F1D7801B703}" type="presParOf" srcId="{32C79049-C553-40B1-9C16-21FA3395A21D}" destId="{C0FFD0BB-9EF9-4D01-A8C1-220F046198B8}" srcOrd="6" destOrd="0" presId="urn:microsoft.com/office/officeart/2005/8/layout/hierarchy3"/>
    <dgm:cxn modelId="{5B694D72-80EE-4FB8-A33D-48E7DA29EDB2}" type="presParOf" srcId="{32C79049-C553-40B1-9C16-21FA3395A21D}" destId="{28790919-6F69-40B9-9CC4-0267C4E5F547}" srcOrd="7" destOrd="0" presId="urn:microsoft.com/office/officeart/2005/8/layout/hierarchy3"/>
    <dgm:cxn modelId="{8AE49C63-C444-49D8-B56D-18655941962D}" type="presParOf" srcId="{A453D02B-F2A9-4F96-8F97-85A4B4D4F718}" destId="{3B8A5C3F-B943-4701-BD8F-8F94730ADD25}" srcOrd="1" destOrd="0" presId="urn:microsoft.com/office/officeart/2005/8/layout/hierarchy3"/>
    <dgm:cxn modelId="{2FDE4421-5AB5-4FF4-A702-D58D77F1CF55}" type="presParOf" srcId="{3B8A5C3F-B943-4701-BD8F-8F94730ADD25}" destId="{74A776B5-D5A1-4877-BA4F-07CAB1875DD6}" srcOrd="0" destOrd="0" presId="urn:microsoft.com/office/officeart/2005/8/layout/hierarchy3"/>
    <dgm:cxn modelId="{56865BF2-95F7-4132-8EC4-B3FC7872F441}" type="presParOf" srcId="{74A776B5-D5A1-4877-BA4F-07CAB1875DD6}" destId="{B17552C5-42F4-40A9-ABF9-96576448AEC2}" srcOrd="0" destOrd="0" presId="urn:microsoft.com/office/officeart/2005/8/layout/hierarchy3"/>
    <dgm:cxn modelId="{315BB5C4-22D4-44A0-8257-A6BB107B05DA}" type="presParOf" srcId="{74A776B5-D5A1-4877-BA4F-07CAB1875DD6}" destId="{7F1DB158-0832-41C6-B471-4FEBC925BCBB}" srcOrd="1" destOrd="0" presId="urn:microsoft.com/office/officeart/2005/8/layout/hierarchy3"/>
    <dgm:cxn modelId="{2DD3600F-4DC5-4AD6-BE59-7E419EC255EF}" type="presParOf" srcId="{3B8A5C3F-B943-4701-BD8F-8F94730ADD25}" destId="{941C1634-3228-4BEF-B05C-7A3EBC97B0F1}" srcOrd="1" destOrd="0" presId="urn:microsoft.com/office/officeart/2005/8/layout/hierarchy3"/>
    <dgm:cxn modelId="{9415FFE1-3104-41F9-B66C-E256D2D1B251}" type="presParOf" srcId="{941C1634-3228-4BEF-B05C-7A3EBC97B0F1}" destId="{57EA4E11-81BC-49CC-8B57-B133E42AD748}" srcOrd="0" destOrd="0" presId="urn:microsoft.com/office/officeart/2005/8/layout/hierarchy3"/>
    <dgm:cxn modelId="{9EEA5A1D-BA5A-4B2E-8354-997DAB9D8D05}" type="presParOf" srcId="{941C1634-3228-4BEF-B05C-7A3EBC97B0F1}" destId="{EAD77284-1ACF-48D5-833F-C4CF3087341D}" srcOrd="1" destOrd="0" presId="urn:microsoft.com/office/officeart/2005/8/layout/hierarchy3"/>
    <dgm:cxn modelId="{9428D64E-B83A-493F-A3A4-A43D77AAFAC4}" type="presParOf" srcId="{941C1634-3228-4BEF-B05C-7A3EBC97B0F1}" destId="{78FCD1EE-2919-4E08-A16A-C9E95DB758C9}" srcOrd="2" destOrd="0" presId="urn:microsoft.com/office/officeart/2005/8/layout/hierarchy3"/>
    <dgm:cxn modelId="{A98422FA-AEAA-41D1-90B8-21AEBD1577B2}" type="presParOf" srcId="{941C1634-3228-4BEF-B05C-7A3EBC97B0F1}" destId="{243D2F2F-EBB4-480C-9ABD-D59B44949C94}" srcOrd="3" destOrd="0" presId="urn:microsoft.com/office/officeart/2005/8/layout/hierarchy3"/>
    <dgm:cxn modelId="{9F1316C6-82B0-4927-B2CD-353E3C27E2E2}" type="presParOf" srcId="{941C1634-3228-4BEF-B05C-7A3EBC97B0F1}" destId="{61F13F38-182C-485C-BBEE-2B899122C890}" srcOrd="4" destOrd="0" presId="urn:microsoft.com/office/officeart/2005/8/layout/hierarchy3"/>
    <dgm:cxn modelId="{FA439E28-0B5D-4EDB-9046-E625AD65BDD4}" type="presParOf" srcId="{941C1634-3228-4BEF-B05C-7A3EBC97B0F1}" destId="{6B4A1856-912A-464D-9057-636A388C9BFE}" srcOrd="5" destOrd="0" presId="urn:microsoft.com/office/officeart/2005/8/layout/hierarchy3"/>
    <dgm:cxn modelId="{CE52D61A-67AC-41A3-ADFD-C6AC7D60D14F}" type="presParOf" srcId="{941C1634-3228-4BEF-B05C-7A3EBC97B0F1}" destId="{694D8469-0B23-4F1E-BECB-5E356942BDB6}" srcOrd="6" destOrd="0" presId="urn:microsoft.com/office/officeart/2005/8/layout/hierarchy3"/>
    <dgm:cxn modelId="{F29E6D7F-44B5-4EC2-B347-EE385F513562}" type="presParOf" srcId="{941C1634-3228-4BEF-B05C-7A3EBC97B0F1}" destId="{CB7A38F9-5E58-4CDF-A312-16A87C9F9D90}" srcOrd="7" destOrd="0" presId="urn:microsoft.com/office/officeart/2005/8/layout/hierarchy3"/>
    <dgm:cxn modelId="{7A18EE11-7F56-4239-AA29-EA2CE7C0E245}" type="presParOf" srcId="{941C1634-3228-4BEF-B05C-7A3EBC97B0F1}" destId="{5D5F196F-B352-4203-ABCA-228F857B274E}" srcOrd="8" destOrd="0" presId="urn:microsoft.com/office/officeart/2005/8/layout/hierarchy3"/>
    <dgm:cxn modelId="{96FED321-B3E2-436F-8060-8DF39D6B0F11}" type="presParOf" srcId="{941C1634-3228-4BEF-B05C-7A3EBC97B0F1}" destId="{4C3D34FA-3DF3-442F-B78D-B580226C6F79}" srcOrd="9"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48087F-D8B7-4B77-91EB-4AD41D515AE4}" type="doc">
      <dgm:prSet loTypeId="urn:microsoft.com/office/officeart/2005/8/layout/vList2" loCatId="list" qsTypeId="urn:microsoft.com/office/officeart/2005/8/quickstyle/simple3" qsCatId="simple" csTypeId="urn:microsoft.com/office/officeart/2005/8/colors/accent0_3" csCatId="mainScheme" phldr="1"/>
      <dgm:spPr/>
      <dgm:t>
        <a:bodyPr/>
        <a:lstStyle/>
        <a:p>
          <a:endParaRPr lang="el-GR"/>
        </a:p>
      </dgm:t>
    </dgm:pt>
    <dgm:pt modelId="{0F9B3A7C-B560-48C1-8D5A-710EE1DFE6A2}">
      <dgm:prSet custT="1"/>
      <dgm:spPr/>
      <dgm:t>
        <a:bodyPr/>
        <a:lstStyle/>
        <a:p>
          <a:pPr algn="just"/>
          <a:r>
            <a:rPr lang="el-GR" sz="1800" dirty="0" smtClean="0"/>
            <a:t>Είναι ο μεγαλύτερος κυκλικός επιταχυντής του κόσμου με 27km περίμετρο και υπεραγώγιμους μαγνήτες, σε βάθος περίπου 100m κάτω από το έδαφος.</a:t>
          </a:r>
          <a:endParaRPr lang="el-GR" sz="1800" dirty="0"/>
        </a:p>
      </dgm:t>
    </dgm:pt>
    <dgm:pt modelId="{7B98B934-1D22-4F8D-A54D-ED12C73F14D6}" type="parTrans" cxnId="{3D0C573F-241A-48E8-B2BF-45C3FA36F0AA}">
      <dgm:prSet/>
      <dgm:spPr/>
      <dgm:t>
        <a:bodyPr/>
        <a:lstStyle/>
        <a:p>
          <a:endParaRPr lang="el-GR"/>
        </a:p>
      </dgm:t>
    </dgm:pt>
    <dgm:pt modelId="{8CB0AB7A-28A3-40E4-BE05-9047C71D81E3}" type="sibTrans" cxnId="{3D0C573F-241A-48E8-B2BF-45C3FA36F0AA}">
      <dgm:prSet/>
      <dgm:spPr/>
      <dgm:t>
        <a:bodyPr/>
        <a:lstStyle/>
        <a:p>
          <a:endParaRPr lang="el-GR"/>
        </a:p>
      </dgm:t>
    </dgm:pt>
    <dgm:pt modelId="{ED606515-26FF-4209-9578-B88DC1292328}">
      <dgm:prSet custT="1"/>
      <dgm:spPr/>
      <dgm:t>
        <a:bodyPr/>
        <a:lstStyle/>
        <a:p>
          <a:pPr algn="just"/>
          <a:r>
            <a:rPr lang="el-GR" sz="1800" dirty="0" smtClean="0"/>
            <a:t>Επιταχύνει ταυτόχρονα δύο δέσμες πρωτονίων σε ενέργειες 7 </a:t>
          </a:r>
          <a:r>
            <a:rPr lang="el-GR" sz="1800" dirty="0" err="1" smtClean="0"/>
            <a:t>TeV</a:t>
          </a:r>
          <a:r>
            <a:rPr lang="el-GR" sz="1800" dirty="0" smtClean="0"/>
            <a:t> η κάθε μία, προσφέροντας ενέργεια 14 </a:t>
          </a:r>
          <a:r>
            <a:rPr lang="el-GR" sz="1800" dirty="0" err="1" smtClean="0"/>
            <a:t>TeV</a:t>
          </a:r>
          <a:r>
            <a:rPr lang="el-GR" sz="1800" dirty="0" smtClean="0"/>
            <a:t> στο κέντρο μάζας, ή δύο δέσμες ιόντων </a:t>
          </a:r>
          <a:r>
            <a:rPr lang="el-GR" sz="1800" dirty="0" err="1" smtClean="0"/>
            <a:t>Pb</a:t>
          </a:r>
          <a:r>
            <a:rPr lang="el-GR" sz="1800" dirty="0" smtClean="0"/>
            <a:t> με ενέργεια 1150 </a:t>
          </a:r>
          <a:r>
            <a:rPr lang="el-GR" sz="1800" dirty="0" err="1" smtClean="0"/>
            <a:t>TeV</a:t>
          </a:r>
          <a:r>
            <a:rPr lang="el-GR" sz="1800" dirty="0" smtClean="0"/>
            <a:t> στο κέντρο μάζας.</a:t>
          </a:r>
          <a:endParaRPr lang="el-GR" sz="1800" dirty="0"/>
        </a:p>
      </dgm:t>
    </dgm:pt>
    <dgm:pt modelId="{BC9F875F-4344-467F-86DC-F168E195CAA2}" type="parTrans" cxnId="{AA71F40D-8B00-4C8D-94E9-DD076CD788AA}">
      <dgm:prSet/>
      <dgm:spPr/>
      <dgm:t>
        <a:bodyPr/>
        <a:lstStyle/>
        <a:p>
          <a:endParaRPr lang="el-GR"/>
        </a:p>
      </dgm:t>
    </dgm:pt>
    <dgm:pt modelId="{ECC78141-B23B-4E0B-84D2-801BF2101292}" type="sibTrans" cxnId="{AA71F40D-8B00-4C8D-94E9-DD076CD788AA}">
      <dgm:prSet/>
      <dgm:spPr/>
      <dgm:t>
        <a:bodyPr/>
        <a:lstStyle/>
        <a:p>
          <a:endParaRPr lang="el-GR"/>
        </a:p>
      </dgm:t>
    </dgm:pt>
    <dgm:pt modelId="{F97DE021-933E-4688-AE0E-4467862C47AE}">
      <dgm:prSet custT="1"/>
      <dgm:spPr/>
      <dgm:t>
        <a:bodyPr/>
        <a:lstStyle/>
        <a:p>
          <a:pPr algn="just"/>
          <a:r>
            <a:rPr lang="el-GR" sz="1800" dirty="0" smtClean="0"/>
            <a:t>Η εγκατάσταση του LHC γίνεται στην ήδη υπάρχουσα υπόγεια κυκλική σήραγγα του επιταχυντή ηλεκτρονίων-ποζιτρονίων LEP. Η σήραγγα αυτή έχει περιφέρεια 27 </a:t>
          </a:r>
          <a:r>
            <a:rPr lang="el-GR" sz="1800" dirty="0" err="1" smtClean="0"/>
            <a:t>km</a:t>
          </a:r>
          <a:r>
            <a:rPr lang="el-GR" sz="1800" dirty="0" smtClean="0"/>
            <a:t> και διασχίζει τα σύνορα Γαλλίας-Ελβετίας και βρίσκεται σε βάθος μεταξύ 50 m και 175 m.</a:t>
          </a:r>
          <a:endParaRPr lang="el-GR" sz="1800" dirty="0"/>
        </a:p>
      </dgm:t>
    </dgm:pt>
    <dgm:pt modelId="{A812E5CD-BBCE-4AD5-A284-33A14576577C}" type="parTrans" cxnId="{585F59CF-99F8-4B26-9A54-E666CA70917D}">
      <dgm:prSet/>
      <dgm:spPr/>
      <dgm:t>
        <a:bodyPr/>
        <a:lstStyle/>
        <a:p>
          <a:endParaRPr lang="el-GR"/>
        </a:p>
      </dgm:t>
    </dgm:pt>
    <dgm:pt modelId="{E0BE640D-0994-41A3-9F60-782A22FBB205}" type="sibTrans" cxnId="{585F59CF-99F8-4B26-9A54-E666CA70917D}">
      <dgm:prSet/>
      <dgm:spPr/>
      <dgm:t>
        <a:bodyPr/>
        <a:lstStyle/>
        <a:p>
          <a:endParaRPr lang="el-GR"/>
        </a:p>
      </dgm:t>
    </dgm:pt>
    <dgm:pt modelId="{49D08331-606E-4717-A669-90F0CEE1939C}" type="pres">
      <dgm:prSet presAssocID="{C448087F-D8B7-4B77-91EB-4AD41D515AE4}" presName="linear" presStyleCnt="0">
        <dgm:presLayoutVars>
          <dgm:animLvl val="lvl"/>
          <dgm:resizeHandles val="exact"/>
        </dgm:presLayoutVars>
      </dgm:prSet>
      <dgm:spPr/>
      <dgm:t>
        <a:bodyPr/>
        <a:lstStyle/>
        <a:p>
          <a:endParaRPr lang="el-GR"/>
        </a:p>
      </dgm:t>
    </dgm:pt>
    <dgm:pt modelId="{31A36906-4108-408A-9D14-CF40FD4EF5D3}" type="pres">
      <dgm:prSet presAssocID="{0F9B3A7C-B560-48C1-8D5A-710EE1DFE6A2}" presName="parentText" presStyleLbl="node1" presStyleIdx="0" presStyleCnt="3">
        <dgm:presLayoutVars>
          <dgm:chMax val="0"/>
          <dgm:bulletEnabled val="1"/>
        </dgm:presLayoutVars>
      </dgm:prSet>
      <dgm:spPr/>
      <dgm:t>
        <a:bodyPr/>
        <a:lstStyle/>
        <a:p>
          <a:endParaRPr lang="el-GR"/>
        </a:p>
      </dgm:t>
    </dgm:pt>
    <dgm:pt modelId="{135CD7C2-BD54-4A99-A3A3-E7F8FC7CA118}" type="pres">
      <dgm:prSet presAssocID="{8CB0AB7A-28A3-40E4-BE05-9047C71D81E3}" presName="spacer" presStyleCnt="0"/>
      <dgm:spPr/>
    </dgm:pt>
    <dgm:pt modelId="{CE1FFF7C-8B69-4F1C-9FF2-38517A594DC9}" type="pres">
      <dgm:prSet presAssocID="{ED606515-26FF-4209-9578-B88DC1292328}" presName="parentText" presStyleLbl="node1" presStyleIdx="1" presStyleCnt="3">
        <dgm:presLayoutVars>
          <dgm:chMax val="0"/>
          <dgm:bulletEnabled val="1"/>
        </dgm:presLayoutVars>
      </dgm:prSet>
      <dgm:spPr/>
      <dgm:t>
        <a:bodyPr/>
        <a:lstStyle/>
        <a:p>
          <a:endParaRPr lang="el-GR"/>
        </a:p>
      </dgm:t>
    </dgm:pt>
    <dgm:pt modelId="{BDA21266-4E83-457D-9E0F-68AC13E9E15B}" type="pres">
      <dgm:prSet presAssocID="{ECC78141-B23B-4E0B-84D2-801BF2101292}" presName="spacer" presStyleCnt="0"/>
      <dgm:spPr/>
    </dgm:pt>
    <dgm:pt modelId="{AD982A12-2FBF-498D-BBCA-B0E87959B96E}" type="pres">
      <dgm:prSet presAssocID="{F97DE021-933E-4688-AE0E-4467862C47AE}" presName="parentText" presStyleLbl="node1" presStyleIdx="2" presStyleCnt="3">
        <dgm:presLayoutVars>
          <dgm:chMax val="0"/>
          <dgm:bulletEnabled val="1"/>
        </dgm:presLayoutVars>
      </dgm:prSet>
      <dgm:spPr/>
      <dgm:t>
        <a:bodyPr/>
        <a:lstStyle/>
        <a:p>
          <a:endParaRPr lang="el-GR"/>
        </a:p>
      </dgm:t>
    </dgm:pt>
  </dgm:ptLst>
  <dgm:cxnLst>
    <dgm:cxn modelId="{585F59CF-99F8-4B26-9A54-E666CA70917D}" srcId="{C448087F-D8B7-4B77-91EB-4AD41D515AE4}" destId="{F97DE021-933E-4688-AE0E-4467862C47AE}" srcOrd="2" destOrd="0" parTransId="{A812E5CD-BBCE-4AD5-A284-33A14576577C}" sibTransId="{E0BE640D-0994-41A3-9F60-782A22FBB205}"/>
    <dgm:cxn modelId="{AA71F40D-8B00-4C8D-94E9-DD076CD788AA}" srcId="{C448087F-D8B7-4B77-91EB-4AD41D515AE4}" destId="{ED606515-26FF-4209-9578-B88DC1292328}" srcOrd="1" destOrd="0" parTransId="{BC9F875F-4344-467F-86DC-F168E195CAA2}" sibTransId="{ECC78141-B23B-4E0B-84D2-801BF2101292}"/>
    <dgm:cxn modelId="{57D76443-BC92-4D78-AAB5-3ED94D0E5508}" type="presOf" srcId="{C448087F-D8B7-4B77-91EB-4AD41D515AE4}" destId="{49D08331-606E-4717-A669-90F0CEE1939C}" srcOrd="0" destOrd="0" presId="urn:microsoft.com/office/officeart/2005/8/layout/vList2"/>
    <dgm:cxn modelId="{1C8B7BE4-3117-4A4B-8435-B89363D9274C}" type="presOf" srcId="{0F9B3A7C-B560-48C1-8D5A-710EE1DFE6A2}" destId="{31A36906-4108-408A-9D14-CF40FD4EF5D3}" srcOrd="0" destOrd="0" presId="urn:microsoft.com/office/officeart/2005/8/layout/vList2"/>
    <dgm:cxn modelId="{3D0C573F-241A-48E8-B2BF-45C3FA36F0AA}" srcId="{C448087F-D8B7-4B77-91EB-4AD41D515AE4}" destId="{0F9B3A7C-B560-48C1-8D5A-710EE1DFE6A2}" srcOrd="0" destOrd="0" parTransId="{7B98B934-1D22-4F8D-A54D-ED12C73F14D6}" sibTransId="{8CB0AB7A-28A3-40E4-BE05-9047C71D81E3}"/>
    <dgm:cxn modelId="{036EF03C-4B66-4C09-91E0-65FCECFE0A30}" type="presOf" srcId="{F97DE021-933E-4688-AE0E-4467862C47AE}" destId="{AD982A12-2FBF-498D-BBCA-B0E87959B96E}" srcOrd="0" destOrd="0" presId="urn:microsoft.com/office/officeart/2005/8/layout/vList2"/>
    <dgm:cxn modelId="{8FE30B40-F107-4299-BE0F-AE771C24D158}" type="presOf" srcId="{ED606515-26FF-4209-9578-B88DC1292328}" destId="{CE1FFF7C-8B69-4F1C-9FF2-38517A594DC9}" srcOrd="0" destOrd="0" presId="urn:microsoft.com/office/officeart/2005/8/layout/vList2"/>
    <dgm:cxn modelId="{534C93E2-7D56-4731-9B18-4876D9D80C23}" type="presParOf" srcId="{49D08331-606E-4717-A669-90F0CEE1939C}" destId="{31A36906-4108-408A-9D14-CF40FD4EF5D3}" srcOrd="0" destOrd="0" presId="urn:microsoft.com/office/officeart/2005/8/layout/vList2"/>
    <dgm:cxn modelId="{14E58B5B-F4D8-47EC-9F80-686F7191ACBA}" type="presParOf" srcId="{49D08331-606E-4717-A669-90F0CEE1939C}" destId="{135CD7C2-BD54-4A99-A3A3-E7F8FC7CA118}" srcOrd="1" destOrd="0" presId="urn:microsoft.com/office/officeart/2005/8/layout/vList2"/>
    <dgm:cxn modelId="{D8088E0C-C511-4F58-AD00-1134505E83E5}" type="presParOf" srcId="{49D08331-606E-4717-A669-90F0CEE1939C}" destId="{CE1FFF7C-8B69-4F1C-9FF2-38517A594DC9}" srcOrd="2" destOrd="0" presId="urn:microsoft.com/office/officeart/2005/8/layout/vList2"/>
    <dgm:cxn modelId="{DDED3FF4-FBDC-4061-A8A8-4899C4CB6AB7}" type="presParOf" srcId="{49D08331-606E-4717-A669-90F0CEE1939C}" destId="{BDA21266-4E83-457D-9E0F-68AC13E9E15B}" srcOrd="3" destOrd="0" presId="urn:microsoft.com/office/officeart/2005/8/layout/vList2"/>
    <dgm:cxn modelId="{4D21E01F-F999-4528-A4A2-82AF233CE76B}" type="presParOf" srcId="{49D08331-606E-4717-A669-90F0CEE1939C}" destId="{AD982A12-2FBF-498D-BBCA-B0E87959B96E}"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B9665C-3B00-4C9F-87AD-672E7B46530D}" type="doc">
      <dgm:prSet loTypeId="urn:microsoft.com/office/officeart/2005/8/layout/hierarchy4" loCatId="list" qsTypeId="urn:microsoft.com/office/officeart/2005/8/quickstyle/simple3" qsCatId="simple" csTypeId="urn:microsoft.com/office/officeart/2005/8/colors/accent3_5" csCatId="accent3" phldr="1"/>
      <dgm:spPr/>
      <dgm:t>
        <a:bodyPr/>
        <a:lstStyle/>
        <a:p>
          <a:endParaRPr lang="el-GR"/>
        </a:p>
      </dgm:t>
    </dgm:pt>
    <dgm:pt modelId="{93325822-6FCA-4A34-A1A2-481CEC94E803}">
      <dgm:prSet custT="1"/>
      <dgm:spPr/>
      <dgm:t>
        <a:bodyPr/>
        <a:lstStyle/>
        <a:p>
          <a:r>
            <a:rPr lang="el-GR" sz="1800" dirty="0" smtClean="0"/>
            <a:t>Στις μέρες μας, υπολογίζεται ότι υπάρχουν περίπου 10.000 επιταχυντές σωματιδίων στον κόσμο, από τους οποίους οι μισοί και πλέον χρησιμοποιούνται στην ιατρική και μόνο λίγοι χρησιμοποιούνται στη βασική έρευνα. Οι ιατρικές εφαρμογές είναι δύο ειδών: </a:t>
          </a:r>
          <a:endParaRPr lang="el-GR" sz="1800" dirty="0"/>
        </a:p>
      </dgm:t>
    </dgm:pt>
    <dgm:pt modelId="{8B81B2F9-708E-43EF-9062-E0D07DCA681A}" type="parTrans" cxnId="{E6DADA3B-A95E-4931-9040-3330AD1FE4DC}">
      <dgm:prSet/>
      <dgm:spPr/>
      <dgm:t>
        <a:bodyPr/>
        <a:lstStyle/>
        <a:p>
          <a:endParaRPr lang="el-GR"/>
        </a:p>
      </dgm:t>
    </dgm:pt>
    <dgm:pt modelId="{055F1D95-F92D-4323-9D0B-FB16AFC75EDC}" type="sibTrans" cxnId="{E6DADA3B-A95E-4931-9040-3330AD1FE4DC}">
      <dgm:prSet/>
      <dgm:spPr/>
      <dgm:t>
        <a:bodyPr/>
        <a:lstStyle/>
        <a:p>
          <a:endParaRPr lang="el-GR"/>
        </a:p>
      </dgm:t>
    </dgm:pt>
    <dgm:pt modelId="{675FCE9E-60A8-4DF5-9A30-0EBFD381D9F0}" type="pres">
      <dgm:prSet presAssocID="{C9B9665C-3B00-4C9F-87AD-672E7B46530D}" presName="Name0" presStyleCnt="0">
        <dgm:presLayoutVars>
          <dgm:chPref val="1"/>
          <dgm:dir/>
          <dgm:animOne val="branch"/>
          <dgm:animLvl val="lvl"/>
          <dgm:resizeHandles/>
        </dgm:presLayoutVars>
      </dgm:prSet>
      <dgm:spPr/>
      <dgm:t>
        <a:bodyPr/>
        <a:lstStyle/>
        <a:p>
          <a:endParaRPr lang="el-GR"/>
        </a:p>
      </dgm:t>
    </dgm:pt>
    <dgm:pt modelId="{850AC57F-C6A8-4B52-9E82-2AF7751EABEC}" type="pres">
      <dgm:prSet presAssocID="{93325822-6FCA-4A34-A1A2-481CEC94E803}" presName="vertOne" presStyleCnt="0"/>
      <dgm:spPr/>
    </dgm:pt>
    <dgm:pt modelId="{5BBEF50B-8530-4763-A059-4FCCA15531D5}" type="pres">
      <dgm:prSet presAssocID="{93325822-6FCA-4A34-A1A2-481CEC94E803}" presName="txOne" presStyleLbl="node0" presStyleIdx="0" presStyleCnt="1" custScaleX="406975" custScaleY="100000" custLinFactNeighborX="3644" custLinFactNeighborY="66667">
        <dgm:presLayoutVars>
          <dgm:chPref val="3"/>
        </dgm:presLayoutVars>
      </dgm:prSet>
      <dgm:spPr/>
      <dgm:t>
        <a:bodyPr/>
        <a:lstStyle/>
        <a:p>
          <a:endParaRPr lang="el-GR"/>
        </a:p>
      </dgm:t>
    </dgm:pt>
    <dgm:pt modelId="{1F0E78DA-9B99-4831-836E-5FE517E14030}" type="pres">
      <dgm:prSet presAssocID="{93325822-6FCA-4A34-A1A2-481CEC94E803}" presName="horzOne" presStyleCnt="0"/>
      <dgm:spPr/>
    </dgm:pt>
  </dgm:ptLst>
  <dgm:cxnLst>
    <dgm:cxn modelId="{68DC7FD0-B6D8-48DC-B1A0-E04E637C0DFF}" type="presOf" srcId="{C9B9665C-3B00-4C9F-87AD-672E7B46530D}" destId="{675FCE9E-60A8-4DF5-9A30-0EBFD381D9F0}" srcOrd="0" destOrd="0" presId="urn:microsoft.com/office/officeart/2005/8/layout/hierarchy4"/>
    <dgm:cxn modelId="{E6DADA3B-A95E-4931-9040-3330AD1FE4DC}" srcId="{C9B9665C-3B00-4C9F-87AD-672E7B46530D}" destId="{93325822-6FCA-4A34-A1A2-481CEC94E803}" srcOrd="0" destOrd="0" parTransId="{8B81B2F9-708E-43EF-9062-E0D07DCA681A}" sibTransId="{055F1D95-F92D-4323-9D0B-FB16AFC75EDC}"/>
    <dgm:cxn modelId="{7D23B553-531C-41D9-BEC9-A8C8101771E5}" type="presOf" srcId="{93325822-6FCA-4A34-A1A2-481CEC94E803}" destId="{5BBEF50B-8530-4763-A059-4FCCA15531D5}" srcOrd="0" destOrd="0" presId="urn:microsoft.com/office/officeart/2005/8/layout/hierarchy4"/>
    <dgm:cxn modelId="{D11D3327-5226-48A1-84CF-CBAB1D8AC656}" type="presParOf" srcId="{675FCE9E-60A8-4DF5-9A30-0EBFD381D9F0}" destId="{850AC57F-C6A8-4B52-9E82-2AF7751EABEC}" srcOrd="0" destOrd="0" presId="urn:microsoft.com/office/officeart/2005/8/layout/hierarchy4"/>
    <dgm:cxn modelId="{322E9759-B4D1-4720-8AC2-192A9823D438}" type="presParOf" srcId="{850AC57F-C6A8-4B52-9E82-2AF7751EABEC}" destId="{5BBEF50B-8530-4763-A059-4FCCA15531D5}" srcOrd="0" destOrd="0" presId="urn:microsoft.com/office/officeart/2005/8/layout/hierarchy4"/>
    <dgm:cxn modelId="{60AE7935-9A98-484D-840F-00AE901A6DBE}" type="presParOf" srcId="{850AC57F-C6A8-4B52-9E82-2AF7751EABEC}" destId="{1F0E78DA-9B99-4831-836E-5FE517E14030}"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304446-16DE-4F07-BDFB-9483AEA304BC}" type="doc">
      <dgm:prSet loTypeId="urn:microsoft.com/office/officeart/2005/8/layout/vList4" loCatId="list" qsTypeId="urn:microsoft.com/office/officeart/2005/8/quickstyle/simple1" qsCatId="simple" csTypeId="urn:microsoft.com/office/officeart/2005/8/colors/accent1_1" csCatId="accent1" phldr="1"/>
      <dgm:spPr/>
      <dgm:t>
        <a:bodyPr/>
        <a:lstStyle/>
        <a:p>
          <a:endParaRPr lang="el-GR"/>
        </a:p>
      </dgm:t>
    </dgm:pt>
    <dgm:pt modelId="{30CA42E4-7B5A-44B7-9204-E4E232F617B5}">
      <dgm:prSet phldrT="[Κείμενο]" custT="1"/>
      <dgm:spPr/>
      <dgm:t>
        <a:bodyPr/>
        <a:lstStyle/>
        <a:p>
          <a:r>
            <a:rPr lang="el-GR" sz="1800" b="0" dirty="0" smtClean="0"/>
            <a:t>Τον </a:t>
          </a:r>
          <a:r>
            <a:rPr lang="en-US" sz="1800" b="1" dirty="0" smtClean="0"/>
            <a:t>SYNERGY PLATFORM </a:t>
          </a:r>
          <a:r>
            <a:rPr lang="en-US" sz="1800" b="0" dirty="0" smtClean="0"/>
            <a:t>(</a:t>
          </a:r>
          <a:r>
            <a:rPr lang="el-GR" sz="1800" b="0" dirty="0" smtClean="0"/>
            <a:t>με </a:t>
          </a:r>
          <a:r>
            <a:rPr lang="en-US" sz="1800" b="0" dirty="0" smtClean="0"/>
            <a:t>EPID)</a:t>
          </a:r>
          <a:r>
            <a:rPr lang="el-GR" sz="1800" b="0" dirty="0" smtClean="0"/>
            <a:t>.</a:t>
          </a:r>
          <a:endParaRPr lang="el-GR" sz="1800" b="0" dirty="0"/>
        </a:p>
      </dgm:t>
    </dgm:pt>
    <dgm:pt modelId="{1442B300-765A-44DA-A343-869BA9D234AA}" type="parTrans" cxnId="{4DCCB8F5-F5CC-4EF6-A87A-B3185034553D}">
      <dgm:prSet/>
      <dgm:spPr/>
      <dgm:t>
        <a:bodyPr/>
        <a:lstStyle/>
        <a:p>
          <a:endParaRPr lang="el-GR"/>
        </a:p>
      </dgm:t>
    </dgm:pt>
    <dgm:pt modelId="{4F2B94CE-AC14-4D3A-82A8-DD8D71BFEA2B}" type="sibTrans" cxnId="{4DCCB8F5-F5CC-4EF6-A87A-B3185034553D}">
      <dgm:prSet/>
      <dgm:spPr/>
      <dgm:t>
        <a:bodyPr/>
        <a:lstStyle/>
        <a:p>
          <a:endParaRPr lang="el-GR"/>
        </a:p>
      </dgm:t>
    </dgm:pt>
    <dgm:pt modelId="{A6896B1B-FE60-41F4-9C23-DEA3988D7452}">
      <dgm:prSet phldrT="[Κείμενο]" custT="1"/>
      <dgm:spPr/>
      <dgm:t>
        <a:bodyPr/>
        <a:lstStyle/>
        <a:p>
          <a:pPr algn="just"/>
          <a:r>
            <a:rPr lang="el-GR" sz="1800" b="0" dirty="0" smtClean="0"/>
            <a:t>Τον </a:t>
          </a:r>
          <a:r>
            <a:rPr lang="en-US" sz="1800" b="1" dirty="0" smtClean="0"/>
            <a:t>AXESSE</a:t>
          </a:r>
          <a:r>
            <a:rPr lang="en-US" sz="1800" b="0" dirty="0" smtClean="0"/>
            <a:t> Image Guided Radiation Therapy (IGRT </a:t>
          </a:r>
          <a:r>
            <a:rPr lang="el-GR" sz="1800" b="0" dirty="0" smtClean="0"/>
            <a:t>με </a:t>
          </a:r>
          <a:r>
            <a:rPr lang="en-US" sz="1800" b="0" dirty="0" smtClean="0"/>
            <a:t>CBCT+EPID),</a:t>
          </a:r>
          <a:r>
            <a:rPr lang="el-GR" sz="1800" b="0" dirty="0" smtClean="0"/>
            <a:t> </a:t>
          </a:r>
          <a:r>
            <a:rPr lang="el-GR" sz="1800" b="0" dirty="0" err="1" smtClean="0"/>
            <a:t>Στερεοταξία</a:t>
          </a:r>
          <a:r>
            <a:rPr lang="el-GR" sz="1800" b="0" dirty="0" smtClean="0"/>
            <a:t> Σώματος - Κεφαλής </a:t>
          </a:r>
          <a:br>
            <a:rPr lang="el-GR" sz="1800" b="0" dirty="0" smtClean="0"/>
          </a:br>
          <a:r>
            <a:rPr lang="el-GR" sz="1800" b="0" dirty="0" smtClean="0"/>
            <a:t>και </a:t>
          </a:r>
          <a:r>
            <a:rPr lang="en-US" sz="1800" b="0" dirty="0" smtClean="0"/>
            <a:t>Volumetric Modulated Arc Therapy (VMAT).</a:t>
          </a:r>
          <a:endParaRPr lang="el-GR" sz="1800" b="0" dirty="0"/>
        </a:p>
      </dgm:t>
    </dgm:pt>
    <dgm:pt modelId="{A17F3136-202F-49A7-9E87-D19678F34E90}" type="parTrans" cxnId="{2C397499-8991-4407-A55C-8ABCA419DDFD}">
      <dgm:prSet/>
      <dgm:spPr/>
      <dgm:t>
        <a:bodyPr/>
        <a:lstStyle/>
        <a:p>
          <a:endParaRPr lang="el-GR"/>
        </a:p>
      </dgm:t>
    </dgm:pt>
    <dgm:pt modelId="{20AC9EBC-2CE1-4C22-BDA3-2937E0FBBD5F}" type="sibTrans" cxnId="{2C397499-8991-4407-A55C-8ABCA419DDFD}">
      <dgm:prSet/>
      <dgm:spPr/>
      <dgm:t>
        <a:bodyPr/>
        <a:lstStyle/>
        <a:p>
          <a:endParaRPr lang="el-GR"/>
        </a:p>
      </dgm:t>
    </dgm:pt>
    <dgm:pt modelId="{8D267738-E443-4F41-9DB6-6DE44FBD3692}">
      <dgm:prSet custT="1"/>
      <dgm:spPr/>
      <dgm:t>
        <a:bodyPr/>
        <a:lstStyle/>
        <a:p>
          <a:pPr algn="just"/>
          <a:r>
            <a:rPr lang="el-GR" sz="1800" b="0" dirty="0" smtClean="0"/>
            <a:t>Τον</a:t>
          </a:r>
          <a:r>
            <a:rPr lang="el-GR" sz="1800" b="1" dirty="0" smtClean="0"/>
            <a:t> SYNERGY </a:t>
          </a:r>
          <a:r>
            <a:rPr lang="el-GR" sz="1800" b="0" dirty="0" smtClean="0"/>
            <a:t>με δυνατότητα IMAGE GUIDED RADIOTHERAPY  με ενσωματωμένο αξονικό τομογράφο κώνου (CBCT) και μηχανισμό για λήψη ηλεκτρονικής εικόνας πεδίου( EPID).</a:t>
          </a:r>
          <a:endParaRPr lang="el-GR" sz="1800" b="0" dirty="0"/>
        </a:p>
      </dgm:t>
    </dgm:pt>
    <dgm:pt modelId="{2D4E1EF9-B0FA-439B-BA4C-5ABDE9845921}" type="parTrans" cxnId="{F5846935-E584-418A-B135-8CB23182CFEA}">
      <dgm:prSet/>
      <dgm:spPr/>
      <dgm:t>
        <a:bodyPr/>
        <a:lstStyle/>
        <a:p>
          <a:endParaRPr lang="el-GR"/>
        </a:p>
      </dgm:t>
    </dgm:pt>
    <dgm:pt modelId="{3B0F2428-40C1-4250-AA45-F21B9F8BBEC8}" type="sibTrans" cxnId="{F5846935-E584-418A-B135-8CB23182CFEA}">
      <dgm:prSet/>
      <dgm:spPr/>
      <dgm:t>
        <a:bodyPr/>
        <a:lstStyle/>
        <a:p>
          <a:endParaRPr lang="el-GR"/>
        </a:p>
      </dgm:t>
    </dgm:pt>
    <dgm:pt modelId="{04D22060-9AB0-44D7-B50E-1041D97BD3DC}" type="pres">
      <dgm:prSet presAssocID="{CC304446-16DE-4F07-BDFB-9483AEA304BC}" presName="linear" presStyleCnt="0">
        <dgm:presLayoutVars>
          <dgm:dir/>
          <dgm:resizeHandles val="exact"/>
        </dgm:presLayoutVars>
      </dgm:prSet>
      <dgm:spPr/>
      <dgm:t>
        <a:bodyPr/>
        <a:lstStyle/>
        <a:p>
          <a:endParaRPr lang="en-US"/>
        </a:p>
      </dgm:t>
    </dgm:pt>
    <dgm:pt modelId="{8F222F45-61EE-4047-A7AC-DAA5A0002AFA}" type="pres">
      <dgm:prSet presAssocID="{8D267738-E443-4F41-9DB6-6DE44FBD3692}" presName="comp" presStyleCnt="0"/>
      <dgm:spPr/>
    </dgm:pt>
    <dgm:pt modelId="{C11B1F62-84D1-44B8-B8F7-3A48DA294274}" type="pres">
      <dgm:prSet presAssocID="{8D267738-E443-4F41-9DB6-6DE44FBD3692}" presName="box" presStyleLbl="node1" presStyleIdx="0" presStyleCnt="3"/>
      <dgm:spPr/>
      <dgm:t>
        <a:bodyPr/>
        <a:lstStyle/>
        <a:p>
          <a:endParaRPr lang="el-GR"/>
        </a:p>
      </dgm:t>
    </dgm:pt>
    <dgm:pt modelId="{F2527FAB-E370-4097-8E85-B584D1358D68}" type="pres">
      <dgm:prSet presAssocID="{8D267738-E443-4F41-9DB6-6DE44FBD3692}" presName="img" presStyleLbl="fgImgPlace1" presStyleIdx="0" presStyleCnt="3"/>
      <dgm:spPr>
        <a:blipFill rotWithShape="0">
          <a:blip xmlns:r="http://schemas.openxmlformats.org/officeDocument/2006/relationships" r:embed="rId1"/>
          <a:stretch>
            <a:fillRect/>
          </a:stretch>
        </a:blipFill>
      </dgm:spPr>
    </dgm:pt>
    <dgm:pt modelId="{8F4B3C16-6A44-433E-B882-64AA638F4170}" type="pres">
      <dgm:prSet presAssocID="{8D267738-E443-4F41-9DB6-6DE44FBD3692}" presName="text" presStyleLbl="node1" presStyleIdx="0" presStyleCnt="3">
        <dgm:presLayoutVars>
          <dgm:bulletEnabled val="1"/>
        </dgm:presLayoutVars>
      </dgm:prSet>
      <dgm:spPr/>
      <dgm:t>
        <a:bodyPr/>
        <a:lstStyle/>
        <a:p>
          <a:endParaRPr lang="el-GR"/>
        </a:p>
      </dgm:t>
    </dgm:pt>
    <dgm:pt modelId="{03A81855-2912-4F37-A6F5-EDCA6C489A9E}" type="pres">
      <dgm:prSet presAssocID="{3B0F2428-40C1-4250-AA45-F21B9F8BBEC8}" presName="spacer" presStyleCnt="0"/>
      <dgm:spPr/>
    </dgm:pt>
    <dgm:pt modelId="{329556CC-1699-497F-A823-9DCD8BEAA741}" type="pres">
      <dgm:prSet presAssocID="{30CA42E4-7B5A-44B7-9204-E4E232F617B5}" presName="comp" presStyleCnt="0"/>
      <dgm:spPr/>
    </dgm:pt>
    <dgm:pt modelId="{5FA23F5D-B59D-4234-88B2-5886ED3BB71D}" type="pres">
      <dgm:prSet presAssocID="{30CA42E4-7B5A-44B7-9204-E4E232F617B5}" presName="box" presStyleLbl="node1" presStyleIdx="1" presStyleCnt="3"/>
      <dgm:spPr/>
      <dgm:t>
        <a:bodyPr/>
        <a:lstStyle/>
        <a:p>
          <a:endParaRPr lang="el-GR"/>
        </a:p>
      </dgm:t>
    </dgm:pt>
    <dgm:pt modelId="{C85B2770-A39E-4578-AB53-22888176D62E}" type="pres">
      <dgm:prSet presAssocID="{30CA42E4-7B5A-44B7-9204-E4E232F617B5}" presName="img" presStyleLbl="fgImgPlace1" presStyleIdx="1" presStyleCnt="3"/>
      <dgm:spPr>
        <a:blipFill rotWithShape="0">
          <a:blip xmlns:r="http://schemas.openxmlformats.org/officeDocument/2006/relationships" r:embed="rId2"/>
          <a:stretch>
            <a:fillRect/>
          </a:stretch>
        </a:blipFill>
      </dgm:spPr>
    </dgm:pt>
    <dgm:pt modelId="{635EFD70-38DB-43F5-A75F-EE629E0AAFB5}" type="pres">
      <dgm:prSet presAssocID="{30CA42E4-7B5A-44B7-9204-E4E232F617B5}" presName="text" presStyleLbl="node1" presStyleIdx="1" presStyleCnt="3">
        <dgm:presLayoutVars>
          <dgm:bulletEnabled val="1"/>
        </dgm:presLayoutVars>
      </dgm:prSet>
      <dgm:spPr/>
      <dgm:t>
        <a:bodyPr/>
        <a:lstStyle/>
        <a:p>
          <a:endParaRPr lang="el-GR"/>
        </a:p>
      </dgm:t>
    </dgm:pt>
    <dgm:pt modelId="{FF4CD394-6F89-4687-A6C9-BB17E4BE9585}" type="pres">
      <dgm:prSet presAssocID="{4F2B94CE-AC14-4D3A-82A8-DD8D71BFEA2B}" presName="spacer" presStyleCnt="0"/>
      <dgm:spPr/>
    </dgm:pt>
    <dgm:pt modelId="{35F91CE0-BFCF-4C08-94C3-5B1A5F067955}" type="pres">
      <dgm:prSet presAssocID="{A6896B1B-FE60-41F4-9C23-DEA3988D7452}" presName="comp" presStyleCnt="0"/>
      <dgm:spPr/>
    </dgm:pt>
    <dgm:pt modelId="{DC520FAB-0D7E-4712-8B55-15FD0C417C29}" type="pres">
      <dgm:prSet presAssocID="{A6896B1B-FE60-41F4-9C23-DEA3988D7452}" presName="box" presStyleLbl="node1" presStyleIdx="2" presStyleCnt="3"/>
      <dgm:spPr/>
      <dgm:t>
        <a:bodyPr/>
        <a:lstStyle/>
        <a:p>
          <a:endParaRPr lang="el-GR"/>
        </a:p>
      </dgm:t>
    </dgm:pt>
    <dgm:pt modelId="{1C31FEC4-3133-42FB-A15C-5CEB909400A1}" type="pres">
      <dgm:prSet presAssocID="{A6896B1B-FE60-41F4-9C23-DEA3988D7452}" presName="img" presStyleLbl="fgImgPlace1" presStyleIdx="2" presStyleCnt="3" custLinFactNeighborX="-2765" custLinFactNeighborY="-2885"/>
      <dgm:spPr>
        <a:blipFill rotWithShape="0">
          <a:blip xmlns:r="http://schemas.openxmlformats.org/officeDocument/2006/relationships" r:embed="rId3"/>
          <a:stretch>
            <a:fillRect/>
          </a:stretch>
        </a:blipFill>
      </dgm:spPr>
    </dgm:pt>
    <dgm:pt modelId="{C0CE3E9B-2EF6-40DA-B819-B656265EFE94}" type="pres">
      <dgm:prSet presAssocID="{A6896B1B-FE60-41F4-9C23-DEA3988D7452}" presName="text" presStyleLbl="node1" presStyleIdx="2" presStyleCnt="3">
        <dgm:presLayoutVars>
          <dgm:bulletEnabled val="1"/>
        </dgm:presLayoutVars>
      </dgm:prSet>
      <dgm:spPr/>
      <dgm:t>
        <a:bodyPr/>
        <a:lstStyle/>
        <a:p>
          <a:endParaRPr lang="el-GR"/>
        </a:p>
      </dgm:t>
    </dgm:pt>
  </dgm:ptLst>
  <dgm:cxnLst>
    <dgm:cxn modelId="{754A0F0A-2F75-4EF6-86A7-759617047D63}" type="presOf" srcId="{A6896B1B-FE60-41F4-9C23-DEA3988D7452}" destId="{DC520FAB-0D7E-4712-8B55-15FD0C417C29}" srcOrd="0" destOrd="0" presId="urn:microsoft.com/office/officeart/2005/8/layout/vList4"/>
    <dgm:cxn modelId="{F4BBDEE7-9F7B-48E2-97BE-1C0D74806EB7}" type="presOf" srcId="{30CA42E4-7B5A-44B7-9204-E4E232F617B5}" destId="{635EFD70-38DB-43F5-A75F-EE629E0AAFB5}" srcOrd="1" destOrd="0" presId="urn:microsoft.com/office/officeart/2005/8/layout/vList4"/>
    <dgm:cxn modelId="{A816FFC4-972B-467F-9C83-E1AEA1725EA5}" type="presOf" srcId="{30CA42E4-7B5A-44B7-9204-E4E232F617B5}" destId="{5FA23F5D-B59D-4234-88B2-5886ED3BB71D}" srcOrd="0" destOrd="0" presId="urn:microsoft.com/office/officeart/2005/8/layout/vList4"/>
    <dgm:cxn modelId="{2C397499-8991-4407-A55C-8ABCA419DDFD}" srcId="{CC304446-16DE-4F07-BDFB-9483AEA304BC}" destId="{A6896B1B-FE60-41F4-9C23-DEA3988D7452}" srcOrd="2" destOrd="0" parTransId="{A17F3136-202F-49A7-9E87-D19678F34E90}" sibTransId="{20AC9EBC-2CE1-4C22-BDA3-2937E0FBBD5F}"/>
    <dgm:cxn modelId="{BD175737-B6D8-4326-8F2D-45DCF9D58D0C}" type="presOf" srcId="{A6896B1B-FE60-41F4-9C23-DEA3988D7452}" destId="{C0CE3E9B-2EF6-40DA-B819-B656265EFE94}" srcOrd="1" destOrd="0" presId="urn:microsoft.com/office/officeart/2005/8/layout/vList4"/>
    <dgm:cxn modelId="{F5846935-E584-418A-B135-8CB23182CFEA}" srcId="{CC304446-16DE-4F07-BDFB-9483AEA304BC}" destId="{8D267738-E443-4F41-9DB6-6DE44FBD3692}" srcOrd="0" destOrd="0" parTransId="{2D4E1EF9-B0FA-439B-BA4C-5ABDE9845921}" sibTransId="{3B0F2428-40C1-4250-AA45-F21B9F8BBEC8}"/>
    <dgm:cxn modelId="{4DCCB8F5-F5CC-4EF6-A87A-B3185034553D}" srcId="{CC304446-16DE-4F07-BDFB-9483AEA304BC}" destId="{30CA42E4-7B5A-44B7-9204-E4E232F617B5}" srcOrd="1" destOrd="0" parTransId="{1442B300-765A-44DA-A343-869BA9D234AA}" sibTransId="{4F2B94CE-AC14-4D3A-82A8-DD8D71BFEA2B}"/>
    <dgm:cxn modelId="{1E4B2F14-A984-41C6-B9C5-CCB591F2A35E}" type="presOf" srcId="{8D267738-E443-4F41-9DB6-6DE44FBD3692}" destId="{8F4B3C16-6A44-433E-B882-64AA638F4170}" srcOrd="1" destOrd="0" presId="urn:microsoft.com/office/officeart/2005/8/layout/vList4"/>
    <dgm:cxn modelId="{1A3A3EA0-ABA5-4B63-BEC2-79D2406E8F94}" type="presOf" srcId="{CC304446-16DE-4F07-BDFB-9483AEA304BC}" destId="{04D22060-9AB0-44D7-B50E-1041D97BD3DC}" srcOrd="0" destOrd="0" presId="urn:microsoft.com/office/officeart/2005/8/layout/vList4"/>
    <dgm:cxn modelId="{40D296D3-9CF4-42FB-A958-B8DEE784A09E}" type="presOf" srcId="{8D267738-E443-4F41-9DB6-6DE44FBD3692}" destId="{C11B1F62-84D1-44B8-B8F7-3A48DA294274}" srcOrd="0" destOrd="0" presId="urn:microsoft.com/office/officeart/2005/8/layout/vList4"/>
    <dgm:cxn modelId="{AD4C173B-E5D8-408F-A260-6110E74E7656}" type="presParOf" srcId="{04D22060-9AB0-44D7-B50E-1041D97BD3DC}" destId="{8F222F45-61EE-4047-A7AC-DAA5A0002AFA}" srcOrd="0" destOrd="0" presId="urn:microsoft.com/office/officeart/2005/8/layout/vList4"/>
    <dgm:cxn modelId="{B4FCAA43-FA51-495A-A267-3A4D8D39B567}" type="presParOf" srcId="{8F222F45-61EE-4047-A7AC-DAA5A0002AFA}" destId="{C11B1F62-84D1-44B8-B8F7-3A48DA294274}" srcOrd="0" destOrd="0" presId="urn:microsoft.com/office/officeart/2005/8/layout/vList4"/>
    <dgm:cxn modelId="{911D3B5C-A876-4F5E-AACA-E1BAA90BD08D}" type="presParOf" srcId="{8F222F45-61EE-4047-A7AC-DAA5A0002AFA}" destId="{F2527FAB-E370-4097-8E85-B584D1358D68}" srcOrd="1" destOrd="0" presId="urn:microsoft.com/office/officeart/2005/8/layout/vList4"/>
    <dgm:cxn modelId="{21B0E2D6-F0E9-48F3-92F3-5401E106B912}" type="presParOf" srcId="{8F222F45-61EE-4047-A7AC-DAA5A0002AFA}" destId="{8F4B3C16-6A44-433E-B882-64AA638F4170}" srcOrd="2" destOrd="0" presId="urn:microsoft.com/office/officeart/2005/8/layout/vList4"/>
    <dgm:cxn modelId="{EF03BA18-D309-4F42-BDA6-4EAC1FB5140D}" type="presParOf" srcId="{04D22060-9AB0-44D7-B50E-1041D97BD3DC}" destId="{03A81855-2912-4F37-A6F5-EDCA6C489A9E}" srcOrd="1" destOrd="0" presId="urn:microsoft.com/office/officeart/2005/8/layout/vList4"/>
    <dgm:cxn modelId="{E7448CB1-0188-4D98-B588-09120F568F85}" type="presParOf" srcId="{04D22060-9AB0-44D7-B50E-1041D97BD3DC}" destId="{329556CC-1699-497F-A823-9DCD8BEAA741}" srcOrd="2" destOrd="0" presId="urn:microsoft.com/office/officeart/2005/8/layout/vList4"/>
    <dgm:cxn modelId="{C0D85D4C-1B75-4E70-BB5D-C3028E4BB4AD}" type="presParOf" srcId="{329556CC-1699-497F-A823-9DCD8BEAA741}" destId="{5FA23F5D-B59D-4234-88B2-5886ED3BB71D}" srcOrd="0" destOrd="0" presId="urn:microsoft.com/office/officeart/2005/8/layout/vList4"/>
    <dgm:cxn modelId="{9E34A862-9C59-4490-A373-B34A3E46D571}" type="presParOf" srcId="{329556CC-1699-497F-A823-9DCD8BEAA741}" destId="{C85B2770-A39E-4578-AB53-22888176D62E}" srcOrd="1" destOrd="0" presId="urn:microsoft.com/office/officeart/2005/8/layout/vList4"/>
    <dgm:cxn modelId="{EB6CAA36-B758-4A54-91A7-AA0841A69ED7}" type="presParOf" srcId="{329556CC-1699-497F-A823-9DCD8BEAA741}" destId="{635EFD70-38DB-43F5-A75F-EE629E0AAFB5}" srcOrd="2" destOrd="0" presId="urn:microsoft.com/office/officeart/2005/8/layout/vList4"/>
    <dgm:cxn modelId="{73E5A50E-99C8-4DF3-8288-EA82355EA1E6}" type="presParOf" srcId="{04D22060-9AB0-44D7-B50E-1041D97BD3DC}" destId="{FF4CD394-6F89-4687-A6C9-BB17E4BE9585}" srcOrd="3" destOrd="0" presId="urn:microsoft.com/office/officeart/2005/8/layout/vList4"/>
    <dgm:cxn modelId="{4F221938-F716-4254-B362-D2B0F98F25F2}" type="presParOf" srcId="{04D22060-9AB0-44D7-B50E-1041D97BD3DC}" destId="{35F91CE0-BFCF-4C08-94C3-5B1A5F067955}" srcOrd="4" destOrd="0" presId="urn:microsoft.com/office/officeart/2005/8/layout/vList4"/>
    <dgm:cxn modelId="{4CD22984-85DB-4C18-9DFB-A078D1F3C534}" type="presParOf" srcId="{35F91CE0-BFCF-4C08-94C3-5B1A5F067955}" destId="{DC520FAB-0D7E-4712-8B55-15FD0C417C29}" srcOrd="0" destOrd="0" presId="urn:microsoft.com/office/officeart/2005/8/layout/vList4"/>
    <dgm:cxn modelId="{B8859E0C-A063-4F27-81A3-EE5F2B189578}" type="presParOf" srcId="{35F91CE0-BFCF-4C08-94C3-5B1A5F067955}" destId="{1C31FEC4-3133-42FB-A15C-5CEB909400A1}" srcOrd="1" destOrd="0" presId="urn:microsoft.com/office/officeart/2005/8/layout/vList4"/>
    <dgm:cxn modelId="{2F10C385-793B-424B-9AB8-2AD8175947CF}" type="presParOf" srcId="{35F91CE0-BFCF-4C08-94C3-5B1A5F067955}" destId="{C0CE3E9B-2EF6-40DA-B819-B656265EFE94}"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3B672C-9B07-4ED3-9B7A-332257F91002}" type="doc">
      <dgm:prSet loTypeId="urn:microsoft.com/office/officeart/2005/8/layout/hierarchy2" loCatId="hierarchy" qsTypeId="urn:microsoft.com/office/officeart/2005/8/quickstyle/simple3" qsCatId="simple" csTypeId="urn:microsoft.com/office/officeart/2005/8/colors/accent4_5" csCatId="accent4" phldr="1"/>
      <dgm:spPr/>
      <dgm:t>
        <a:bodyPr/>
        <a:lstStyle/>
        <a:p>
          <a:endParaRPr lang="en-US"/>
        </a:p>
      </dgm:t>
    </dgm:pt>
    <dgm:pt modelId="{16D062FD-E0DD-4339-B4A2-3C9261197ECD}">
      <dgm:prSet phldrT="[Text]" custT="1"/>
      <dgm:spPr/>
      <dgm:t>
        <a:bodyPr/>
        <a:lstStyle/>
        <a:p>
          <a:r>
            <a:rPr lang="el-GR" sz="1800" dirty="0" smtClean="0"/>
            <a:t>Μορφές ραδιοφαρμακευτικής διάγνωσης</a:t>
          </a:r>
          <a:endParaRPr lang="en-US" sz="1800" dirty="0"/>
        </a:p>
      </dgm:t>
    </dgm:pt>
    <dgm:pt modelId="{6A34C806-4A38-4632-B8CF-89CCE3EEC771}" type="parTrans" cxnId="{D5E34322-A7B0-4731-BF4D-3818D8E3B2BA}">
      <dgm:prSet/>
      <dgm:spPr/>
      <dgm:t>
        <a:bodyPr/>
        <a:lstStyle/>
        <a:p>
          <a:endParaRPr lang="en-US"/>
        </a:p>
      </dgm:t>
    </dgm:pt>
    <dgm:pt modelId="{AE66FA89-EC98-4BD0-B17A-2009CD7D0DCB}" type="sibTrans" cxnId="{D5E34322-A7B0-4731-BF4D-3818D8E3B2BA}">
      <dgm:prSet/>
      <dgm:spPr/>
      <dgm:t>
        <a:bodyPr/>
        <a:lstStyle/>
        <a:p>
          <a:endParaRPr lang="en-US"/>
        </a:p>
      </dgm:t>
    </dgm:pt>
    <dgm:pt modelId="{3D5C292B-33C9-4C97-8B35-8655A5563118}">
      <dgm:prSet phldrT="[Text]" custT="1"/>
      <dgm:spPr/>
      <dgm:t>
        <a:bodyPr/>
        <a:lstStyle/>
        <a:p>
          <a:r>
            <a:rPr lang="el-GR" sz="1800" dirty="0" smtClean="0"/>
            <a:t>Υπολογιστική Τομογραφία Εκπομπής </a:t>
          </a:r>
          <a:r>
            <a:rPr lang="en-US" sz="1800" dirty="0" smtClean="0"/>
            <a:t>M</a:t>
          </a:r>
          <a:r>
            <a:rPr lang="el-GR" sz="1800" dirty="0" smtClean="0"/>
            <a:t>ονού Φωτονίου (</a:t>
          </a:r>
          <a:r>
            <a:rPr lang="en-US" sz="1800" dirty="0" smtClean="0"/>
            <a:t>SPECT)</a:t>
          </a:r>
          <a:endParaRPr lang="en-US" sz="1800" dirty="0"/>
        </a:p>
      </dgm:t>
    </dgm:pt>
    <dgm:pt modelId="{392851C3-9606-438E-A817-EA6AD8FFEB0B}" type="parTrans" cxnId="{61CDD887-3929-4855-AD0B-0E57BC66DB14}">
      <dgm:prSet/>
      <dgm:spPr/>
      <dgm:t>
        <a:bodyPr/>
        <a:lstStyle/>
        <a:p>
          <a:endParaRPr lang="en-US"/>
        </a:p>
      </dgm:t>
    </dgm:pt>
    <dgm:pt modelId="{365E6FFA-8F70-489C-B42A-E961E6699E86}" type="sibTrans" cxnId="{61CDD887-3929-4855-AD0B-0E57BC66DB14}">
      <dgm:prSet/>
      <dgm:spPr/>
      <dgm:t>
        <a:bodyPr/>
        <a:lstStyle/>
        <a:p>
          <a:endParaRPr lang="en-US"/>
        </a:p>
      </dgm:t>
    </dgm:pt>
    <dgm:pt modelId="{2ECFDF89-C923-4413-8369-B8B27AEC9D2A}">
      <dgm:prSet phldrT="[Text]" custT="1"/>
      <dgm:spPr/>
      <dgm:t>
        <a:bodyPr/>
        <a:lstStyle/>
        <a:p>
          <a:r>
            <a:rPr lang="el-GR" sz="1800" dirty="0" smtClean="0"/>
            <a:t>Τομογραφία Εκπομπής Ποζιτρονίου (</a:t>
          </a:r>
          <a:r>
            <a:rPr lang="en-US" sz="1800" dirty="0" smtClean="0"/>
            <a:t>PET)</a:t>
          </a:r>
          <a:r>
            <a:rPr lang="el-GR" sz="1800" dirty="0" smtClean="0"/>
            <a:t> </a:t>
          </a:r>
          <a:endParaRPr lang="en-US" sz="1800" dirty="0"/>
        </a:p>
      </dgm:t>
    </dgm:pt>
    <dgm:pt modelId="{1D3C5611-1BDB-47EC-85D4-43048ABD63FE}" type="parTrans" cxnId="{0F0D8D6B-AF14-448E-B2DE-F919431EDBD1}">
      <dgm:prSet/>
      <dgm:spPr/>
      <dgm:t>
        <a:bodyPr/>
        <a:lstStyle/>
        <a:p>
          <a:endParaRPr lang="en-US"/>
        </a:p>
      </dgm:t>
    </dgm:pt>
    <dgm:pt modelId="{9975B441-22C3-4FAB-94D3-80CD814D81AB}" type="sibTrans" cxnId="{0F0D8D6B-AF14-448E-B2DE-F919431EDBD1}">
      <dgm:prSet/>
      <dgm:spPr/>
      <dgm:t>
        <a:bodyPr/>
        <a:lstStyle/>
        <a:p>
          <a:endParaRPr lang="en-US"/>
        </a:p>
      </dgm:t>
    </dgm:pt>
    <dgm:pt modelId="{47DFE5D6-5356-4F08-BCEA-06875DAF29E9}">
      <dgm:prSet custT="1"/>
      <dgm:spPr/>
      <dgm:t>
        <a:bodyPr/>
        <a:lstStyle/>
        <a:p>
          <a:r>
            <a:rPr lang="el-GR" sz="1800" dirty="0" smtClean="0"/>
            <a:t>Συνδυασμός μεθόδων (</a:t>
          </a:r>
          <a:r>
            <a:rPr lang="en-US" sz="1800" dirty="0" smtClean="0"/>
            <a:t>PET/CT &amp; SPECT/CT)</a:t>
          </a:r>
          <a:endParaRPr lang="en-US" sz="1800" dirty="0"/>
        </a:p>
      </dgm:t>
    </dgm:pt>
    <dgm:pt modelId="{45424D3E-2499-4EE0-B4B2-626D4913C6D2}" type="parTrans" cxnId="{893257E6-A962-4965-B088-9CC05D3C9FC9}">
      <dgm:prSet/>
      <dgm:spPr/>
      <dgm:t>
        <a:bodyPr/>
        <a:lstStyle/>
        <a:p>
          <a:endParaRPr lang="en-US"/>
        </a:p>
      </dgm:t>
    </dgm:pt>
    <dgm:pt modelId="{345E0F84-FC9F-4868-9B5B-57BE4332C2B0}" type="sibTrans" cxnId="{893257E6-A962-4965-B088-9CC05D3C9FC9}">
      <dgm:prSet/>
      <dgm:spPr/>
      <dgm:t>
        <a:bodyPr/>
        <a:lstStyle/>
        <a:p>
          <a:endParaRPr lang="en-US"/>
        </a:p>
      </dgm:t>
    </dgm:pt>
    <dgm:pt modelId="{E5FBD0E6-F5FB-42C6-8A96-40E8EA54C2DB}" type="pres">
      <dgm:prSet presAssocID="{7E3B672C-9B07-4ED3-9B7A-332257F91002}" presName="diagram" presStyleCnt="0">
        <dgm:presLayoutVars>
          <dgm:chPref val="1"/>
          <dgm:dir/>
          <dgm:animOne val="branch"/>
          <dgm:animLvl val="lvl"/>
          <dgm:resizeHandles val="exact"/>
        </dgm:presLayoutVars>
      </dgm:prSet>
      <dgm:spPr/>
      <dgm:t>
        <a:bodyPr/>
        <a:lstStyle/>
        <a:p>
          <a:endParaRPr lang="el-GR"/>
        </a:p>
      </dgm:t>
    </dgm:pt>
    <dgm:pt modelId="{3E4F0F32-1D9D-4BDF-9A2E-CF963FFF9B82}" type="pres">
      <dgm:prSet presAssocID="{16D062FD-E0DD-4339-B4A2-3C9261197ECD}" presName="root1" presStyleCnt="0"/>
      <dgm:spPr/>
    </dgm:pt>
    <dgm:pt modelId="{5A32D509-680C-425A-9789-241E95A4FBE5}" type="pres">
      <dgm:prSet presAssocID="{16D062FD-E0DD-4339-B4A2-3C9261197ECD}" presName="LevelOneTextNode" presStyleLbl="node0" presStyleIdx="0" presStyleCnt="1" custScaleX="282613" custLinFactNeighborX="19649" custLinFactNeighborY="39868">
        <dgm:presLayoutVars>
          <dgm:chPref val="3"/>
        </dgm:presLayoutVars>
      </dgm:prSet>
      <dgm:spPr/>
      <dgm:t>
        <a:bodyPr/>
        <a:lstStyle/>
        <a:p>
          <a:endParaRPr lang="el-GR"/>
        </a:p>
      </dgm:t>
    </dgm:pt>
    <dgm:pt modelId="{4E9A3F84-8044-4D13-B302-7CF4EC6DC492}" type="pres">
      <dgm:prSet presAssocID="{16D062FD-E0DD-4339-B4A2-3C9261197ECD}" presName="level2hierChild" presStyleCnt="0"/>
      <dgm:spPr/>
    </dgm:pt>
    <dgm:pt modelId="{6D52C349-EB0D-461E-8D99-F5A8D43C9E34}" type="pres">
      <dgm:prSet presAssocID="{392851C3-9606-438E-A817-EA6AD8FFEB0B}" presName="conn2-1" presStyleLbl="parChTrans1D2" presStyleIdx="0" presStyleCnt="3"/>
      <dgm:spPr/>
      <dgm:t>
        <a:bodyPr/>
        <a:lstStyle/>
        <a:p>
          <a:endParaRPr lang="el-GR"/>
        </a:p>
      </dgm:t>
    </dgm:pt>
    <dgm:pt modelId="{53D827A0-7371-4B63-A8E1-961C966739EE}" type="pres">
      <dgm:prSet presAssocID="{392851C3-9606-438E-A817-EA6AD8FFEB0B}" presName="connTx" presStyleLbl="parChTrans1D2" presStyleIdx="0" presStyleCnt="3"/>
      <dgm:spPr/>
      <dgm:t>
        <a:bodyPr/>
        <a:lstStyle/>
        <a:p>
          <a:endParaRPr lang="el-GR"/>
        </a:p>
      </dgm:t>
    </dgm:pt>
    <dgm:pt modelId="{CDFD8C9A-8A9F-4D24-BF7F-8FC04FC5A187}" type="pres">
      <dgm:prSet presAssocID="{3D5C292B-33C9-4C97-8B35-8655A5563118}" presName="root2" presStyleCnt="0"/>
      <dgm:spPr/>
    </dgm:pt>
    <dgm:pt modelId="{75ABE806-C709-4407-9E62-9021913D5AF3}" type="pres">
      <dgm:prSet presAssocID="{3D5C292B-33C9-4C97-8B35-8655A5563118}" presName="LevelTwoTextNode" presStyleLbl="node2" presStyleIdx="0" presStyleCnt="3" custScaleX="280876" custScaleY="126255" custLinFactNeighborX="348" custLinFactNeighborY="14895">
        <dgm:presLayoutVars>
          <dgm:chPref val="3"/>
        </dgm:presLayoutVars>
      </dgm:prSet>
      <dgm:spPr/>
      <dgm:t>
        <a:bodyPr/>
        <a:lstStyle/>
        <a:p>
          <a:endParaRPr lang="en-US"/>
        </a:p>
      </dgm:t>
    </dgm:pt>
    <dgm:pt modelId="{0292A5D1-C0FD-4AEF-837E-DF19838EE803}" type="pres">
      <dgm:prSet presAssocID="{3D5C292B-33C9-4C97-8B35-8655A5563118}" presName="level3hierChild" presStyleCnt="0"/>
      <dgm:spPr/>
    </dgm:pt>
    <dgm:pt modelId="{0154AD6C-254E-4CEB-A754-840F31DCBB3A}" type="pres">
      <dgm:prSet presAssocID="{1D3C5611-1BDB-47EC-85D4-43048ABD63FE}" presName="conn2-1" presStyleLbl="parChTrans1D2" presStyleIdx="1" presStyleCnt="3"/>
      <dgm:spPr/>
      <dgm:t>
        <a:bodyPr/>
        <a:lstStyle/>
        <a:p>
          <a:endParaRPr lang="el-GR"/>
        </a:p>
      </dgm:t>
    </dgm:pt>
    <dgm:pt modelId="{42A87F25-125A-4C96-AE7F-CF538B208098}" type="pres">
      <dgm:prSet presAssocID="{1D3C5611-1BDB-47EC-85D4-43048ABD63FE}" presName="connTx" presStyleLbl="parChTrans1D2" presStyleIdx="1" presStyleCnt="3"/>
      <dgm:spPr/>
      <dgm:t>
        <a:bodyPr/>
        <a:lstStyle/>
        <a:p>
          <a:endParaRPr lang="el-GR"/>
        </a:p>
      </dgm:t>
    </dgm:pt>
    <dgm:pt modelId="{D1765EF2-1DD1-46EB-9F2C-B7D296569168}" type="pres">
      <dgm:prSet presAssocID="{2ECFDF89-C923-4413-8369-B8B27AEC9D2A}" presName="root2" presStyleCnt="0"/>
      <dgm:spPr/>
    </dgm:pt>
    <dgm:pt modelId="{28C0A2AA-C63B-4DDF-B50D-634ABE8B381D}" type="pres">
      <dgm:prSet presAssocID="{2ECFDF89-C923-4413-8369-B8B27AEC9D2A}" presName="LevelTwoTextNode" presStyleLbl="node2" presStyleIdx="1" presStyleCnt="3" custScaleX="267219" custLinFactNeighborX="14347" custLinFactNeighborY="44900">
        <dgm:presLayoutVars>
          <dgm:chPref val="3"/>
        </dgm:presLayoutVars>
      </dgm:prSet>
      <dgm:spPr/>
      <dgm:t>
        <a:bodyPr/>
        <a:lstStyle/>
        <a:p>
          <a:endParaRPr lang="en-US"/>
        </a:p>
      </dgm:t>
    </dgm:pt>
    <dgm:pt modelId="{9F0EF3C5-8F7E-495C-AFBE-F8927F5FB39D}" type="pres">
      <dgm:prSet presAssocID="{2ECFDF89-C923-4413-8369-B8B27AEC9D2A}" presName="level3hierChild" presStyleCnt="0"/>
      <dgm:spPr/>
    </dgm:pt>
    <dgm:pt modelId="{CA39DBF8-1E13-4644-9D35-92AFFF5AEF01}" type="pres">
      <dgm:prSet presAssocID="{45424D3E-2499-4EE0-B4B2-626D4913C6D2}" presName="conn2-1" presStyleLbl="parChTrans1D2" presStyleIdx="2" presStyleCnt="3"/>
      <dgm:spPr/>
      <dgm:t>
        <a:bodyPr/>
        <a:lstStyle/>
        <a:p>
          <a:endParaRPr lang="el-GR"/>
        </a:p>
      </dgm:t>
    </dgm:pt>
    <dgm:pt modelId="{243F363F-9E84-4533-93B5-ADC7368EF255}" type="pres">
      <dgm:prSet presAssocID="{45424D3E-2499-4EE0-B4B2-626D4913C6D2}" presName="connTx" presStyleLbl="parChTrans1D2" presStyleIdx="2" presStyleCnt="3"/>
      <dgm:spPr/>
      <dgm:t>
        <a:bodyPr/>
        <a:lstStyle/>
        <a:p>
          <a:endParaRPr lang="el-GR"/>
        </a:p>
      </dgm:t>
    </dgm:pt>
    <dgm:pt modelId="{B4720F6C-E9F7-4E1C-A5FE-0FEA78A42D3B}" type="pres">
      <dgm:prSet presAssocID="{47DFE5D6-5356-4F08-BCEA-06875DAF29E9}" presName="root2" presStyleCnt="0"/>
      <dgm:spPr/>
    </dgm:pt>
    <dgm:pt modelId="{3CC0D4C3-6739-4B89-AE08-AE15FEE6F353}" type="pres">
      <dgm:prSet presAssocID="{47DFE5D6-5356-4F08-BCEA-06875DAF29E9}" presName="LevelTwoTextNode" presStyleLbl="node2" presStyleIdx="2" presStyleCnt="3" custScaleX="284103" custLinFactNeighborX="-19255" custLinFactNeighborY="53595">
        <dgm:presLayoutVars>
          <dgm:chPref val="3"/>
        </dgm:presLayoutVars>
      </dgm:prSet>
      <dgm:spPr/>
      <dgm:t>
        <a:bodyPr/>
        <a:lstStyle/>
        <a:p>
          <a:endParaRPr lang="en-US"/>
        </a:p>
      </dgm:t>
    </dgm:pt>
    <dgm:pt modelId="{2CD1BA6F-505F-4045-B6C6-79D4A687C4FB}" type="pres">
      <dgm:prSet presAssocID="{47DFE5D6-5356-4F08-BCEA-06875DAF29E9}" presName="level3hierChild" presStyleCnt="0"/>
      <dgm:spPr/>
    </dgm:pt>
  </dgm:ptLst>
  <dgm:cxnLst>
    <dgm:cxn modelId="{B7E422AC-FCAD-454D-9A16-54B4E42F72AE}" type="presOf" srcId="{392851C3-9606-438E-A817-EA6AD8FFEB0B}" destId="{6D52C349-EB0D-461E-8D99-F5A8D43C9E34}" srcOrd="0" destOrd="0" presId="urn:microsoft.com/office/officeart/2005/8/layout/hierarchy2"/>
    <dgm:cxn modelId="{00CF88A3-4089-497C-AD65-A668ABD40291}" type="presOf" srcId="{45424D3E-2499-4EE0-B4B2-626D4913C6D2}" destId="{243F363F-9E84-4533-93B5-ADC7368EF255}" srcOrd="1" destOrd="0" presId="urn:microsoft.com/office/officeart/2005/8/layout/hierarchy2"/>
    <dgm:cxn modelId="{6E0C0C50-F680-4781-BC2C-9A13D4E98D57}" type="presOf" srcId="{1D3C5611-1BDB-47EC-85D4-43048ABD63FE}" destId="{0154AD6C-254E-4CEB-A754-840F31DCBB3A}" srcOrd="0" destOrd="0" presId="urn:microsoft.com/office/officeart/2005/8/layout/hierarchy2"/>
    <dgm:cxn modelId="{C75745B8-59E8-41FB-808B-CFB8EC1B2550}" type="presOf" srcId="{16D062FD-E0DD-4339-B4A2-3C9261197ECD}" destId="{5A32D509-680C-425A-9789-241E95A4FBE5}" srcOrd="0" destOrd="0" presId="urn:microsoft.com/office/officeart/2005/8/layout/hierarchy2"/>
    <dgm:cxn modelId="{893257E6-A962-4965-B088-9CC05D3C9FC9}" srcId="{16D062FD-E0DD-4339-B4A2-3C9261197ECD}" destId="{47DFE5D6-5356-4F08-BCEA-06875DAF29E9}" srcOrd="2" destOrd="0" parTransId="{45424D3E-2499-4EE0-B4B2-626D4913C6D2}" sibTransId="{345E0F84-FC9F-4868-9B5B-57BE4332C2B0}"/>
    <dgm:cxn modelId="{C4E35AD7-5DD3-4B37-843F-078718349ECC}" type="presOf" srcId="{47DFE5D6-5356-4F08-BCEA-06875DAF29E9}" destId="{3CC0D4C3-6739-4B89-AE08-AE15FEE6F353}" srcOrd="0" destOrd="0" presId="urn:microsoft.com/office/officeart/2005/8/layout/hierarchy2"/>
    <dgm:cxn modelId="{3A91D4B4-AEDD-4690-9665-42A622907D39}" type="presOf" srcId="{45424D3E-2499-4EE0-B4B2-626D4913C6D2}" destId="{CA39DBF8-1E13-4644-9D35-92AFFF5AEF01}" srcOrd="0" destOrd="0" presId="urn:microsoft.com/office/officeart/2005/8/layout/hierarchy2"/>
    <dgm:cxn modelId="{44819F93-41BB-4EA3-BB68-46DD9DEB0EF1}" type="presOf" srcId="{7E3B672C-9B07-4ED3-9B7A-332257F91002}" destId="{E5FBD0E6-F5FB-42C6-8A96-40E8EA54C2DB}" srcOrd="0" destOrd="0" presId="urn:microsoft.com/office/officeart/2005/8/layout/hierarchy2"/>
    <dgm:cxn modelId="{0F0D8D6B-AF14-448E-B2DE-F919431EDBD1}" srcId="{16D062FD-E0DD-4339-B4A2-3C9261197ECD}" destId="{2ECFDF89-C923-4413-8369-B8B27AEC9D2A}" srcOrd="1" destOrd="0" parTransId="{1D3C5611-1BDB-47EC-85D4-43048ABD63FE}" sibTransId="{9975B441-22C3-4FAB-94D3-80CD814D81AB}"/>
    <dgm:cxn modelId="{A9F7B184-C6FF-48C8-AB65-D4831B6E7BB0}" type="presOf" srcId="{1D3C5611-1BDB-47EC-85D4-43048ABD63FE}" destId="{42A87F25-125A-4C96-AE7F-CF538B208098}" srcOrd="1" destOrd="0" presId="urn:microsoft.com/office/officeart/2005/8/layout/hierarchy2"/>
    <dgm:cxn modelId="{E1A205BF-3735-44A8-AB9A-9CFFD1C0E07B}" type="presOf" srcId="{3D5C292B-33C9-4C97-8B35-8655A5563118}" destId="{75ABE806-C709-4407-9E62-9021913D5AF3}" srcOrd="0" destOrd="0" presId="urn:microsoft.com/office/officeart/2005/8/layout/hierarchy2"/>
    <dgm:cxn modelId="{2B8CD476-DA4B-4BD9-A7F7-7A9BF92ACE66}" type="presOf" srcId="{2ECFDF89-C923-4413-8369-B8B27AEC9D2A}" destId="{28C0A2AA-C63B-4DDF-B50D-634ABE8B381D}" srcOrd="0" destOrd="0" presId="urn:microsoft.com/office/officeart/2005/8/layout/hierarchy2"/>
    <dgm:cxn modelId="{A1F9E789-4DE7-4FD0-851F-3EDFA5F1D075}" type="presOf" srcId="{392851C3-9606-438E-A817-EA6AD8FFEB0B}" destId="{53D827A0-7371-4B63-A8E1-961C966739EE}" srcOrd="1" destOrd="0" presId="urn:microsoft.com/office/officeart/2005/8/layout/hierarchy2"/>
    <dgm:cxn modelId="{61CDD887-3929-4855-AD0B-0E57BC66DB14}" srcId="{16D062FD-E0DD-4339-B4A2-3C9261197ECD}" destId="{3D5C292B-33C9-4C97-8B35-8655A5563118}" srcOrd="0" destOrd="0" parTransId="{392851C3-9606-438E-A817-EA6AD8FFEB0B}" sibTransId="{365E6FFA-8F70-489C-B42A-E961E6699E86}"/>
    <dgm:cxn modelId="{D5E34322-A7B0-4731-BF4D-3818D8E3B2BA}" srcId="{7E3B672C-9B07-4ED3-9B7A-332257F91002}" destId="{16D062FD-E0DD-4339-B4A2-3C9261197ECD}" srcOrd="0" destOrd="0" parTransId="{6A34C806-4A38-4632-B8CF-89CCE3EEC771}" sibTransId="{AE66FA89-EC98-4BD0-B17A-2009CD7D0DCB}"/>
    <dgm:cxn modelId="{4FEB6BAF-9043-4A98-84DB-C34C6571C448}" type="presParOf" srcId="{E5FBD0E6-F5FB-42C6-8A96-40E8EA54C2DB}" destId="{3E4F0F32-1D9D-4BDF-9A2E-CF963FFF9B82}" srcOrd="0" destOrd="0" presId="urn:microsoft.com/office/officeart/2005/8/layout/hierarchy2"/>
    <dgm:cxn modelId="{54A46B57-E171-4682-A97E-DE2362CD41EB}" type="presParOf" srcId="{3E4F0F32-1D9D-4BDF-9A2E-CF963FFF9B82}" destId="{5A32D509-680C-425A-9789-241E95A4FBE5}" srcOrd="0" destOrd="0" presId="urn:microsoft.com/office/officeart/2005/8/layout/hierarchy2"/>
    <dgm:cxn modelId="{D6FC8A2E-BBE0-4116-9ECF-356942DF583D}" type="presParOf" srcId="{3E4F0F32-1D9D-4BDF-9A2E-CF963FFF9B82}" destId="{4E9A3F84-8044-4D13-B302-7CF4EC6DC492}" srcOrd="1" destOrd="0" presId="urn:microsoft.com/office/officeart/2005/8/layout/hierarchy2"/>
    <dgm:cxn modelId="{6CA7F0DF-5CF7-46F3-ADFF-CED5C6678D5B}" type="presParOf" srcId="{4E9A3F84-8044-4D13-B302-7CF4EC6DC492}" destId="{6D52C349-EB0D-461E-8D99-F5A8D43C9E34}" srcOrd="0" destOrd="0" presId="urn:microsoft.com/office/officeart/2005/8/layout/hierarchy2"/>
    <dgm:cxn modelId="{4DD321A4-BCD2-4167-92BF-A6B80045EA7F}" type="presParOf" srcId="{6D52C349-EB0D-461E-8D99-F5A8D43C9E34}" destId="{53D827A0-7371-4B63-A8E1-961C966739EE}" srcOrd="0" destOrd="0" presId="urn:microsoft.com/office/officeart/2005/8/layout/hierarchy2"/>
    <dgm:cxn modelId="{023CEFD2-7E42-46B5-A710-064F65CB75BA}" type="presParOf" srcId="{4E9A3F84-8044-4D13-B302-7CF4EC6DC492}" destId="{CDFD8C9A-8A9F-4D24-BF7F-8FC04FC5A187}" srcOrd="1" destOrd="0" presId="urn:microsoft.com/office/officeart/2005/8/layout/hierarchy2"/>
    <dgm:cxn modelId="{BE8BAB27-8849-4BAC-8EE8-57D90C47D7D0}" type="presParOf" srcId="{CDFD8C9A-8A9F-4D24-BF7F-8FC04FC5A187}" destId="{75ABE806-C709-4407-9E62-9021913D5AF3}" srcOrd="0" destOrd="0" presId="urn:microsoft.com/office/officeart/2005/8/layout/hierarchy2"/>
    <dgm:cxn modelId="{42F2EBA9-8CB9-44D2-8197-4BB4ADB9FB0D}" type="presParOf" srcId="{CDFD8C9A-8A9F-4D24-BF7F-8FC04FC5A187}" destId="{0292A5D1-C0FD-4AEF-837E-DF19838EE803}" srcOrd="1" destOrd="0" presId="urn:microsoft.com/office/officeart/2005/8/layout/hierarchy2"/>
    <dgm:cxn modelId="{DAD9AE2A-E284-42AE-870A-0469F45CD4B7}" type="presParOf" srcId="{4E9A3F84-8044-4D13-B302-7CF4EC6DC492}" destId="{0154AD6C-254E-4CEB-A754-840F31DCBB3A}" srcOrd="2" destOrd="0" presId="urn:microsoft.com/office/officeart/2005/8/layout/hierarchy2"/>
    <dgm:cxn modelId="{8879D9C5-F31C-4A19-9B4D-E697A1E86DAF}" type="presParOf" srcId="{0154AD6C-254E-4CEB-A754-840F31DCBB3A}" destId="{42A87F25-125A-4C96-AE7F-CF538B208098}" srcOrd="0" destOrd="0" presId="urn:microsoft.com/office/officeart/2005/8/layout/hierarchy2"/>
    <dgm:cxn modelId="{0AC69F9E-3B1E-4932-8FEC-5AB0AA6EA845}" type="presParOf" srcId="{4E9A3F84-8044-4D13-B302-7CF4EC6DC492}" destId="{D1765EF2-1DD1-46EB-9F2C-B7D296569168}" srcOrd="3" destOrd="0" presId="urn:microsoft.com/office/officeart/2005/8/layout/hierarchy2"/>
    <dgm:cxn modelId="{531F8B03-16E2-464E-9247-63BBCB4EFAE7}" type="presParOf" srcId="{D1765EF2-1DD1-46EB-9F2C-B7D296569168}" destId="{28C0A2AA-C63B-4DDF-B50D-634ABE8B381D}" srcOrd="0" destOrd="0" presId="urn:microsoft.com/office/officeart/2005/8/layout/hierarchy2"/>
    <dgm:cxn modelId="{530A7887-E6E9-466C-A243-EACEB6AA9094}" type="presParOf" srcId="{D1765EF2-1DD1-46EB-9F2C-B7D296569168}" destId="{9F0EF3C5-8F7E-495C-AFBE-F8927F5FB39D}" srcOrd="1" destOrd="0" presId="urn:microsoft.com/office/officeart/2005/8/layout/hierarchy2"/>
    <dgm:cxn modelId="{80BC6DF3-93DD-4BA6-8D6E-BECEE21FAC57}" type="presParOf" srcId="{4E9A3F84-8044-4D13-B302-7CF4EC6DC492}" destId="{CA39DBF8-1E13-4644-9D35-92AFFF5AEF01}" srcOrd="4" destOrd="0" presId="urn:microsoft.com/office/officeart/2005/8/layout/hierarchy2"/>
    <dgm:cxn modelId="{30B6F71A-F28A-4EB3-86F8-3DA589EDB2BC}" type="presParOf" srcId="{CA39DBF8-1E13-4644-9D35-92AFFF5AEF01}" destId="{243F363F-9E84-4533-93B5-ADC7368EF255}" srcOrd="0" destOrd="0" presId="urn:microsoft.com/office/officeart/2005/8/layout/hierarchy2"/>
    <dgm:cxn modelId="{091A7158-87A0-49A8-95A2-90DA7B3FA714}" type="presParOf" srcId="{4E9A3F84-8044-4D13-B302-7CF4EC6DC492}" destId="{B4720F6C-E9F7-4E1C-A5FE-0FEA78A42D3B}" srcOrd="5" destOrd="0" presId="urn:microsoft.com/office/officeart/2005/8/layout/hierarchy2"/>
    <dgm:cxn modelId="{576EB265-60A6-4052-A35D-B3C095EB9700}" type="presParOf" srcId="{B4720F6C-E9F7-4E1C-A5FE-0FEA78A42D3B}" destId="{3CC0D4C3-6739-4B89-AE08-AE15FEE6F353}" srcOrd="0" destOrd="0" presId="urn:microsoft.com/office/officeart/2005/8/layout/hierarchy2"/>
    <dgm:cxn modelId="{163A3F4E-F4D5-400A-A37D-6E0046E8950E}" type="presParOf" srcId="{B4720F6C-E9F7-4E1C-A5FE-0FEA78A42D3B}" destId="{2CD1BA6F-505F-4045-B6C6-79D4A687C4FB}"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4579CA-9363-4B84-B062-EB8FD6EDAC3B}">
      <dsp:nvSpPr>
        <dsp:cNvPr id="0" name=""/>
        <dsp:cNvSpPr/>
      </dsp:nvSpPr>
      <dsp:spPr>
        <a:xfrm>
          <a:off x="5768" y="1493026"/>
          <a:ext cx="1745940" cy="9239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kern="1200" dirty="0" smtClean="0"/>
            <a:t>Δύο κύριες κατηγορίες</a:t>
          </a:r>
          <a:endParaRPr lang="en-US" sz="2400" kern="1200" dirty="0"/>
        </a:p>
      </dsp:txBody>
      <dsp:txXfrm>
        <a:off x="5768" y="1493026"/>
        <a:ext cx="1745940" cy="923982"/>
      </dsp:txXfrm>
    </dsp:sp>
    <dsp:sp modelId="{7F83A295-ED74-4528-9E29-7E3B4D331793}">
      <dsp:nvSpPr>
        <dsp:cNvPr id="0" name=""/>
        <dsp:cNvSpPr/>
      </dsp:nvSpPr>
      <dsp:spPr>
        <a:xfrm rot="16980813">
          <a:off x="1123012" y="1153141"/>
          <a:ext cx="1622821" cy="22609"/>
        </a:xfrm>
        <a:custGeom>
          <a:avLst/>
          <a:gdLst/>
          <a:ahLst/>
          <a:cxnLst/>
          <a:rect l="0" t="0" r="0" b="0"/>
          <a:pathLst>
            <a:path>
              <a:moveTo>
                <a:pt x="0" y="11304"/>
              </a:moveTo>
              <a:lnTo>
                <a:pt x="1622821" y="113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6980813">
        <a:off x="1893852" y="1123876"/>
        <a:ext cx="81141" cy="81141"/>
      </dsp:txXfrm>
    </dsp:sp>
    <dsp:sp modelId="{481B353D-8DC6-4252-A6D0-075BE301D1DA}">
      <dsp:nvSpPr>
        <dsp:cNvPr id="0" name=""/>
        <dsp:cNvSpPr/>
      </dsp:nvSpPr>
      <dsp:spPr>
        <a:xfrm>
          <a:off x="2117137" y="0"/>
          <a:ext cx="2126172" cy="7477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kern="1200" dirty="0" smtClean="0"/>
            <a:t>Σταθερός στόχος</a:t>
          </a:r>
          <a:endParaRPr lang="en-US" sz="2400" kern="1200" dirty="0"/>
        </a:p>
      </dsp:txBody>
      <dsp:txXfrm>
        <a:off x="2117137" y="0"/>
        <a:ext cx="2126172" cy="747751"/>
      </dsp:txXfrm>
    </dsp:sp>
    <dsp:sp modelId="{B7244631-F927-434A-BE60-CB3E2D4AAD27}">
      <dsp:nvSpPr>
        <dsp:cNvPr id="0" name=""/>
        <dsp:cNvSpPr/>
      </dsp:nvSpPr>
      <dsp:spPr>
        <a:xfrm rot="2633441">
          <a:off x="4152750" y="587330"/>
          <a:ext cx="648391" cy="22609"/>
        </a:xfrm>
        <a:custGeom>
          <a:avLst/>
          <a:gdLst/>
          <a:ahLst/>
          <a:cxnLst/>
          <a:rect l="0" t="0" r="0" b="0"/>
          <a:pathLst>
            <a:path>
              <a:moveTo>
                <a:pt x="0" y="11304"/>
              </a:moveTo>
              <a:lnTo>
                <a:pt x="648391" y="113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2633441">
        <a:off x="4460736" y="582425"/>
        <a:ext cx="32419" cy="32419"/>
      </dsp:txXfrm>
    </dsp:sp>
    <dsp:sp modelId="{AC3C7181-D8BC-4752-ADA0-5B75844F637F}">
      <dsp:nvSpPr>
        <dsp:cNvPr id="0" name=""/>
        <dsp:cNvSpPr/>
      </dsp:nvSpPr>
      <dsp:spPr>
        <a:xfrm>
          <a:off x="4710582" y="0"/>
          <a:ext cx="4034301" cy="16467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t" anchorCtr="0">
          <a:noAutofit/>
        </a:bodyPr>
        <a:lstStyle/>
        <a:p>
          <a:pPr lvl="0" algn="ctr" defTabSz="800100">
            <a:lnSpc>
              <a:spcPct val="90000"/>
            </a:lnSpc>
            <a:spcBef>
              <a:spcPct val="0"/>
            </a:spcBef>
            <a:spcAft>
              <a:spcPct val="35000"/>
            </a:spcAft>
          </a:pPr>
          <a:r>
            <a:rPr lang="el-GR" sz="1800" kern="1200" dirty="0" smtClean="0"/>
            <a:t>Τα σωματίδια κτυπούν έναν ακίνητο στόχο.</a:t>
          </a:r>
          <a:endParaRPr lang="en-US" sz="1800" kern="1200" dirty="0"/>
        </a:p>
      </dsp:txBody>
      <dsp:txXfrm>
        <a:off x="4710582" y="0"/>
        <a:ext cx="4034301" cy="1646790"/>
      </dsp:txXfrm>
    </dsp:sp>
    <dsp:sp modelId="{11A607A0-CB75-4B3B-829E-ECB3E7CA40C5}">
      <dsp:nvSpPr>
        <dsp:cNvPr id="0" name=""/>
        <dsp:cNvSpPr/>
      </dsp:nvSpPr>
      <dsp:spPr>
        <a:xfrm rot="4443217">
          <a:off x="1234527" y="2629367"/>
          <a:ext cx="1426190" cy="22609"/>
        </a:xfrm>
        <a:custGeom>
          <a:avLst/>
          <a:gdLst/>
          <a:ahLst/>
          <a:cxnLst/>
          <a:rect l="0" t="0" r="0" b="0"/>
          <a:pathLst>
            <a:path>
              <a:moveTo>
                <a:pt x="0" y="11304"/>
              </a:moveTo>
              <a:lnTo>
                <a:pt x="1426190" y="113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4443217">
        <a:off x="1911968" y="2605017"/>
        <a:ext cx="71309" cy="71309"/>
      </dsp:txXfrm>
    </dsp:sp>
    <dsp:sp modelId="{A366AA18-C390-4833-828C-77DFCA697EA5}">
      <dsp:nvSpPr>
        <dsp:cNvPr id="0" name=""/>
        <dsp:cNvSpPr/>
      </dsp:nvSpPr>
      <dsp:spPr>
        <a:xfrm>
          <a:off x="2143537" y="2819400"/>
          <a:ext cx="2466368" cy="10138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kern="1200" dirty="0" smtClean="0"/>
            <a:t>Συγκρουόμενες δέσμες</a:t>
          </a:r>
          <a:endParaRPr lang="en-US" sz="2400" kern="1200" dirty="0"/>
        </a:p>
      </dsp:txBody>
      <dsp:txXfrm>
        <a:off x="2143537" y="2819400"/>
        <a:ext cx="2466368" cy="1013853"/>
      </dsp:txXfrm>
    </dsp:sp>
    <dsp:sp modelId="{CA039C4E-5D72-4C02-9802-4C240862FDFD}">
      <dsp:nvSpPr>
        <dsp:cNvPr id="0" name=""/>
        <dsp:cNvSpPr/>
      </dsp:nvSpPr>
      <dsp:spPr>
        <a:xfrm rot="19101830">
          <a:off x="4539043" y="3128653"/>
          <a:ext cx="561018" cy="22609"/>
        </a:xfrm>
        <a:custGeom>
          <a:avLst/>
          <a:gdLst/>
          <a:ahLst/>
          <a:cxnLst/>
          <a:rect l="0" t="0" r="0" b="0"/>
          <a:pathLst>
            <a:path>
              <a:moveTo>
                <a:pt x="0" y="11304"/>
              </a:moveTo>
              <a:lnTo>
                <a:pt x="561018" y="113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9101830">
        <a:off x="4805527" y="3125932"/>
        <a:ext cx="28050" cy="28050"/>
      </dsp:txXfrm>
    </dsp:sp>
    <dsp:sp modelId="{42CAAF39-8F7C-4A2B-BDE4-63AC7EC705B6}">
      <dsp:nvSpPr>
        <dsp:cNvPr id="0" name=""/>
        <dsp:cNvSpPr/>
      </dsp:nvSpPr>
      <dsp:spPr>
        <a:xfrm>
          <a:off x="5029199" y="1868577"/>
          <a:ext cx="3727494" cy="21700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t" anchorCtr="0">
          <a:noAutofit/>
        </a:bodyPr>
        <a:lstStyle/>
        <a:p>
          <a:pPr lvl="0" algn="ctr" defTabSz="800100">
            <a:lnSpc>
              <a:spcPct val="90000"/>
            </a:lnSpc>
            <a:spcBef>
              <a:spcPct val="0"/>
            </a:spcBef>
            <a:spcAft>
              <a:spcPct val="35000"/>
            </a:spcAft>
          </a:pPr>
          <a:r>
            <a:rPr lang="el-GR" sz="1800" kern="1200" dirty="0" smtClean="0"/>
            <a:t>Δύο δέσμες σωματιδίων διαπερνούν η μία την άλλη.</a:t>
          </a:r>
          <a:endParaRPr lang="en-US" sz="1800" kern="1200" dirty="0"/>
        </a:p>
      </dsp:txBody>
      <dsp:txXfrm>
        <a:off x="5029199" y="1868577"/>
        <a:ext cx="3727494" cy="217002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E3A5D6-1323-4C8B-BD70-C5B32225DB63}">
      <dsp:nvSpPr>
        <dsp:cNvPr id="0" name=""/>
        <dsp:cNvSpPr/>
      </dsp:nvSpPr>
      <dsp:spPr>
        <a:xfrm>
          <a:off x="5111277" y="2110360"/>
          <a:ext cx="91440" cy="393049"/>
        </a:xfrm>
        <a:custGeom>
          <a:avLst/>
          <a:gdLst/>
          <a:ahLst/>
          <a:cxnLst/>
          <a:rect l="0" t="0" r="0" b="0"/>
          <a:pathLst>
            <a:path>
              <a:moveTo>
                <a:pt x="45720" y="0"/>
              </a:moveTo>
              <a:lnTo>
                <a:pt x="45720" y="3930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8B29FD-269D-4988-AF9F-1C36D5A87966}">
      <dsp:nvSpPr>
        <dsp:cNvPr id="0" name=""/>
        <dsp:cNvSpPr/>
      </dsp:nvSpPr>
      <dsp:spPr>
        <a:xfrm>
          <a:off x="3316938" y="859136"/>
          <a:ext cx="1840058" cy="393049"/>
        </a:xfrm>
        <a:custGeom>
          <a:avLst/>
          <a:gdLst/>
          <a:ahLst/>
          <a:cxnLst/>
          <a:rect l="0" t="0" r="0" b="0"/>
          <a:pathLst>
            <a:path>
              <a:moveTo>
                <a:pt x="0" y="0"/>
              </a:moveTo>
              <a:lnTo>
                <a:pt x="0" y="267851"/>
              </a:lnTo>
              <a:lnTo>
                <a:pt x="1840058" y="267851"/>
              </a:lnTo>
              <a:lnTo>
                <a:pt x="1840058" y="3930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F6C4F0-14E5-4E0F-B70C-D77074132747}">
      <dsp:nvSpPr>
        <dsp:cNvPr id="0" name=""/>
        <dsp:cNvSpPr/>
      </dsp:nvSpPr>
      <dsp:spPr>
        <a:xfrm>
          <a:off x="1619174" y="2110360"/>
          <a:ext cx="91440" cy="393049"/>
        </a:xfrm>
        <a:custGeom>
          <a:avLst/>
          <a:gdLst/>
          <a:ahLst/>
          <a:cxnLst/>
          <a:rect l="0" t="0" r="0" b="0"/>
          <a:pathLst>
            <a:path>
              <a:moveTo>
                <a:pt x="45720" y="0"/>
              </a:moveTo>
              <a:lnTo>
                <a:pt x="45720" y="3930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4EEEE2-2D70-462E-810D-87DF8A4A5361}">
      <dsp:nvSpPr>
        <dsp:cNvPr id="0" name=""/>
        <dsp:cNvSpPr/>
      </dsp:nvSpPr>
      <dsp:spPr>
        <a:xfrm>
          <a:off x="1664894" y="859136"/>
          <a:ext cx="1652044" cy="393049"/>
        </a:xfrm>
        <a:custGeom>
          <a:avLst/>
          <a:gdLst/>
          <a:ahLst/>
          <a:cxnLst/>
          <a:rect l="0" t="0" r="0" b="0"/>
          <a:pathLst>
            <a:path>
              <a:moveTo>
                <a:pt x="1652044" y="0"/>
              </a:moveTo>
              <a:lnTo>
                <a:pt x="1652044" y="267851"/>
              </a:lnTo>
              <a:lnTo>
                <a:pt x="0" y="267851"/>
              </a:lnTo>
              <a:lnTo>
                <a:pt x="0" y="3930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B7A030-B407-4DE5-9DDE-A2ABF9C1F1D8}">
      <dsp:nvSpPr>
        <dsp:cNvPr id="0" name=""/>
        <dsp:cNvSpPr/>
      </dsp:nvSpPr>
      <dsp:spPr>
        <a:xfrm>
          <a:off x="2106079" y="960"/>
          <a:ext cx="2421718" cy="8581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F616ED-CD45-4CDF-83B2-790276337226}">
      <dsp:nvSpPr>
        <dsp:cNvPr id="0" name=""/>
        <dsp:cNvSpPr/>
      </dsp:nvSpPr>
      <dsp:spPr>
        <a:xfrm>
          <a:off x="2256241" y="143614"/>
          <a:ext cx="2421718" cy="8581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dirty="0" smtClean="0"/>
            <a:t>Οι επιταχυντές χρησιμοποιούν:</a:t>
          </a:r>
          <a:endParaRPr lang="el-GR" sz="2000" b="1" kern="1200" dirty="0"/>
        </a:p>
      </dsp:txBody>
      <dsp:txXfrm>
        <a:off x="2256241" y="143614"/>
        <a:ext cx="2421718" cy="858175"/>
      </dsp:txXfrm>
    </dsp:sp>
    <dsp:sp modelId="{49155692-07A5-42E2-A129-1A0465FD9DCA}">
      <dsp:nvSpPr>
        <dsp:cNvPr id="0" name=""/>
        <dsp:cNvSpPr/>
      </dsp:nvSpPr>
      <dsp:spPr>
        <a:xfrm>
          <a:off x="238201" y="1252185"/>
          <a:ext cx="2853387" cy="8581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D5072C-47A4-4880-A2C7-64583E01E0AE}">
      <dsp:nvSpPr>
        <dsp:cNvPr id="0" name=""/>
        <dsp:cNvSpPr/>
      </dsp:nvSpPr>
      <dsp:spPr>
        <a:xfrm>
          <a:off x="388363" y="1394839"/>
          <a:ext cx="2853387" cy="8581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dirty="0" smtClean="0">
              <a:solidFill>
                <a:schemeClr val="bg1"/>
              </a:solidFill>
            </a:rPr>
            <a:t>Μαγνητικά πεδία</a:t>
          </a:r>
          <a:endParaRPr lang="el-GR" sz="2000" b="1" kern="1200" dirty="0">
            <a:solidFill>
              <a:schemeClr val="bg1"/>
            </a:solidFill>
          </a:endParaRPr>
        </a:p>
      </dsp:txBody>
      <dsp:txXfrm>
        <a:off x="388363" y="1394839"/>
        <a:ext cx="2853387" cy="858175"/>
      </dsp:txXfrm>
    </dsp:sp>
    <dsp:sp modelId="{53C98EF4-4298-4E13-9764-C413B3053A6A}">
      <dsp:nvSpPr>
        <dsp:cNvPr id="0" name=""/>
        <dsp:cNvSpPr/>
      </dsp:nvSpPr>
      <dsp:spPr>
        <a:xfrm>
          <a:off x="50078" y="2503409"/>
          <a:ext cx="3229633" cy="8581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C5B57C-E86B-44D6-A917-AFCAB1831B2A}">
      <dsp:nvSpPr>
        <dsp:cNvPr id="0" name=""/>
        <dsp:cNvSpPr/>
      </dsp:nvSpPr>
      <dsp:spPr>
        <a:xfrm>
          <a:off x="200240" y="2646063"/>
          <a:ext cx="3229633" cy="8581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Διαμορφώνουν την πορεία των δεσμών (εστίαση &amp; παρέκκλιση)</a:t>
          </a:r>
          <a:endParaRPr lang="el-GR" sz="1800" kern="1200" dirty="0"/>
        </a:p>
      </dsp:txBody>
      <dsp:txXfrm>
        <a:off x="200240" y="2646063"/>
        <a:ext cx="3229633" cy="858175"/>
      </dsp:txXfrm>
    </dsp:sp>
    <dsp:sp modelId="{8480F636-9889-45F2-8018-2896184FDB36}">
      <dsp:nvSpPr>
        <dsp:cNvPr id="0" name=""/>
        <dsp:cNvSpPr/>
      </dsp:nvSpPr>
      <dsp:spPr>
        <a:xfrm>
          <a:off x="3918318" y="1252185"/>
          <a:ext cx="2477357" cy="8581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E2BDFB-D544-4896-8497-52A7853014D5}">
      <dsp:nvSpPr>
        <dsp:cNvPr id="0" name=""/>
        <dsp:cNvSpPr/>
      </dsp:nvSpPr>
      <dsp:spPr>
        <a:xfrm>
          <a:off x="4068480" y="1394839"/>
          <a:ext cx="2477357" cy="8581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dirty="0" smtClean="0"/>
            <a:t>Ηλεκτρικά πεδία</a:t>
          </a:r>
          <a:endParaRPr lang="el-GR" sz="2000" b="1" kern="1200" dirty="0"/>
        </a:p>
      </dsp:txBody>
      <dsp:txXfrm>
        <a:off x="4068480" y="1394839"/>
        <a:ext cx="2477357" cy="858175"/>
      </dsp:txXfrm>
    </dsp:sp>
    <dsp:sp modelId="{5FB23C9B-2E25-47AA-9756-9138CC318B61}">
      <dsp:nvSpPr>
        <dsp:cNvPr id="0" name=""/>
        <dsp:cNvSpPr/>
      </dsp:nvSpPr>
      <dsp:spPr>
        <a:xfrm>
          <a:off x="3580035" y="2503409"/>
          <a:ext cx="3153924" cy="8581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D277C5-3A2A-4388-A4FA-0CC6C9BED016}">
      <dsp:nvSpPr>
        <dsp:cNvPr id="0" name=""/>
        <dsp:cNvSpPr/>
      </dsp:nvSpPr>
      <dsp:spPr>
        <a:xfrm>
          <a:off x="3730197" y="2646063"/>
          <a:ext cx="3153924" cy="8581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Επιταχύνουν τα σωματίδια</a:t>
          </a:r>
          <a:endParaRPr lang="el-GR" sz="1800" kern="1200" dirty="0"/>
        </a:p>
      </dsp:txBody>
      <dsp:txXfrm>
        <a:off x="3730197" y="2646063"/>
        <a:ext cx="3153924" cy="85817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1D669A-E5B8-4249-BFCB-CC87B601E2A9}">
      <dsp:nvSpPr>
        <dsp:cNvPr id="0" name=""/>
        <dsp:cNvSpPr/>
      </dsp:nvSpPr>
      <dsp:spPr>
        <a:xfrm>
          <a:off x="-16617" y="2936"/>
          <a:ext cx="9177234" cy="77608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kern="1200" baseline="0" dirty="0" smtClean="0"/>
            <a:t>Έχουμε μία δέσμη θετικά φορτισμένων σωματιδίων.</a:t>
          </a:r>
          <a:endParaRPr lang="en-US" sz="2400" kern="1200" baseline="0" dirty="0"/>
        </a:p>
      </dsp:txBody>
      <dsp:txXfrm>
        <a:off x="-16617" y="2936"/>
        <a:ext cx="9177234" cy="776086"/>
      </dsp:txXfrm>
    </dsp:sp>
    <dsp:sp modelId="{88B33A90-02DB-4405-AC67-FFBAA397C770}">
      <dsp:nvSpPr>
        <dsp:cNvPr id="0" name=""/>
        <dsp:cNvSpPr/>
      </dsp:nvSpPr>
      <dsp:spPr>
        <a:xfrm rot="5400000">
          <a:off x="4328478" y="811492"/>
          <a:ext cx="487042" cy="584451"/>
        </a:xfrm>
        <a:prstGeom prst="rightArrow">
          <a:avLst>
            <a:gd name="adj1" fmla="val 60000"/>
            <a:gd name="adj2" fmla="val 5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baseline="0" dirty="0">
            <a:solidFill>
              <a:schemeClr val="tx1"/>
            </a:solidFill>
          </a:endParaRPr>
        </a:p>
      </dsp:txBody>
      <dsp:txXfrm rot="5400000">
        <a:off x="4328478" y="811492"/>
        <a:ext cx="487042" cy="584451"/>
      </dsp:txXfrm>
    </dsp:sp>
    <dsp:sp modelId="{F23CDB73-12D0-455C-89A5-7A98DE98D25D}">
      <dsp:nvSpPr>
        <dsp:cNvPr id="0" name=""/>
        <dsp:cNvSpPr/>
      </dsp:nvSpPr>
      <dsp:spPr>
        <a:xfrm>
          <a:off x="-16617" y="1428413"/>
          <a:ext cx="9177234" cy="78125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kern="1200" dirty="0" smtClean="0"/>
            <a:t>Το ηλεκτρομαγνητικό κύμα ταξιδεύει και μαζί του σπρώχνει τα σωματίδια.</a:t>
          </a:r>
          <a:endParaRPr lang="en-US" sz="2400" kern="1200" dirty="0"/>
        </a:p>
      </dsp:txBody>
      <dsp:txXfrm>
        <a:off x="-16617" y="1428413"/>
        <a:ext cx="9177234" cy="781255"/>
      </dsp:txXfrm>
    </dsp:sp>
    <dsp:sp modelId="{A1743456-F7C9-442F-ABD9-AFCEB1D9E398}">
      <dsp:nvSpPr>
        <dsp:cNvPr id="0" name=""/>
        <dsp:cNvSpPr/>
      </dsp:nvSpPr>
      <dsp:spPr>
        <a:xfrm rot="5400000">
          <a:off x="4324601" y="2242139"/>
          <a:ext cx="494796" cy="584451"/>
        </a:xfrm>
        <a:prstGeom prst="rightArrow">
          <a:avLst>
            <a:gd name="adj1" fmla="val 60000"/>
            <a:gd name="adj2" fmla="val 5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5400000">
        <a:off x="4324601" y="2242139"/>
        <a:ext cx="494796" cy="584451"/>
      </dsp:txXfrm>
    </dsp:sp>
    <dsp:sp modelId="{C76AD13B-0390-4E96-B6D0-FAAA6C5AE8AB}">
      <dsp:nvSpPr>
        <dsp:cNvPr id="0" name=""/>
        <dsp:cNvSpPr/>
      </dsp:nvSpPr>
      <dsp:spPr>
        <a:xfrm>
          <a:off x="0" y="2859060"/>
          <a:ext cx="9144000" cy="148140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kern="1200" dirty="0" smtClean="0"/>
            <a:t>Τα θετικά φορτισμένα σωματίδια που βρίσκονται κοντά στην κορυφή του Η-Μ κύματος δεχονται μικρότερη δύναμη. Το αποτέλεσμα είναι τα σωματίδια να τείνουν να κινούνται μαζί με το κύμα.</a:t>
          </a:r>
          <a:endParaRPr lang="en-US" sz="2400" kern="1200" dirty="0"/>
        </a:p>
      </dsp:txBody>
      <dsp:txXfrm>
        <a:off x="0" y="2859060"/>
        <a:ext cx="9144000" cy="148140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5208CC-DE51-46EE-B77E-85A76B660033}">
      <dsp:nvSpPr>
        <dsp:cNvPr id="0" name=""/>
        <dsp:cNvSpPr/>
      </dsp:nvSpPr>
      <dsp:spPr>
        <a:xfrm>
          <a:off x="438420" y="63841"/>
          <a:ext cx="1331187" cy="4898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l-GR" sz="2000" kern="1200" dirty="0" smtClean="0"/>
            <a:t>Γραμμικοί</a:t>
          </a:r>
          <a:endParaRPr lang="en-US" sz="2000" kern="1200" dirty="0"/>
        </a:p>
      </dsp:txBody>
      <dsp:txXfrm>
        <a:off x="438420" y="63841"/>
        <a:ext cx="1331187" cy="489823"/>
      </dsp:txXfrm>
    </dsp:sp>
    <dsp:sp modelId="{7A300F04-1E96-411D-BF0C-D3BA1AF78A24}">
      <dsp:nvSpPr>
        <dsp:cNvPr id="0" name=""/>
        <dsp:cNvSpPr/>
      </dsp:nvSpPr>
      <dsp:spPr>
        <a:xfrm>
          <a:off x="571539" y="553664"/>
          <a:ext cx="319825" cy="597007"/>
        </a:xfrm>
        <a:custGeom>
          <a:avLst/>
          <a:gdLst/>
          <a:ahLst/>
          <a:cxnLst/>
          <a:rect l="0" t="0" r="0" b="0"/>
          <a:pathLst>
            <a:path>
              <a:moveTo>
                <a:pt x="0" y="0"/>
              </a:moveTo>
              <a:lnTo>
                <a:pt x="0" y="597007"/>
              </a:lnTo>
              <a:lnTo>
                <a:pt x="319825" y="5970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6FF77A-F5EF-4578-967C-BF64F5495F88}">
      <dsp:nvSpPr>
        <dsp:cNvPr id="0" name=""/>
        <dsp:cNvSpPr/>
      </dsp:nvSpPr>
      <dsp:spPr>
        <a:xfrm>
          <a:off x="891364" y="733580"/>
          <a:ext cx="1860251" cy="834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Van de </a:t>
          </a:r>
          <a:r>
            <a:rPr lang="en-US" sz="1900" kern="1200" dirty="0" err="1" smtClean="0"/>
            <a:t>Graaf</a:t>
          </a:r>
          <a:endParaRPr lang="en-US" sz="1900" kern="1200" dirty="0"/>
        </a:p>
      </dsp:txBody>
      <dsp:txXfrm>
        <a:off x="891364" y="733580"/>
        <a:ext cx="1860251" cy="834181"/>
      </dsp:txXfrm>
    </dsp:sp>
    <dsp:sp modelId="{02D85DAD-B0CF-44A8-AF99-6FCC5E898723}">
      <dsp:nvSpPr>
        <dsp:cNvPr id="0" name=""/>
        <dsp:cNvSpPr/>
      </dsp:nvSpPr>
      <dsp:spPr>
        <a:xfrm>
          <a:off x="571539" y="553664"/>
          <a:ext cx="319825" cy="1632301"/>
        </a:xfrm>
        <a:custGeom>
          <a:avLst/>
          <a:gdLst/>
          <a:ahLst/>
          <a:cxnLst/>
          <a:rect l="0" t="0" r="0" b="0"/>
          <a:pathLst>
            <a:path>
              <a:moveTo>
                <a:pt x="0" y="0"/>
              </a:moveTo>
              <a:lnTo>
                <a:pt x="0" y="1632301"/>
              </a:lnTo>
              <a:lnTo>
                <a:pt x="319825" y="16323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9D6E9B-5635-4703-B17D-15555C6562A6}">
      <dsp:nvSpPr>
        <dsp:cNvPr id="0" name=""/>
        <dsp:cNvSpPr/>
      </dsp:nvSpPr>
      <dsp:spPr>
        <a:xfrm>
          <a:off x="891364" y="1768875"/>
          <a:ext cx="1829620" cy="834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err="1" smtClean="0"/>
            <a:t>Cockroft</a:t>
          </a:r>
          <a:r>
            <a:rPr lang="en-US" sz="1900" kern="1200" dirty="0" smtClean="0"/>
            <a:t>-Walton</a:t>
          </a:r>
          <a:endParaRPr lang="en-US" sz="1900" kern="1200" dirty="0"/>
        </a:p>
      </dsp:txBody>
      <dsp:txXfrm>
        <a:off x="891364" y="1768875"/>
        <a:ext cx="1829620" cy="834181"/>
      </dsp:txXfrm>
    </dsp:sp>
    <dsp:sp modelId="{5B72A520-559E-4C41-A515-296A085571B9}">
      <dsp:nvSpPr>
        <dsp:cNvPr id="0" name=""/>
        <dsp:cNvSpPr/>
      </dsp:nvSpPr>
      <dsp:spPr>
        <a:xfrm>
          <a:off x="571539" y="553664"/>
          <a:ext cx="319825" cy="2667604"/>
        </a:xfrm>
        <a:custGeom>
          <a:avLst/>
          <a:gdLst/>
          <a:ahLst/>
          <a:cxnLst/>
          <a:rect l="0" t="0" r="0" b="0"/>
          <a:pathLst>
            <a:path>
              <a:moveTo>
                <a:pt x="0" y="0"/>
              </a:moveTo>
              <a:lnTo>
                <a:pt x="0" y="2667604"/>
              </a:lnTo>
              <a:lnTo>
                <a:pt x="319825" y="26676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E13036-549C-4071-8D93-358FF93E683E}">
      <dsp:nvSpPr>
        <dsp:cNvPr id="0" name=""/>
        <dsp:cNvSpPr/>
      </dsp:nvSpPr>
      <dsp:spPr>
        <a:xfrm>
          <a:off x="891364" y="2804177"/>
          <a:ext cx="2250235" cy="834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(Radio Frequency</a:t>
          </a:r>
        </a:p>
        <a:p>
          <a:pPr lvl="0" algn="ctr" defTabSz="844550">
            <a:lnSpc>
              <a:spcPct val="90000"/>
            </a:lnSpc>
            <a:spcBef>
              <a:spcPct val="0"/>
            </a:spcBef>
            <a:spcAft>
              <a:spcPct val="35000"/>
            </a:spcAft>
          </a:pPr>
          <a:r>
            <a:rPr lang="en-US" sz="1900" kern="1200" dirty="0" err="1" smtClean="0"/>
            <a:t>Quadrupole</a:t>
          </a:r>
          <a:r>
            <a:rPr lang="en-US" sz="1900" kern="1200" dirty="0" smtClean="0"/>
            <a:t> - RFQ</a:t>
          </a:r>
          <a:endParaRPr lang="en-US" sz="1900" kern="1200" dirty="0"/>
        </a:p>
      </dsp:txBody>
      <dsp:txXfrm>
        <a:off x="891364" y="2804177"/>
        <a:ext cx="2250235" cy="834181"/>
      </dsp:txXfrm>
    </dsp:sp>
    <dsp:sp modelId="{C0FFD0BB-9EF9-4D01-A8C1-220F046198B8}">
      <dsp:nvSpPr>
        <dsp:cNvPr id="0" name=""/>
        <dsp:cNvSpPr/>
      </dsp:nvSpPr>
      <dsp:spPr>
        <a:xfrm>
          <a:off x="571539" y="553664"/>
          <a:ext cx="384531" cy="3702898"/>
        </a:xfrm>
        <a:custGeom>
          <a:avLst/>
          <a:gdLst/>
          <a:ahLst/>
          <a:cxnLst/>
          <a:rect l="0" t="0" r="0" b="0"/>
          <a:pathLst>
            <a:path>
              <a:moveTo>
                <a:pt x="0" y="0"/>
              </a:moveTo>
              <a:lnTo>
                <a:pt x="0" y="3702898"/>
              </a:lnTo>
              <a:lnTo>
                <a:pt x="384531" y="37028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790919-6F69-40B9-9CC4-0267C4E5F547}">
      <dsp:nvSpPr>
        <dsp:cNvPr id="0" name=""/>
        <dsp:cNvSpPr/>
      </dsp:nvSpPr>
      <dsp:spPr>
        <a:xfrm>
          <a:off x="956070" y="3839472"/>
          <a:ext cx="1921140" cy="834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Drift Tube </a:t>
          </a:r>
          <a:r>
            <a:rPr lang="en-US" sz="1900" kern="1200" dirty="0" err="1" smtClean="0"/>
            <a:t>Linac</a:t>
          </a:r>
          <a:r>
            <a:rPr lang="en-US" sz="1900" kern="1200" dirty="0" smtClean="0"/>
            <a:t> -DTL</a:t>
          </a:r>
          <a:endParaRPr lang="en-US" sz="1900" kern="1200" dirty="0"/>
        </a:p>
      </dsp:txBody>
      <dsp:txXfrm>
        <a:off x="956070" y="3839472"/>
        <a:ext cx="1921140" cy="834181"/>
      </dsp:txXfrm>
    </dsp:sp>
    <dsp:sp modelId="{B17552C5-42F4-40A9-ABF9-96576448AEC2}">
      <dsp:nvSpPr>
        <dsp:cNvPr id="0" name=""/>
        <dsp:cNvSpPr/>
      </dsp:nvSpPr>
      <dsp:spPr>
        <a:xfrm>
          <a:off x="5464525" y="0"/>
          <a:ext cx="1501877" cy="5773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l-GR" sz="2000" kern="1200" dirty="0" smtClean="0"/>
            <a:t>Κυκλικοί</a:t>
          </a:r>
          <a:endParaRPr lang="en-US" sz="2000" kern="1200" dirty="0"/>
        </a:p>
      </dsp:txBody>
      <dsp:txXfrm>
        <a:off x="5464525" y="0"/>
        <a:ext cx="1501877" cy="577378"/>
      </dsp:txXfrm>
    </dsp:sp>
    <dsp:sp modelId="{57EA4E11-81BC-49CC-8B57-B133E42AD748}">
      <dsp:nvSpPr>
        <dsp:cNvPr id="0" name=""/>
        <dsp:cNvSpPr/>
      </dsp:nvSpPr>
      <dsp:spPr>
        <a:xfrm>
          <a:off x="5614712" y="577378"/>
          <a:ext cx="367455" cy="725555"/>
        </a:xfrm>
        <a:custGeom>
          <a:avLst/>
          <a:gdLst/>
          <a:ahLst/>
          <a:cxnLst/>
          <a:rect l="0" t="0" r="0" b="0"/>
          <a:pathLst>
            <a:path>
              <a:moveTo>
                <a:pt x="0" y="0"/>
              </a:moveTo>
              <a:lnTo>
                <a:pt x="0" y="725555"/>
              </a:lnTo>
              <a:lnTo>
                <a:pt x="367455" y="7255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D77284-1ACF-48D5-833F-C4CF3087341D}">
      <dsp:nvSpPr>
        <dsp:cNvPr id="0" name=""/>
        <dsp:cNvSpPr/>
      </dsp:nvSpPr>
      <dsp:spPr>
        <a:xfrm>
          <a:off x="5982168" y="885843"/>
          <a:ext cx="1777634" cy="834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l-GR" sz="1900" kern="1200" dirty="0" smtClean="0"/>
            <a:t>Κύκλοτρον</a:t>
          </a:r>
          <a:endParaRPr lang="en-US" sz="1900" kern="1200" dirty="0"/>
        </a:p>
      </dsp:txBody>
      <dsp:txXfrm>
        <a:off x="5982168" y="885843"/>
        <a:ext cx="1777634" cy="834181"/>
      </dsp:txXfrm>
    </dsp:sp>
    <dsp:sp modelId="{78FCD1EE-2919-4E08-A16A-C9E95DB758C9}">
      <dsp:nvSpPr>
        <dsp:cNvPr id="0" name=""/>
        <dsp:cNvSpPr/>
      </dsp:nvSpPr>
      <dsp:spPr>
        <a:xfrm>
          <a:off x="5614712" y="577378"/>
          <a:ext cx="367455" cy="1760850"/>
        </a:xfrm>
        <a:custGeom>
          <a:avLst/>
          <a:gdLst/>
          <a:ahLst/>
          <a:cxnLst/>
          <a:rect l="0" t="0" r="0" b="0"/>
          <a:pathLst>
            <a:path>
              <a:moveTo>
                <a:pt x="0" y="0"/>
              </a:moveTo>
              <a:lnTo>
                <a:pt x="0" y="1760850"/>
              </a:lnTo>
              <a:lnTo>
                <a:pt x="367455" y="17608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3D2F2F-EBB4-480C-9ABD-D59B44949C94}">
      <dsp:nvSpPr>
        <dsp:cNvPr id="0" name=""/>
        <dsp:cNvSpPr/>
      </dsp:nvSpPr>
      <dsp:spPr>
        <a:xfrm>
          <a:off x="5982168" y="1921138"/>
          <a:ext cx="2352752" cy="834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l-GR" sz="1900" kern="1200" dirty="0" smtClean="0"/>
            <a:t>Συγχροκύκλοτρον</a:t>
          </a:r>
          <a:endParaRPr lang="en-US" sz="1900" kern="1200" dirty="0"/>
        </a:p>
      </dsp:txBody>
      <dsp:txXfrm>
        <a:off x="5982168" y="1921138"/>
        <a:ext cx="2352752" cy="834181"/>
      </dsp:txXfrm>
    </dsp:sp>
    <dsp:sp modelId="{61F13F38-182C-485C-BBEE-2B899122C890}">
      <dsp:nvSpPr>
        <dsp:cNvPr id="0" name=""/>
        <dsp:cNvSpPr/>
      </dsp:nvSpPr>
      <dsp:spPr>
        <a:xfrm>
          <a:off x="5614712" y="577378"/>
          <a:ext cx="382777" cy="2860860"/>
        </a:xfrm>
        <a:custGeom>
          <a:avLst/>
          <a:gdLst/>
          <a:ahLst/>
          <a:cxnLst/>
          <a:rect l="0" t="0" r="0" b="0"/>
          <a:pathLst>
            <a:path>
              <a:moveTo>
                <a:pt x="0" y="0"/>
              </a:moveTo>
              <a:lnTo>
                <a:pt x="0" y="2860860"/>
              </a:lnTo>
              <a:lnTo>
                <a:pt x="382777" y="28608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4A1856-912A-464D-9057-636A388C9BFE}">
      <dsp:nvSpPr>
        <dsp:cNvPr id="0" name=""/>
        <dsp:cNvSpPr/>
      </dsp:nvSpPr>
      <dsp:spPr>
        <a:xfrm>
          <a:off x="5997490" y="3021148"/>
          <a:ext cx="1613507" cy="834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l-GR" sz="1900" kern="1200" dirty="0" smtClean="0"/>
            <a:t>Βήτατρον</a:t>
          </a:r>
          <a:endParaRPr lang="en-US" sz="1900" kern="1200" dirty="0"/>
        </a:p>
      </dsp:txBody>
      <dsp:txXfrm>
        <a:off x="5997490" y="3021148"/>
        <a:ext cx="1613507" cy="834181"/>
      </dsp:txXfrm>
    </dsp:sp>
    <dsp:sp modelId="{694D8469-0B23-4F1E-BECB-5E356942BDB6}">
      <dsp:nvSpPr>
        <dsp:cNvPr id="0" name=""/>
        <dsp:cNvSpPr/>
      </dsp:nvSpPr>
      <dsp:spPr>
        <a:xfrm>
          <a:off x="5614712" y="577378"/>
          <a:ext cx="423018" cy="3822655"/>
        </a:xfrm>
        <a:custGeom>
          <a:avLst/>
          <a:gdLst/>
          <a:ahLst/>
          <a:cxnLst/>
          <a:rect l="0" t="0" r="0" b="0"/>
          <a:pathLst>
            <a:path>
              <a:moveTo>
                <a:pt x="0" y="0"/>
              </a:moveTo>
              <a:lnTo>
                <a:pt x="0" y="3822655"/>
              </a:lnTo>
              <a:lnTo>
                <a:pt x="423018" y="38226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7A38F9-5E58-4CDF-A312-16A87C9F9D90}">
      <dsp:nvSpPr>
        <dsp:cNvPr id="0" name=""/>
        <dsp:cNvSpPr/>
      </dsp:nvSpPr>
      <dsp:spPr>
        <a:xfrm>
          <a:off x="6037731" y="3982943"/>
          <a:ext cx="1533025" cy="834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l-GR" sz="1900" kern="1200" dirty="0" smtClean="0"/>
            <a:t>Μίκροτρον</a:t>
          </a:r>
          <a:endParaRPr lang="en-US" sz="1900" kern="1200" dirty="0"/>
        </a:p>
      </dsp:txBody>
      <dsp:txXfrm>
        <a:off x="6037731" y="3982943"/>
        <a:ext cx="1533025" cy="834181"/>
      </dsp:txXfrm>
    </dsp:sp>
    <dsp:sp modelId="{5D5F196F-B352-4203-ABCA-228F857B274E}">
      <dsp:nvSpPr>
        <dsp:cNvPr id="0" name=""/>
        <dsp:cNvSpPr/>
      </dsp:nvSpPr>
      <dsp:spPr>
        <a:xfrm>
          <a:off x="5614712" y="577378"/>
          <a:ext cx="423018" cy="4778560"/>
        </a:xfrm>
        <a:custGeom>
          <a:avLst/>
          <a:gdLst/>
          <a:ahLst/>
          <a:cxnLst/>
          <a:rect l="0" t="0" r="0" b="0"/>
          <a:pathLst>
            <a:path>
              <a:moveTo>
                <a:pt x="0" y="0"/>
              </a:moveTo>
              <a:lnTo>
                <a:pt x="0" y="4778560"/>
              </a:lnTo>
              <a:lnTo>
                <a:pt x="423018" y="47785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3D34FA-3DF3-442F-B78D-B580226C6F79}">
      <dsp:nvSpPr>
        <dsp:cNvPr id="0" name=""/>
        <dsp:cNvSpPr/>
      </dsp:nvSpPr>
      <dsp:spPr>
        <a:xfrm>
          <a:off x="6037731" y="4938848"/>
          <a:ext cx="1533025" cy="834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l-GR" sz="1900" kern="1200" dirty="0" smtClean="0"/>
            <a:t>Σύγχροτρον</a:t>
          </a:r>
          <a:endParaRPr lang="en-US" sz="1900" kern="1200" dirty="0"/>
        </a:p>
      </dsp:txBody>
      <dsp:txXfrm>
        <a:off x="6037731" y="4938848"/>
        <a:ext cx="1533025" cy="83418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A36906-4108-408A-9D14-CF40FD4EF5D3}">
      <dsp:nvSpPr>
        <dsp:cNvPr id="0" name=""/>
        <dsp:cNvSpPr/>
      </dsp:nvSpPr>
      <dsp:spPr>
        <a:xfrm>
          <a:off x="0" y="1144"/>
          <a:ext cx="8686800" cy="1184196"/>
        </a:xfrm>
        <a:prstGeom prst="roundRect">
          <a:avLst/>
        </a:prstGeom>
        <a:gradFill rotWithShape="0">
          <a:gsLst>
            <a:gs pos="0">
              <a:schemeClr val="dk2">
                <a:hueOff val="0"/>
                <a:satOff val="0"/>
                <a:lumOff val="0"/>
                <a:alphaOff val="0"/>
                <a:tint val="10000"/>
                <a:satMod val="300000"/>
              </a:schemeClr>
            </a:gs>
            <a:gs pos="34000">
              <a:schemeClr val="dk2">
                <a:hueOff val="0"/>
                <a:satOff val="0"/>
                <a:lumOff val="0"/>
                <a:alphaOff val="0"/>
                <a:tint val="13500"/>
                <a:satMod val="250000"/>
              </a:schemeClr>
            </a:gs>
            <a:gs pos="100000">
              <a:schemeClr val="dk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l-GR" sz="1800" kern="1200" dirty="0" smtClean="0"/>
            <a:t>Είναι ο μεγαλύτερος κυκλικός επιταχυντής του κόσμου με 27km περίμετρο και υπεραγώγιμους μαγνήτες, σε βάθος περίπου 100m κάτω από το έδαφος.</a:t>
          </a:r>
          <a:endParaRPr lang="el-GR" sz="1800" kern="1200" dirty="0"/>
        </a:p>
      </dsp:txBody>
      <dsp:txXfrm>
        <a:off x="0" y="1144"/>
        <a:ext cx="8686800" cy="1184196"/>
      </dsp:txXfrm>
    </dsp:sp>
    <dsp:sp modelId="{CE1FFF7C-8B69-4F1C-9FF2-38517A594DC9}">
      <dsp:nvSpPr>
        <dsp:cNvPr id="0" name=""/>
        <dsp:cNvSpPr/>
      </dsp:nvSpPr>
      <dsp:spPr>
        <a:xfrm>
          <a:off x="0" y="1198601"/>
          <a:ext cx="8686800" cy="1184196"/>
        </a:xfrm>
        <a:prstGeom prst="roundRect">
          <a:avLst/>
        </a:prstGeom>
        <a:gradFill rotWithShape="0">
          <a:gsLst>
            <a:gs pos="0">
              <a:schemeClr val="dk2">
                <a:hueOff val="0"/>
                <a:satOff val="0"/>
                <a:lumOff val="0"/>
                <a:alphaOff val="0"/>
                <a:tint val="10000"/>
                <a:satMod val="300000"/>
              </a:schemeClr>
            </a:gs>
            <a:gs pos="34000">
              <a:schemeClr val="dk2">
                <a:hueOff val="0"/>
                <a:satOff val="0"/>
                <a:lumOff val="0"/>
                <a:alphaOff val="0"/>
                <a:tint val="13500"/>
                <a:satMod val="250000"/>
              </a:schemeClr>
            </a:gs>
            <a:gs pos="100000">
              <a:schemeClr val="dk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l-GR" sz="1800" kern="1200" dirty="0" smtClean="0"/>
            <a:t>Επιταχύνει ταυτόχρονα δύο δέσμες πρωτονίων σε ενέργειες 7 </a:t>
          </a:r>
          <a:r>
            <a:rPr lang="el-GR" sz="1800" kern="1200" dirty="0" err="1" smtClean="0"/>
            <a:t>TeV</a:t>
          </a:r>
          <a:r>
            <a:rPr lang="el-GR" sz="1800" kern="1200" dirty="0" smtClean="0"/>
            <a:t> η κάθε μία, προσφέροντας ενέργεια 14 </a:t>
          </a:r>
          <a:r>
            <a:rPr lang="el-GR" sz="1800" kern="1200" dirty="0" err="1" smtClean="0"/>
            <a:t>TeV</a:t>
          </a:r>
          <a:r>
            <a:rPr lang="el-GR" sz="1800" kern="1200" dirty="0" smtClean="0"/>
            <a:t> στο κέντρο μάζας, ή δύο δέσμες ιόντων </a:t>
          </a:r>
          <a:r>
            <a:rPr lang="el-GR" sz="1800" kern="1200" dirty="0" err="1" smtClean="0"/>
            <a:t>Pb</a:t>
          </a:r>
          <a:r>
            <a:rPr lang="el-GR" sz="1800" kern="1200" dirty="0" smtClean="0"/>
            <a:t> με ενέργεια 1150 </a:t>
          </a:r>
          <a:r>
            <a:rPr lang="el-GR" sz="1800" kern="1200" dirty="0" err="1" smtClean="0"/>
            <a:t>TeV</a:t>
          </a:r>
          <a:r>
            <a:rPr lang="el-GR" sz="1800" kern="1200" dirty="0" smtClean="0"/>
            <a:t> στο κέντρο μάζας.</a:t>
          </a:r>
          <a:endParaRPr lang="el-GR" sz="1800" kern="1200" dirty="0"/>
        </a:p>
      </dsp:txBody>
      <dsp:txXfrm>
        <a:off x="0" y="1198601"/>
        <a:ext cx="8686800" cy="1184196"/>
      </dsp:txXfrm>
    </dsp:sp>
    <dsp:sp modelId="{AD982A12-2FBF-498D-BBCA-B0E87959B96E}">
      <dsp:nvSpPr>
        <dsp:cNvPr id="0" name=""/>
        <dsp:cNvSpPr/>
      </dsp:nvSpPr>
      <dsp:spPr>
        <a:xfrm>
          <a:off x="0" y="2396059"/>
          <a:ext cx="8686800" cy="1184196"/>
        </a:xfrm>
        <a:prstGeom prst="roundRect">
          <a:avLst/>
        </a:prstGeom>
        <a:gradFill rotWithShape="0">
          <a:gsLst>
            <a:gs pos="0">
              <a:schemeClr val="dk2">
                <a:hueOff val="0"/>
                <a:satOff val="0"/>
                <a:lumOff val="0"/>
                <a:alphaOff val="0"/>
                <a:tint val="10000"/>
                <a:satMod val="300000"/>
              </a:schemeClr>
            </a:gs>
            <a:gs pos="34000">
              <a:schemeClr val="dk2">
                <a:hueOff val="0"/>
                <a:satOff val="0"/>
                <a:lumOff val="0"/>
                <a:alphaOff val="0"/>
                <a:tint val="13500"/>
                <a:satMod val="250000"/>
              </a:schemeClr>
            </a:gs>
            <a:gs pos="100000">
              <a:schemeClr val="dk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l-GR" sz="1800" kern="1200" dirty="0" smtClean="0"/>
            <a:t>Η εγκατάσταση του LHC γίνεται στην ήδη υπάρχουσα υπόγεια κυκλική σήραγγα του επιταχυντή ηλεκτρονίων-ποζιτρονίων LEP. Η σήραγγα αυτή έχει περιφέρεια 27 </a:t>
          </a:r>
          <a:r>
            <a:rPr lang="el-GR" sz="1800" kern="1200" dirty="0" err="1" smtClean="0"/>
            <a:t>km</a:t>
          </a:r>
          <a:r>
            <a:rPr lang="el-GR" sz="1800" kern="1200" dirty="0" smtClean="0"/>
            <a:t> και διασχίζει τα σύνορα Γαλλίας-Ελβετίας και βρίσκεται σε βάθος μεταξύ 50 m και 175 m.</a:t>
          </a:r>
          <a:endParaRPr lang="el-GR" sz="1800" kern="1200" dirty="0"/>
        </a:p>
      </dsp:txBody>
      <dsp:txXfrm>
        <a:off x="0" y="2396059"/>
        <a:ext cx="8686800" cy="118419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BEF50B-8530-4763-A059-4FCCA15531D5}">
      <dsp:nvSpPr>
        <dsp:cNvPr id="0" name=""/>
        <dsp:cNvSpPr/>
      </dsp:nvSpPr>
      <dsp:spPr>
        <a:xfrm>
          <a:off x="3713" y="0"/>
          <a:ext cx="8302086" cy="2057400"/>
        </a:xfrm>
        <a:prstGeom prst="roundRect">
          <a:avLst>
            <a:gd name="adj" fmla="val 10000"/>
          </a:avLst>
        </a:prstGeom>
        <a:gradFill rotWithShape="0">
          <a:gsLst>
            <a:gs pos="0">
              <a:schemeClr val="accent3">
                <a:alpha val="80000"/>
                <a:hueOff val="0"/>
                <a:satOff val="0"/>
                <a:lumOff val="0"/>
                <a:alphaOff val="0"/>
                <a:tint val="10000"/>
                <a:satMod val="300000"/>
              </a:schemeClr>
            </a:gs>
            <a:gs pos="34000">
              <a:schemeClr val="accent3">
                <a:alpha val="80000"/>
                <a:hueOff val="0"/>
                <a:satOff val="0"/>
                <a:lumOff val="0"/>
                <a:alphaOff val="0"/>
                <a:tint val="13500"/>
                <a:satMod val="250000"/>
              </a:schemeClr>
            </a:gs>
            <a:gs pos="100000">
              <a:schemeClr val="accent3">
                <a:alpha val="8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Στις μέρες μας, υπολογίζεται ότι υπάρχουν περίπου 10.000 επιταχυντές σωματιδίων στον κόσμο, από τους οποίους οι μισοί και πλέον χρησιμοποιούνται στην ιατρική και μόνο λίγοι χρησιμοποιούνται στη βασική έρευνα. Οι ιατρικές εφαρμογές είναι δύο ειδών: </a:t>
          </a:r>
          <a:endParaRPr lang="el-GR" sz="1800" kern="1200" dirty="0"/>
        </a:p>
      </dsp:txBody>
      <dsp:txXfrm>
        <a:off x="3713" y="0"/>
        <a:ext cx="8302086" cy="205740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1B1F62-84D1-44B8-B8F7-3A48DA294274}">
      <dsp:nvSpPr>
        <dsp:cNvPr id="0" name=""/>
        <dsp:cNvSpPr/>
      </dsp:nvSpPr>
      <dsp:spPr>
        <a:xfrm>
          <a:off x="0" y="0"/>
          <a:ext cx="8610600" cy="123825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l-GR" sz="1800" b="0" kern="1200" dirty="0" smtClean="0"/>
            <a:t>Τον</a:t>
          </a:r>
          <a:r>
            <a:rPr lang="el-GR" sz="1800" b="1" kern="1200" dirty="0" smtClean="0"/>
            <a:t> SYNERGY </a:t>
          </a:r>
          <a:r>
            <a:rPr lang="el-GR" sz="1800" b="0" kern="1200" dirty="0" smtClean="0"/>
            <a:t>με δυνατότητα IMAGE GUIDED RADIOTHERAPY  με ενσωματωμένο αξονικό τομογράφο κώνου (CBCT) και μηχανισμό για λήψη ηλεκτρονικής εικόνας πεδίου( EPID).</a:t>
          </a:r>
          <a:endParaRPr lang="el-GR" sz="1800" b="0" kern="1200" dirty="0"/>
        </a:p>
      </dsp:txBody>
      <dsp:txXfrm>
        <a:off x="1845945" y="0"/>
        <a:ext cx="6764655" cy="1238250"/>
      </dsp:txXfrm>
    </dsp:sp>
    <dsp:sp modelId="{F2527FAB-E370-4097-8E85-B584D1358D68}">
      <dsp:nvSpPr>
        <dsp:cNvPr id="0" name=""/>
        <dsp:cNvSpPr/>
      </dsp:nvSpPr>
      <dsp:spPr>
        <a:xfrm>
          <a:off x="123824" y="123825"/>
          <a:ext cx="1722120" cy="99060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A23F5D-B59D-4234-88B2-5886ED3BB71D}">
      <dsp:nvSpPr>
        <dsp:cNvPr id="0" name=""/>
        <dsp:cNvSpPr/>
      </dsp:nvSpPr>
      <dsp:spPr>
        <a:xfrm>
          <a:off x="0" y="1362075"/>
          <a:ext cx="8610600" cy="123825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b="0" kern="1200" dirty="0" smtClean="0"/>
            <a:t>Τον </a:t>
          </a:r>
          <a:r>
            <a:rPr lang="en-US" sz="1800" b="1" kern="1200" dirty="0" smtClean="0"/>
            <a:t>SYNERGY PLATFORM </a:t>
          </a:r>
          <a:r>
            <a:rPr lang="en-US" sz="1800" b="0" kern="1200" dirty="0" smtClean="0"/>
            <a:t>(</a:t>
          </a:r>
          <a:r>
            <a:rPr lang="el-GR" sz="1800" b="0" kern="1200" dirty="0" smtClean="0"/>
            <a:t>με </a:t>
          </a:r>
          <a:r>
            <a:rPr lang="en-US" sz="1800" b="0" kern="1200" dirty="0" smtClean="0"/>
            <a:t>EPID)</a:t>
          </a:r>
          <a:r>
            <a:rPr lang="el-GR" sz="1800" b="0" kern="1200" dirty="0" smtClean="0"/>
            <a:t>.</a:t>
          </a:r>
          <a:endParaRPr lang="el-GR" sz="1800" b="0" kern="1200" dirty="0"/>
        </a:p>
      </dsp:txBody>
      <dsp:txXfrm>
        <a:off x="1845945" y="1362075"/>
        <a:ext cx="6764655" cy="1238250"/>
      </dsp:txXfrm>
    </dsp:sp>
    <dsp:sp modelId="{C85B2770-A39E-4578-AB53-22888176D62E}">
      <dsp:nvSpPr>
        <dsp:cNvPr id="0" name=""/>
        <dsp:cNvSpPr/>
      </dsp:nvSpPr>
      <dsp:spPr>
        <a:xfrm>
          <a:off x="123824" y="1485900"/>
          <a:ext cx="1722120" cy="99060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20FAB-0D7E-4712-8B55-15FD0C417C29}">
      <dsp:nvSpPr>
        <dsp:cNvPr id="0" name=""/>
        <dsp:cNvSpPr/>
      </dsp:nvSpPr>
      <dsp:spPr>
        <a:xfrm>
          <a:off x="0" y="2724150"/>
          <a:ext cx="8610600" cy="123825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l-GR" sz="1800" b="0" kern="1200" dirty="0" smtClean="0"/>
            <a:t>Τον </a:t>
          </a:r>
          <a:r>
            <a:rPr lang="en-US" sz="1800" b="1" kern="1200" dirty="0" smtClean="0"/>
            <a:t>AXESSE</a:t>
          </a:r>
          <a:r>
            <a:rPr lang="en-US" sz="1800" b="0" kern="1200" dirty="0" smtClean="0"/>
            <a:t> Image Guided Radiation Therapy (IGRT </a:t>
          </a:r>
          <a:r>
            <a:rPr lang="el-GR" sz="1800" b="0" kern="1200" dirty="0" smtClean="0"/>
            <a:t>με </a:t>
          </a:r>
          <a:r>
            <a:rPr lang="en-US" sz="1800" b="0" kern="1200" dirty="0" smtClean="0"/>
            <a:t>CBCT+EPID),</a:t>
          </a:r>
          <a:r>
            <a:rPr lang="el-GR" sz="1800" b="0" kern="1200" dirty="0" smtClean="0"/>
            <a:t> </a:t>
          </a:r>
          <a:r>
            <a:rPr lang="el-GR" sz="1800" b="0" kern="1200" dirty="0" err="1" smtClean="0"/>
            <a:t>Στερεοταξία</a:t>
          </a:r>
          <a:r>
            <a:rPr lang="el-GR" sz="1800" b="0" kern="1200" dirty="0" smtClean="0"/>
            <a:t> Σώματος - Κεφαλής </a:t>
          </a:r>
          <a:br>
            <a:rPr lang="el-GR" sz="1800" b="0" kern="1200" dirty="0" smtClean="0"/>
          </a:br>
          <a:r>
            <a:rPr lang="el-GR" sz="1800" b="0" kern="1200" dirty="0" smtClean="0"/>
            <a:t>και </a:t>
          </a:r>
          <a:r>
            <a:rPr lang="en-US" sz="1800" b="0" kern="1200" dirty="0" smtClean="0"/>
            <a:t>Volumetric Modulated Arc Therapy (VMAT).</a:t>
          </a:r>
          <a:endParaRPr lang="el-GR" sz="1800" b="0" kern="1200" dirty="0"/>
        </a:p>
      </dsp:txBody>
      <dsp:txXfrm>
        <a:off x="1845945" y="2724150"/>
        <a:ext cx="6764655" cy="1238250"/>
      </dsp:txXfrm>
    </dsp:sp>
    <dsp:sp modelId="{1C31FEC4-3133-42FB-A15C-5CEB909400A1}">
      <dsp:nvSpPr>
        <dsp:cNvPr id="0" name=""/>
        <dsp:cNvSpPr/>
      </dsp:nvSpPr>
      <dsp:spPr>
        <a:xfrm>
          <a:off x="76208" y="2819396"/>
          <a:ext cx="1722120" cy="990600"/>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32D509-680C-425A-9789-241E95A4FBE5}">
      <dsp:nvSpPr>
        <dsp:cNvPr id="0" name=""/>
        <dsp:cNvSpPr/>
      </dsp:nvSpPr>
      <dsp:spPr>
        <a:xfrm>
          <a:off x="304803" y="1752603"/>
          <a:ext cx="4250711" cy="752037"/>
        </a:xfrm>
        <a:prstGeom prst="roundRect">
          <a:avLst>
            <a:gd name="adj" fmla="val 10000"/>
          </a:avLst>
        </a:prstGeom>
        <a:gradFill rotWithShape="0">
          <a:gsLst>
            <a:gs pos="0">
              <a:schemeClr val="accent4">
                <a:alpha val="80000"/>
                <a:hueOff val="0"/>
                <a:satOff val="0"/>
                <a:lumOff val="0"/>
                <a:alphaOff val="0"/>
                <a:tint val="10000"/>
                <a:satMod val="300000"/>
              </a:schemeClr>
            </a:gs>
            <a:gs pos="34000">
              <a:schemeClr val="accent4">
                <a:alpha val="80000"/>
                <a:hueOff val="0"/>
                <a:satOff val="0"/>
                <a:lumOff val="0"/>
                <a:alphaOff val="0"/>
                <a:tint val="13500"/>
                <a:satMod val="250000"/>
              </a:schemeClr>
            </a:gs>
            <a:gs pos="100000">
              <a:schemeClr val="accent4">
                <a:alpha val="8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t>Μορφές ραδιοφαρμακευτικής διάγνωσης</a:t>
          </a:r>
          <a:endParaRPr lang="en-US" sz="1800" kern="1200" dirty="0"/>
        </a:p>
      </dsp:txBody>
      <dsp:txXfrm>
        <a:off x="304803" y="1752603"/>
        <a:ext cx="4250711" cy="752037"/>
      </dsp:txXfrm>
    </dsp:sp>
    <dsp:sp modelId="{6D52C349-EB0D-461E-8D99-F5A8D43C9E34}">
      <dsp:nvSpPr>
        <dsp:cNvPr id="0" name=""/>
        <dsp:cNvSpPr/>
      </dsp:nvSpPr>
      <dsp:spPr>
        <a:xfrm rot="17188557">
          <a:off x="4162317" y="1583792"/>
          <a:ext cx="1097723" cy="37009"/>
        </a:xfrm>
        <a:custGeom>
          <a:avLst/>
          <a:gdLst/>
          <a:ahLst/>
          <a:cxnLst/>
          <a:rect l="0" t="0" r="0" b="0"/>
          <a:pathLst>
            <a:path>
              <a:moveTo>
                <a:pt x="0" y="18504"/>
              </a:moveTo>
              <a:lnTo>
                <a:pt x="1097723" y="18504"/>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7188557">
        <a:off x="4683736" y="1574854"/>
        <a:ext cx="54886" cy="54886"/>
      </dsp:txXfrm>
    </dsp:sp>
    <dsp:sp modelId="{75ABE806-C709-4407-9E62-9021913D5AF3}">
      <dsp:nvSpPr>
        <dsp:cNvPr id="0" name=""/>
        <dsp:cNvSpPr/>
      </dsp:nvSpPr>
      <dsp:spPr>
        <a:xfrm>
          <a:off x="4866843" y="601230"/>
          <a:ext cx="4224585" cy="949484"/>
        </a:xfrm>
        <a:prstGeom prst="roundRect">
          <a:avLst>
            <a:gd name="adj" fmla="val 10000"/>
          </a:avLst>
        </a:prstGeom>
        <a:gradFill rotWithShape="0">
          <a:gsLst>
            <a:gs pos="0">
              <a:schemeClr val="accent4">
                <a:alpha val="70000"/>
                <a:hueOff val="0"/>
                <a:satOff val="0"/>
                <a:lumOff val="0"/>
                <a:alphaOff val="0"/>
                <a:tint val="10000"/>
                <a:satMod val="300000"/>
              </a:schemeClr>
            </a:gs>
            <a:gs pos="34000">
              <a:schemeClr val="accent4">
                <a:alpha val="70000"/>
                <a:hueOff val="0"/>
                <a:satOff val="0"/>
                <a:lumOff val="0"/>
                <a:alphaOff val="0"/>
                <a:tint val="13500"/>
                <a:satMod val="250000"/>
              </a:schemeClr>
            </a:gs>
            <a:gs pos="100000">
              <a:schemeClr val="accent4">
                <a:alpha val="7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t>Υπολογιστική Τομογραφία Εκπομπής </a:t>
          </a:r>
          <a:r>
            <a:rPr lang="en-US" sz="1800" kern="1200" dirty="0" smtClean="0"/>
            <a:t>M</a:t>
          </a:r>
          <a:r>
            <a:rPr lang="el-GR" sz="1800" kern="1200" dirty="0" smtClean="0"/>
            <a:t>ονού Φωτονίου (</a:t>
          </a:r>
          <a:r>
            <a:rPr lang="en-US" sz="1800" kern="1200" dirty="0" smtClean="0"/>
            <a:t>SPECT)</a:t>
          </a:r>
          <a:endParaRPr lang="en-US" sz="1800" kern="1200" dirty="0"/>
        </a:p>
      </dsp:txBody>
      <dsp:txXfrm>
        <a:off x="4866843" y="601230"/>
        <a:ext cx="4224585" cy="949484"/>
      </dsp:txXfrm>
    </dsp:sp>
    <dsp:sp modelId="{0154AD6C-254E-4CEB-A754-840F31DCBB3A}">
      <dsp:nvSpPr>
        <dsp:cNvPr id="0" name=""/>
        <dsp:cNvSpPr/>
      </dsp:nvSpPr>
      <dsp:spPr>
        <a:xfrm rot="879858">
          <a:off x="4546729" y="2178400"/>
          <a:ext cx="539456" cy="37009"/>
        </a:xfrm>
        <a:custGeom>
          <a:avLst/>
          <a:gdLst/>
          <a:ahLst/>
          <a:cxnLst/>
          <a:rect l="0" t="0" r="0" b="0"/>
          <a:pathLst>
            <a:path>
              <a:moveTo>
                <a:pt x="0" y="18504"/>
              </a:moveTo>
              <a:lnTo>
                <a:pt x="539456" y="18504"/>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879858">
        <a:off x="4802970" y="2183419"/>
        <a:ext cx="26972" cy="26972"/>
      </dsp:txXfrm>
    </dsp:sp>
    <dsp:sp modelId="{28C0A2AA-C63B-4DDF-B50D-634ABE8B381D}">
      <dsp:nvSpPr>
        <dsp:cNvPr id="0" name=""/>
        <dsp:cNvSpPr/>
      </dsp:nvSpPr>
      <dsp:spPr>
        <a:xfrm>
          <a:off x="5077399" y="1889169"/>
          <a:ext cx="4019174" cy="752037"/>
        </a:xfrm>
        <a:prstGeom prst="roundRect">
          <a:avLst>
            <a:gd name="adj" fmla="val 10000"/>
          </a:avLst>
        </a:prstGeom>
        <a:gradFill rotWithShape="0">
          <a:gsLst>
            <a:gs pos="0">
              <a:schemeClr val="accent4">
                <a:alpha val="70000"/>
                <a:hueOff val="0"/>
                <a:satOff val="0"/>
                <a:lumOff val="0"/>
                <a:alphaOff val="0"/>
                <a:tint val="10000"/>
                <a:satMod val="300000"/>
              </a:schemeClr>
            </a:gs>
            <a:gs pos="34000">
              <a:schemeClr val="accent4">
                <a:alpha val="70000"/>
                <a:hueOff val="0"/>
                <a:satOff val="0"/>
                <a:lumOff val="0"/>
                <a:alphaOff val="0"/>
                <a:tint val="13500"/>
                <a:satMod val="250000"/>
              </a:schemeClr>
            </a:gs>
            <a:gs pos="100000">
              <a:schemeClr val="accent4">
                <a:alpha val="7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t>Τομογραφία Εκπομπής Ποζιτρονίου (</a:t>
          </a:r>
          <a:r>
            <a:rPr lang="en-US" sz="1800" kern="1200" dirty="0" smtClean="0"/>
            <a:t>PET)</a:t>
          </a:r>
          <a:r>
            <a:rPr lang="el-GR" sz="1800" kern="1200" dirty="0" smtClean="0"/>
            <a:t> </a:t>
          </a:r>
          <a:endParaRPr lang="en-US" sz="1800" kern="1200" dirty="0"/>
        </a:p>
      </dsp:txBody>
      <dsp:txXfrm>
        <a:off x="5077399" y="1889169"/>
        <a:ext cx="4019174" cy="752037"/>
      </dsp:txXfrm>
    </dsp:sp>
    <dsp:sp modelId="{CA39DBF8-1E13-4644-9D35-92AFFF5AEF01}">
      <dsp:nvSpPr>
        <dsp:cNvPr id="0" name=""/>
        <dsp:cNvSpPr/>
      </dsp:nvSpPr>
      <dsp:spPr>
        <a:xfrm rot="5346883">
          <a:off x="4030294" y="2643516"/>
          <a:ext cx="1066926" cy="37009"/>
        </a:xfrm>
        <a:custGeom>
          <a:avLst/>
          <a:gdLst/>
          <a:ahLst/>
          <a:cxnLst/>
          <a:rect l="0" t="0" r="0" b="0"/>
          <a:pathLst>
            <a:path>
              <a:moveTo>
                <a:pt x="0" y="18504"/>
              </a:moveTo>
              <a:lnTo>
                <a:pt x="1066926" y="18504"/>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5346883">
        <a:off x="4537084" y="2635348"/>
        <a:ext cx="53346" cy="53346"/>
      </dsp:txXfrm>
    </dsp:sp>
    <dsp:sp modelId="{3CC0D4C3-6739-4B89-AE08-AE15FEE6F353}">
      <dsp:nvSpPr>
        <dsp:cNvPr id="0" name=""/>
        <dsp:cNvSpPr/>
      </dsp:nvSpPr>
      <dsp:spPr>
        <a:xfrm>
          <a:off x="4571999" y="2819402"/>
          <a:ext cx="4273122" cy="752037"/>
        </a:xfrm>
        <a:prstGeom prst="roundRect">
          <a:avLst>
            <a:gd name="adj" fmla="val 10000"/>
          </a:avLst>
        </a:prstGeom>
        <a:gradFill rotWithShape="0">
          <a:gsLst>
            <a:gs pos="0">
              <a:schemeClr val="accent4">
                <a:alpha val="70000"/>
                <a:hueOff val="0"/>
                <a:satOff val="0"/>
                <a:lumOff val="0"/>
                <a:alphaOff val="0"/>
                <a:tint val="10000"/>
                <a:satMod val="300000"/>
              </a:schemeClr>
            </a:gs>
            <a:gs pos="34000">
              <a:schemeClr val="accent4">
                <a:alpha val="70000"/>
                <a:hueOff val="0"/>
                <a:satOff val="0"/>
                <a:lumOff val="0"/>
                <a:alphaOff val="0"/>
                <a:tint val="13500"/>
                <a:satMod val="250000"/>
              </a:schemeClr>
            </a:gs>
            <a:gs pos="100000">
              <a:schemeClr val="accent4">
                <a:alpha val="70000"/>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t>Συνδυασμός μεθόδων (</a:t>
          </a:r>
          <a:r>
            <a:rPr lang="en-US" sz="1800" kern="1200" dirty="0" smtClean="0"/>
            <a:t>PET/CT &amp; SPECT/CT)</a:t>
          </a:r>
          <a:endParaRPr lang="en-US" sz="1800" kern="1200" dirty="0"/>
        </a:p>
      </dsp:txBody>
      <dsp:txXfrm>
        <a:off x="4571999" y="2819402"/>
        <a:ext cx="4273122" cy="7520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FD39BD-2126-4118-AF36-FF3E2D4D48A1}" type="datetimeFigureOut">
              <a:rPr lang="en-US" smtClean="0"/>
              <a:pPr/>
              <a:t>5/25/2010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92EE89-9D82-464A-AE3A-BB628D19DC9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smtClean="0"/>
          </a:p>
        </p:txBody>
      </p:sp>
      <p:sp>
        <p:nvSpPr>
          <p:cNvPr id="4" name="Slide Number Placeholder 3"/>
          <p:cNvSpPr>
            <a:spLocks noGrp="1"/>
          </p:cNvSpPr>
          <p:nvPr>
            <p:ph type="sldNum" sz="quarter" idx="10"/>
          </p:nvPr>
        </p:nvSpPr>
        <p:spPr/>
        <p:txBody>
          <a:bodyPr/>
          <a:lstStyle/>
          <a:p>
            <a:fld id="{0592EE89-9D82-464A-AE3A-BB628D19DC9E}"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592EE89-9D82-464A-AE3A-BB628D19DC9E}"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2949AA0D-EEEB-4F28-BE43-DD4A91576A68}" type="datetime1">
              <a:rPr lang="en-US" smtClean="0"/>
              <a:pPr/>
              <a:t>5/25/2010</a:t>
            </a:fld>
            <a:endParaRPr lang="en-US"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2FF71703-AE87-4034-8B51-4B6B84C856D3}"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1A89CC-3B20-4782-BA94-AE149965E661}" type="datetime1">
              <a:rPr lang="en-US" smtClean="0"/>
              <a:pPr/>
              <a:t>5/25/2010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F71703-AE87-4034-8B51-4B6B84C856D3}"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B55BE4-4529-4FB0-AA95-203530A72541}" type="datetime1">
              <a:rPr lang="en-US" smtClean="0"/>
              <a:pPr/>
              <a:t>5/25/2010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F71703-AE87-4034-8B51-4B6B84C856D3}"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EAECC770-79D0-4A78-B633-F7730FDB7EC6}" type="datetime1">
              <a:rPr lang="en-US" smtClean="0"/>
              <a:pPr/>
              <a:t>5/25/2010</a:t>
            </a:fld>
            <a:endParaRPr lang="en-US" dirty="0"/>
          </a:p>
        </p:txBody>
      </p:sp>
      <p:sp>
        <p:nvSpPr>
          <p:cNvPr id="5" name="Footer Placeholder 4"/>
          <p:cNvSpPr>
            <a:spLocks noGrp="1"/>
          </p:cNvSpPr>
          <p:nvPr>
            <p:ph type="ftr" sz="quarter" idx="11"/>
          </p:nvPr>
        </p:nvSpPr>
        <p:spPr>
          <a:xfrm>
            <a:off x="457200" y="6480969"/>
            <a:ext cx="4260056" cy="300831"/>
          </a:xfrm>
        </p:spPr>
        <p:txBody>
          <a:bodyPr/>
          <a:lstStyle/>
          <a:p>
            <a:endParaRPr lang="en-US" dirty="0"/>
          </a:p>
        </p:txBody>
      </p:sp>
      <p:sp>
        <p:nvSpPr>
          <p:cNvPr id="6" name="Slide Number Placeholder 5"/>
          <p:cNvSpPr>
            <a:spLocks noGrp="1"/>
          </p:cNvSpPr>
          <p:nvPr>
            <p:ph type="sldNum" sz="quarter" idx="12"/>
          </p:nvPr>
        </p:nvSpPr>
        <p:spPr/>
        <p:txBody>
          <a:bodyPr/>
          <a:lstStyle/>
          <a:p>
            <a:fld id="{2FF71703-AE87-4034-8B51-4B6B84C856D3}"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6955632" y="6477000"/>
            <a:ext cx="2133600" cy="304800"/>
          </a:xfrm>
        </p:spPr>
        <p:txBody>
          <a:bodyPr/>
          <a:lstStyle/>
          <a:p>
            <a:fld id="{FD6DFB2B-336A-4F96-85CE-FB9D229F099F}" type="datetime1">
              <a:rPr lang="en-US" smtClean="0"/>
              <a:pPr/>
              <a:t>5/25/2010</a:t>
            </a:fld>
            <a:endParaRPr lang="en-US" dirty="0"/>
          </a:p>
        </p:txBody>
      </p:sp>
      <p:sp>
        <p:nvSpPr>
          <p:cNvPr id="5" name="Footer Placeholder 4"/>
          <p:cNvSpPr>
            <a:spLocks noGrp="1"/>
          </p:cNvSpPr>
          <p:nvPr>
            <p:ph type="ftr" sz="quarter" idx="11"/>
          </p:nvPr>
        </p:nvSpPr>
        <p:spPr>
          <a:xfrm>
            <a:off x="2619376" y="6480969"/>
            <a:ext cx="4260056" cy="300831"/>
          </a:xfrm>
        </p:spPr>
        <p:txBody>
          <a:bodyPr/>
          <a:lstStyle/>
          <a:p>
            <a:endParaRPr lang="en-US" dirty="0"/>
          </a:p>
        </p:txBody>
      </p:sp>
      <p:sp>
        <p:nvSpPr>
          <p:cNvPr id="6" name="Slide Number Placeholder 5"/>
          <p:cNvSpPr>
            <a:spLocks noGrp="1"/>
          </p:cNvSpPr>
          <p:nvPr>
            <p:ph type="sldNum" sz="quarter" idx="12"/>
          </p:nvPr>
        </p:nvSpPr>
        <p:spPr>
          <a:xfrm>
            <a:off x="8451056" y="809624"/>
            <a:ext cx="502920" cy="300831"/>
          </a:xfrm>
        </p:spPr>
        <p:txBody>
          <a:bodyPr/>
          <a:lstStyle/>
          <a:p>
            <a:fld id="{2FF71703-AE87-4034-8B51-4B6B84C856D3}" type="slidenum">
              <a:rPr lang="en-US" smtClean="0"/>
              <a:pPr/>
              <a:t>‹#›</a:t>
            </a:fld>
            <a:endParaRPr lang="en-US"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4504233E-5914-41B5-AE43-8D69F6378B01}" type="datetime1">
              <a:rPr lang="en-US" smtClean="0"/>
              <a:pPr/>
              <a:t>5/25/2010</a:t>
            </a:fld>
            <a:endParaRPr lang="en-US" dirty="0"/>
          </a:p>
        </p:txBody>
      </p:sp>
      <p:sp>
        <p:nvSpPr>
          <p:cNvPr id="6" name="Footer Placeholder 5"/>
          <p:cNvSpPr>
            <a:spLocks noGrp="1"/>
          </p:cNvSpPr>
          <p:nvPr>
            <p:ph type="ftr" sz="quarter" idx="11"/>
          </p:nvPr>
        </p:nvSpPr>
        <p:spPr>
          <a:xfrm>
            <a:off x="457200" y="6480969"/>
            <a:ext cx="4260056" cy="301752"/>
          </a:xfrm>
        </p:spPr>
        <p:txBody>
          <a:bodyPr/>
          <a:lstStyle/>
          <a:p>
            <a:endParaRPr lang="en-US" dirty="0"/>
          </a:p>
        </p:txBody>
      </p:sp>
      <p:sp>
        <p:nvSpPr>
          <p:cNvPr id="7" name="Slide Number Placeholder 6"/>
          <p:cNvSpPr>
            <a:spLocks noGrp="1"/>
          </p:cNvSpPr>
          <p:nvPr>
            <p:ph type="sldNum" sz="quarter" idx="12"/>
          </p:nvPr>
        </p:nvSpPr>
        <p:spPr>
          <a:xfrm>
            <a:off x="7589520" y="6480969"/>
            <a:ext cx="502920" cy="301752"/>
          </a:xfrm>
        </p:spPr>
        <p:txBody>
          <a:bodyPr/>
          <a:lstStyle/>
          <a:p>
            <a:fld id="{2FF71703-AE87-4034-8B51-4B6B84C856D3}"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FB89D501-06B6-4263-833E-B52627FEE3C4}" type="datetime1">
              <a:rPr lang="en-US" smtClean="0"/>
              <a:pPr/>
              <a:t>5/25/2010</a:t>
            </a:fld>
            <a:endParaRPr lang="en-US" dirty="0"/>
          </a:p>
        </p:txBody>
      </p:sp>
      <p:sp>
        <p:nvSpPr>
          <p:cNvPr id="8" name="Footer Placeholder 7"/>
          <p:cNvSpPr>
            <a:spLocks noGrp="1"/>
          </p:cNvSpPr>
          <p:nvPr>
            <p:ph type="ftr" sz="quarter" idx="11"/>
          </p:nvPr>
        </p:nvSpPr>
        <p:spPr>
          <a:xfrm>
            <a:off x="457200" y="6480969"/>
            <a:ext cx="4261104" cy="301752"/>
          </a:xfrm>
        </p:spPr>
        <p:txBody>
          <a:bodyPr/>
          <a:lstStyle/>
          <a:p>
            <a:endParaRPr lang="en-US"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2FF71703-AE87-4034-8B51-4B6B84C856D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B67D159-00DC-4FE7-8D35-BBF6782EFF09}" type="datetime1">
              <a:rPr lang="en-US" smtClean="0"/>
              <a:pPr/>
              <a:t>5/25/2010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F71703-AE87-4034-8B51-4B6B84C856D3}"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AE82BEBB-0656-4043-A1C7-8F65AA9F349D}" type="datetime1">
              <a:rPr lang="en-US" smtClean="0"/>
              <a:pPr/>
              <a:t>5/25/2010</a:t>
            </a:fld>
            <a:endParaRPr lang="en-US" dirty="0"/>
          </a:p>
        </p:txBody>
      </p:sp>
      <p:sp>
        <p:nvSpPr>
          <p:cNvPr id="3" name="Footer Placeholder 2"/>
          <p:cNvSpPr>
            <a:spLocks noGrp="1"/>
          </p:cNvSpPr>
          <p:nvPr>
            <p:ph type="ftr" sz="quarter" idx="11"/>
          </p:nvPr>
        </p:nvSpPr>
        <p:spPr>
          <a:xfrm>
            <a:off x="457200" y="6481890"/>
            <a:ext cx="4260056" cy="300831"/>
          </a:xfrm>
        </p:spPr>
        <p:txBody>
          <a:bodyPr/>
          <a:lstStyle/>
          <a:p>
            <a:endParaRPr lang="en-US" dirty="0"/>
          </a:p>
        </p:txBody>
      </p:sp>
      <p:sp>
        <p:nvSpPr>
          <p:cNvPr id="4" name="Slide Number Placeholder 3"/>
          <p:cNvSpPr>
            <a:spLocks noGrp="1"/>
          </p:cNvSpPr>
          <p:nvPr>
            <p:ph type="sldNum" sz="quarter" idx="12"/>
          </p:nvPr>
        </p:nvSpPr>
        <p:spPr>
          <a:xfrm>
            <a:off x="7589520" y="6480969"/>
            <a:ext cx="502920" cy="301752"/>
          </a:xfrm>
        </p:spPr>
        <p:txBody>
          <a:bodyPr/>
          <a:lstStyle/>
          <a:p>
            <a:fld id="{2FF71703-AE87-4034-8B51-4B6B84C856D3}"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7BF058E9-E2E1-4A5E-A097-03664BEA6FE3}" type="datetime1">
              <a:rPr lang="en-US" smtClean="0"/>
              <a:pPr/>
              <a:t>5/25/2010</a:t>
            </a:fld>
            <a:endParaRPr lang="en-US"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2FF71703-AE87-4034-8B51-4B6B84C856D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2C9A6F10-1E04-4C0D-9C85-4E3D4D0B28E8}" type="datetime1">
              <a:rPr lang="en-US" smtClean="0"/>
              <a:pPr/>
              <a:t>5/25/2010</a:t>
            </a:fld>
            <a:endParaRPr lang="en-US"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2FF71703-AE87-4034-8B51-4B6B84C856D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692C5FD-473E-4E7E-A775-5E30D0DC26F5}" type="datetime1">
              <a:rPr lang="en-US" smtClean="0"/>
              <a:pPr/>
              <a:t>5/25/2010</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FF71703-AE87-4034-8B51-4B6B84C856D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fade/>
  </p:transition>
  <p:hf hdr="0" ft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panacea.med.uoa.gr/" TargetMode="External"/><Relationship Id="rId3" Type="http://schemas.openxmlformats.org/officeDocument/2006/relationships/hyperlink" Target="http://www.wikipedia.com/" TargetMode="External"/><Relationship Id="rId7" Type="http://schemas.openxmlformats.org/officeDocument/2006/relationships/hyperlink" Target="http://www.cern.ch/" TargetMode="External"/><Relationship Id="rId2" Type="http://schemas.openxmlformats.org/officeDocument/2006/relationships/hyperlink" Target="http://www.physics.ntua.gr/POPPHYS/" TargetMode="External"/><Relationship Id="rId1" Type="http://schemas.openxmlformats.org/officeDocument/2006/relationships/slideLayout" Target="../slideLayouts/slideLayout2.xml"/><Relationship Id="rId6" Type="http://schemas.openxmlformats.org/officeDocument/2006/relationships/hyperlink" Target="http://www.physics4u.gr/" TargetMode="External"/><Relationship Id="rId5" Type="http://schemas.openxmlformats.org/officeDocument/2006/relationships/hyperlink" Target="http://www.google.com/" TargetMode="External"/><Relationship Id="rId4" Type="http://schemas.openxmlformats.org/officeDocument/2006/relationships/hyperlink" Target="http://www.sciencedirect.com/"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FF71703-AE87-4034-8B51-4B6B84C856D3}" type="slidenum">
              <a:rPr lang="en-US" smtClean="0"/>
              <a:pPr/>
              <a:t>1</a:t>
            </a:fld>
            <a:endParaRPr lang="en-US" dirty="0"/>
          </a:p>
        </p:txBody>
      </p:sp>
      <p:sp>
        <p:nvSpPr>
          <p:cNvPr id="4" name="Title 3"/>
          <p:cNvSpPr>
            <a:spLocks noGrp="1"/>
          </p:cNvSpPr>
          <p:nvPr>
            <p:ph type="title"/>
          </p:nvPr>
        </p:nvSpPr>
        <p:spPr>
          <a:xfrm>
            <a:off x="228600" y="1676401"/>
            <a:ext cx="8915400" cy="2328858"/>
          </a:xfrm>
        </p:spPr>
        <p:txBody>
          <a:bodyPr>
            <a:normAutofit/>
          </a:bodyPr>
          <a:lstStyle/>
          <a:p>
            <a:r>
              <a:rPr lang="el-GR" dirty="0" smtClean="0"/>
              <a:t>ΣΕΜΙΝΑΡΙΟ ΦΥΣΙΚΗΣ 2010</a:t>
            </a:r>
            <a:br>
              <a:rPr lang="el-GR" dirty="0" smtClean="0"/>
            </a:br>
            <a:r>
              <a:rPr lang="el-GR" dirty="0" smtClean="0"/>
              <a:t>ΘΕΜΑ: ΕΠΙΤΑΧΥΝΤΕΣ &amp; ΕΦΑΡΜΟΓΕΣ ΣΤΗΝ ΙΑΤΡΙΚΗ</a:t>
            </a:r>
            <a:endParaRPr lang="en-US" dirty="0"/>
          </a:p>
        </p:txBody>
      </p:sp>
      <p:sp>
        <p:nvSpPr>
          <p:cNvPr id="5" name="Text Placeholder 4"/>
          <p:cNvSpPr>
            <a:spLocks noGrp="1"/>
          </p:cNvSpPr>
          <p:nvPr>
            <p:ph type="body" idx="1"/>
          </p:nvPr>
        </p:nvSpPr>
        <p:spPr>
          <a:xfrm>
            <a:off x="685800" y="4724400"/>
            <a:ext cx="6172200" cy="1447800"/>
          </a:xfrm>
        </p:spPr>
        <p:txBody>
          <a:bodyPr/>
          <a:lstStyle/>
          <a:p>
            <a:r>
              <a:rPr lang="el-GR" dirty="0" smtClean="0">
                <a:solidFill>
                  <a:schemeClr val="tx1"/>
                </a:solidFill>
              </a:rPr>
              <a:t>ΕΠΙΜΕΛΕΙΑ: </a:t>
            </a:r>
            <a:r>
              <a:rPr lang="el-GR" b="1" dirty="0" smtClean="0">
                <a:solidFill>
                  <a:schemeClr val="tx1"/>
                </a:solidFill>
              </a:rPr>
              <a:t>ΜΑΡΩΣΗ ΝΑΥΣΙΚΑ</a:t>
            </a:r>
          </a:p>
          <a:p>
            <a:r>
              <a:rPr lang="el-GR" dirty="0" smtClean="0">
                <a:solidFill>
                  <a:schemeClr val="tx1"/>
                </a:solidFill>
              </a:rPr>
              <a:t>ΕΠΙΒΛΕΠΩΝ ΚΑΘΗΓΗΤΗΣ: </a:t>
            </a:r>
            <a:r>
              <a:rPr lang="el-GR" b="1" dirty="0" smtClean="0">
                <a:solidFill>
                  <a:schemeClr val="tx1"/>
                </a:solidFill>
              </a:rPr>
              <a:t>Θ.ΠΑΠΑΔΟΠΟΥΛΟΥ</a:t>
            </a:r>
            <a:endParaRPr lang="en-US" b="1"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180306"/>
          </a:xfrm>
        </p:spPr>
        <p:txBody>
          <a:bodyPr/>
          <a:lstStyle/>
          <a:p>
            <a:pPr algn="ctr"/>
            <a:r>
              <a:rPr lang="el-GR" dirty="0" smtClean="0"/>
              <a:t>Ο σωλήνας κενού……</a:t>
            </a:r>
            <a:endParaRPr lang="el-GR" dirty="0"/>
          </a:p>
        </p:txBody>
      </p:sp>
      <p:sp>
        <p:nvSpPr>
          <p:cNvPr id="3" name="2 - Θέση περιεχομένου"/>
          <p:cNvSpPr>
            <a:spLocks noGrp="1"/>
          </p:cNvSpPr>
          <p:nvPr>
            <p:ph idx="1"/>
          </p:nvPr>
        </p:nvSpPr>
        <p:spPr>
          <a:xfrm>
            <a:off x="228600" y="1882808"/>
            <a:ext cx="8534400" cy="2612992"/>
          </a:xfrm>
        </p:spPr>
        <p:txBody>
          <a:bodyPr>
            <a:normAutofit lnSpcReduction="10000"/>
          </a:bodyPr>
          <a:lstStyle/>
          <a:p>
            <a:pPr>
              <a:buNone/>
            </a:pPr>
            <a:r>
              <a:rPr lang="el-GR" sz="2400" dirty="0" smtClean="0"/>
              <a:t>Η διαδρομή…..</a:t>
            </a:r>
          </a:p>
          <a:p>
            <a:pPr>
              <a:buNone/>
            </a:pPr>
            <a:endParaRPr lang="el-GR" sz="2400" dirty="0" smtClean="0"/>
          </a:p>
          <a:p>
            <a:pPr algn="just"/>
            <a:r>
              <a:rPr lang="el-GR" sz="2400" dirty="0" smtClean="0"/>
              <a:t>Στους επιταχυντές, για να μην χάνουν ενέργεια τα σωματίδια όταν συγκρούονται με μόρια αέρα, τα αναγκάζουμε να ταξιδεύσουν μέσα σ' ένα σωλήνα από τον οποίο βγάζουμε όλο τον αέρα με τη βοήθεια των αντλιών κενού.</a:t>
            </a:r>
            <a:endParaRPr lang="el-GR" sz="2400" dirty="0"/>
          </a:p>
        </p:txBody>
      </p:sp>
      <p:sp>
        <p:nvSpPr>
          <p:cNvPr id="4" name="3 - Θέση αριθμού διαφάνειας"/>
          <p:cNvSpPr>
            <a:spLocks noGrp="1"/>
          </p:cNvSpPr>
          <p:nvPr>
            <p:ph type="sldNum" sz="quarter" idx="12"/>
          </p:nvPr>
        </p:nvSpPr>
        <p:spPr/>
        <p:txBody>
          <a:bodyPr/>
          <a:lstStyle/>
          <a:p>
            <a:fld id="{2FF71703-AE87-4034-8B51-4B6B84C856D3}" type="slidenum">
              <a:rPr lang="en-US" smtClean="0"/>
              <a:pPr/>
              <a:t>10</a:t>
            </a:fld>
            <a:endParaRPr lang="en-US"/>
          </a:p>
        </p:txBody>
      </p:sp>
      <p:pic>
        <p:nvPicPr>
          <p:cNvPr id="4098" name="Picture 2" descr="C:\Documents and Settings\NIKOΣ\Τα έγγραφά μου\Οι εικόνες μου\accel7.gif"/>
          <p:cNvPicPr>
            <a:picLocks noChangeAspect="1" noChangeArrowheads="1"/>
          </p:cNvPicPr>
          <p:nvPr/>
        </p:nvPicPr>
        <p:blipFill>
          <a:blip r:embed="rId2" cstate="print"/>
          <a:srcRect/>
          <a:stretch>
            <a:fillRect/>
          </a:stretch>
        </p:blipFill>
        <p:spPr bwMode="auto">
          <a:xfrm>
            <a:off x="1981200" y="4572000"/>
            <a:ext cx="4800600" cy="2019300"/>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r>
              <a:rPr lang="el-GR" sz="3200" dirty="0" smtClean="0"/>
              <a:t>Μαγνήτες καμπύλωσης (</a:t>
            </a:r>
            <a:r>
              <a:rPr lang="en-US" sz="3200" dirty="0" smtClean="0"/>
              <a:t>Bending Magnets)……</a:t>
            </a:r>
            <a:endParaRPr lang="el-GR" sz="3200" dirty="0"/>
          </a:p>
        </p:txBody>
      </p:sp>
      <p:sp>
        <p:nvSpPr>
          <p:cNvPr id="3" name="2 - Θέση περιεχομένου"/>
          <p:cNvSpPr>
            <a:spLocks noGrp="1"/>
          </p:cNvSpPr>
          <p:nvPr>
            <p:ph sz="half" idx="1"/>
          </p:nvPr>
        </p:nvSpPr>
        <p:spPr>
          <a:xfrm>
            <a:off x="381000" y="1752600"/>
            <a:ext cx="4038600" cy="4525963"/>
          </a:xfrm>
        </p:spPr>
        <p:txBody>
          <a:bodyPr>
            <a:normAutofit fontScale="70000" lnSpcReduction="20000"/>
          </a:bodyPr>
          <a:lstStyle/>
          <a:p>
            <a:pPr>
              <a:buNone/>
            </a:pPr>
            <a:endParaRPr lang="el-GR" sz="2200" dirty="0" smtClean="0"/>
          </a:p>
          <a:p>
            <a:pPr lvl="0">
              <a:buNone/>
            </a:pPr>
            <a:r>
              <a:rPr lang="el-GR" sz="2200" dirty="0" smtClean="0"/>
              <a:t>       </a:t>
            </a:r>
            <a:endParaRPr lang="el-GR" sz="1800" dirty="0" smtClean="0"/>
          </a:p>
          <a:p>
            <a:pPr>
              <a:buNone/>
            </a:pPr>
            <a:r>
              <a:rPr lang="el-GR" sz="2200" dirty="0" smtClean="0"/>
              <a:t>                                                </a:t>
            </a:r>
          </a:p>
          <a:p>
            <a:pPr>
              <a:buNone/>
            </a:pPr>
            <a:r>
              <a:rPr lang="el-GR" sz="2200" dirty="0" smtClean="0"/>
              <a:t>                                                        </a:t>
            </a:r>
          </a:p>
          <a:p>
            <a:pPr>
              <a:buNone/>
            </a:pPr>
            <a:endParaRPr lang="el-GR" sz="2200" dirty="0" smtClean="0"/>
          </a:p>
          <a:p>
            <a:pPr>
              <a:buNone/>
            </a:pPr>
            <a:r>
              <a:rPr lang="el-GR" sz="2200" b="1" dirty="0" smtClean="0"/>
              <a:t>                                                             </a:t>
            </a:r>
            <a:r>
              <a:rPr lang="en-US" sz="2200" b="1" dirty="0" smtClean="0"/>
              <a:t>    </a:t>
            </a:r>
            <a:endParaRPr lang="el-GR" sz="2200" b="1" dirty="0" smtClean="0"/>
          </a:p>
          <a:p>
            <a:pPr>
              <a:buNone/>
            </a:pPr>
            <a:endParaRPr lang="el-GR" sz="2200" b="1" dirty="0" smtClean="0"/>
          </a:p>
          <a:p>
            <a:pPr>
              <a:buNone/>
            </a:pPr>
            <a:endParaRPr lang="el-GR" sz="2200" b="1" dirty="0" smtClean="0"/>
          </a:p>
          <a:p>
            <a:pPr>
              <a:buNone/>
            </a:pPr>
            <a:endParaRPr lang="el-GR" sz="2200" b="1" dirty="0" smtClean="0"/>
          </a:p>
          <a:p>
            <a:pPr>
              <a:buNone/>
            </a:pPr>
            <a:endParaRPr lang="el-GR" sz="2200" b="1" dirty="0" smtClean="0"/>
          </a:p>
          <a:p>
            <a:pPr>
              <a:buNone/>
            </a:pPr>
            <a:endParaRPr lang="el-GR" sz="2200" b="1" dirty="0" smtClean="0"/>
          </a:p>
          <a:p>
            <a:pPr>
              <a:buNone/>
            </a:pPr>
            <a:endParaRPr lang="el-GR" sz="2200" b="1" dirty="0" smtClean="0"/>
          </a:p>
          <a:p>
            <a:pPr>
              <a:buNone/>
            </a:pPr>
            <a:endParaRPr lang="el-GR" sz="2200" b="1" dirty="0" smtClean="0"/>
          </a:p>
          <a:p>
            <a:pPr>
              <a:buNone/>
            </a:pPr>
            <a:endParaRPr lang="el-GR" sz="2200" b="1" dirty="0" smtClean="0"/>
          </a:p>
          <a:p>
            <a:pPr>
              <a:buNone/>
            </a:pPr>
            <a:r>
              <a:rPr lang="el-GR" sz="2200" b="1" dirty="0" smtClean="0"/>
              <a:t>                                                                      </a:t>
            </a:r>
            <a:endParaRPr lang="el-GR" sz="2200" dirty="0" smtClean="0"/>
          </a:p>
          <a:p>
            <a:pPr>
              <a:buNone/>
            </a:pPr>
            <a:r>
              <a:rPr lang="el-GR" sz="2200" dirty="0" smtClean="0"/>
              <a:t>                         </a:t>
            </a:r>
          </a:p>
          <a:p>
            <a:pPr>
              <a:buNone/>
            </a:pPr>
            <a:endParaRPr lang="el-GR" sz="2200" dirty="0" smtClean="0"/>
          </a:p>
          <a:p>
            <a:pPr>
              <a:buNone/>
            </a:pPr>
            <a:r>
              <a:rPr lang="el-GR" sz="2200" dirty="0" smtClean="0"/>
              <a:t>                                                        </a:t>
            </a:r>
            <a:endParaRPr lang="el-GR" sz="2200" dirty="0"/>
          </a:p>
        </p:txBody>
      </p:sp>
      <p:sp>
        <p:nvSpPr>
          <p:cNvPr id="8" name="7 - Θέση περιεχομένου"/>
          <p:cNvSpPr>
            <a:spLocks noGrp="1"/>
          </p:cNvSpPr>
          <p:nvPr>
            <p:ph sz="half" idx="2"/>
          </p:nvPr>
        </p:nvSpPr>
        <p:spPr>
          <a:xfrm>
            <a:off x="228600" y="1722437"/>
            <a:ext cx="8686800" cy="4525963"/>
          </a:xfrm>
        </p:spPr>
        <p:txBody>
          <a:bodyPr>
            <a:noAutofit/>
          </a:bodyPr>
          <a:lstStyle/>
          <a:p>
            <a:pPr algn="just"/>
            <a:r>
              <a:rPr lang="el-GR" sz="2000" dirty="0" smtClean="0"/>
              <a:t>Οι διπολικοί μαγνήτες χρησιμοποιούνται στους επιταχυντές για τη δημιουργία ομογενούς μαγνητικού πεδίου σε μια εκτεταμένη περιοχή. Η κίνηση των σωματιδίων σ’ αυτό το πεδίο είναι κυκλική στο επίπεδο το κάθετο στο μαγνητικό πεδίο. Οι διπολικοί μαγνήτες χρησιμοποιούνται λοιπόν για την κάμψη της δέσμης στην ιδεατή τροχιά.</a:t>
            </a:r>
            <a:endParaRPr lang="el-GR" sz="2000" dirty="0"/>
          </a:p>
        </p:txBody>
      </p:sp>
      <p:sp>
        <p:nvSpPr>
          <p:cNvPr id="4" name="3 - Θέση αριθμού διαφάνειας"/>
          <p:cNvSpPr>
            <a:spLocks noGrp="1"/>
          </p:cNvSpPr>
          <p:nvPr>
            <p:ph type="sldNum" sz="quarter" idx="12"/>
          </p:nvPr>
        </p:nvSpPr>
        <p:spPr/>
        <p:txBody>
          <a:bodyPr/>
          <a:lstStyle/>
          <a:p>
            <a:fld id="{2FF71703-AE87-4034-8B51-4B6B84C856D3}" type="slidenum">
              <a:rPr lang="en-US" smtClean="0"/>
              <a:pPr/>
              <a:t>11</a:t>
            </a:fld>
            <a:endParaRPr lang="en-US"/>
          </a:p>
        </p:txBody>
      </p:sp>
      <p:pic>
        <p:nvPicPr>
          <p:cNvPr id="16385" name="Picture 1"/>
          <p:cNvPicPr>
            <a:picLocks noChangeAspect="1" noChangeArrowheads="1"/>
          </p:cNvPicPr>
          <p:nvPr/>
        </p:nvPicPr>
        <p:blipFill>
          <a:blip r:embed="rId2" cstate="print"/>
          <a:srcRect/>
          <a:stretch>
            <a:fillRect/>
          </a:stretch>
        </p:blipFill>
        <p:spPr bwMode="auto">
          <a:xfrm>
            <a:off x="5257800" y="3352800"/>
            <a:ext cx="3429000" cy="2346158"/>
          </a:xfrm>
          <a:prstGeom prst="rect">
            <a:avLst/>
          </a:prstGeom>
          <a:noFill/>
          <a:ln w="9525">
            <a:noFill/>
            <a:miter lim="800000"/>
            <a:headEnd/>
            <a:tailEnd/>
          </a:ln>
        </p:spPr>
      </p:pic>
      <p:sp>
        <p:nvSpPr>
          <p:cNvPr id="10" name="9 - TextBox"/>
          <p:cNvSpPr txBox="1"/>
          <p:nvPr/>
        </p:nvSpPr>
        <p:spPr>
          <a:xfrm>
            <a:off x="4648200" y="5715000"/>
            <a:ext cx="4495800" cy="954107"/>
          </a:xfrm>
          <a:prstGeom prst="rect">
            <a:avLst/>
          </a:prstGeom>
          <a:noFill/>
        </p:spPr>
        <p:txBody>
          <a:bodyPr wrap="square" rtlCol="0">
            <a:spAutoFit/>
          </a:bodyPr>
          <a:lstStyle/>
          <a:p>
            <a:r>
              <a:rPr lang="el-GR" sz="1400" dirty="0" smtClean="0"/>
              <a:t>Κίνηση φορτισμένου σωματιδίου σε ομογενές μαγνητικό πεδίο με</a:t>
            </a:r>
          </a:p>
          <a:p>
            <a:r>
              <a:rPr lang="el-GR" sz="1400" dirty="0" smtClean="0"/>
              <a:t>απόκλιση: (α) κάθετα στις μαγνητικές γραμμές και (b) παράλληλα στις μαγνητικές γραμμές.</a:t>
            </a:r>
            <a:endParaRPr lang="el-GR" sz="1400" dirty="0"/>
          </a:p>
        </p:txBody>
      </p:sp>
      <p:pic>
        <p:nvPicPr>
          <p:cNvPr id="16386" name="Picture 2"/>
          <p:cNvPicPr>
            <a:picLocks noChangeAspect="1" noChangeArrowheads="1"/>
          </p:cNvPicPr>
          <p:nvPr/>
        </p:nvPicPr>
        <p:blipFill>
          <a:blip r:embed="rId3" cstate="print"/>
          <a:srcRect/>
          <a:stretch>
            <a:fillRect/>
          </a:stretch>
        </p:blipFill>
        <p:spPr bwMode="auto">
          <a:xfrm>
            <a:off x="457200" y="3733800"/>
            <a:ext cx="4038600" cy="2209800"/>
          </a:xfrm>
          <a:prstGeom prst="rect">
            <a:avLst/>
          </a:prstGeom>
          <a:noFill/>
          <a:ln w="9525">
            <a:noFill/>
            <a:miter lim="800000"/>
            <a:headEnd/>
            <a:tailEnd/>
          </a:ln>
        </p:spPr>
      </p:pic>
      <p:sp>
        <p:nvSpPr>
          <p:cNvPr id="13" name="12 - TextBox"/>
          <p:cNvSpPr txBox="1"/>
          <p:nvPr/>
        </p:nvSpPr>
        <p:spPr>
          <a:xfrm>
            <a:off x="381000" y="6019801"/>
            <a:ext cx="3886200" cy="584775"/>
          </a:xfrm>
          <a:prstGeom prst="rect">
            <a:avLst/>
          </a:prstGeom>
          <a:noFill/>
        </p:spPr>
        <p:txBody>
          <a:bodyPr wrap="square" rtlCol="0">
            <a:spAutoFit/>
          </a:bodyPr>
          <a:lstStyle/>
          <a:p>
            <a:r>
              <a:rPr lang="el-GR" sz="1400" dirty="0" smtClean="0"/>
              <a:t>Διπολικός μαγνήτης και η δύναμη που αναπτύσσεται στο φορτισμένο σωματίδιο</a:t>
            </a:r>
            <a:r>
              <a:rPr lang="el-GR" dirty="0" smtClean="0"/>
              <a:t>.</a:t>
            </a:r>
            <a:endParaRPr lang="el-GR"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28600" y="685800"/>
            <a:ext cx="4724400" cy="4419600"/>
          </a:xfrm>
        </p:spPr>
        <p:txBody>
          <a:bodyPr>
            <a:normAutofit/>
          </a:bodyPr>
          <a:lstStyle/>
          <a:p>
            <a:pPr>
              <a:buNone/>
            </a:pPr>
            <a:r>
              <a:rPr lang="en-US" sz="2400" dirty="0" smtClean="0"/>
              <a:t>   </a:t>
            </a:r>
            <a:r>
              <a:rPr lang="el-GR" sz="2400" dirty="0" smtClean="0"/>
              <a:t>Άλλες λειτουργίες στους επιταχυντές αφορούν: </a:t>
            </a:r>
          </a:p>
          <a:p>
            <a:pPr>
              <a:buNone/>
            </a:pPr>
            <a:endParaRPr lang="el-GR" sz="2400" dirty="0" smtClean="0"/>
          </a:p>
          <a:p>
            <a:pPr algn="just">
              <a:buFont typeface="Wingdings" pitchFamily="2" charset="2"/>
              <a:buChar char="v"/>
            </a:pPr>
            <a:r>
              <a:rPr lang="el-GR" sz="2200" dirty="0" smtClean="0"/>
              <a:t>την έγχυση των σωματιδίων στον επιταχυντή, </a:t>
            </a:r>
          </a:p>
          <a:p>
            <a:pPr algn="just">
              <a:buFont typeface="Wingdings" pitchFamily="2" charset="2"/>
              <a:buChar char="v"/>
            </a:pPr>
            <a:r>
              <a:rPr lang="el-GR" sz="2200" dirty="0" smtClean="0"/>
              <a:t>την εκτόξευση των σωματιδίων από αυτόν,</a:t>
            </a:r>
          </a:p>
          <a:p>
            <a:pPr algn="just">
              <a:buFont typeface="Wingdings" pitchFamily="2" charset="2"/>
              <a:buChar char="v"/>
            </a:pPr>
            <a:r>
              <a:rPr lang="el-GR" sz="2200" dirty="0" smtClean="0"/>
              <a:t> τη διόρθωση λαθών στην τροχιά  και </a:t>
            </a:r>
          </a:p>
          <a:p>
            <a:pPr algn="just">
              <a:buFont typeface="Wingdings" pitchFamily="2" charset="2"/>
              <a:buChar char="v"/>
            </a:pPr>
            <a:r>
              <a:rPr lang="el-GR" sz="2200" dirty="0" smtClean="0"/>
              <a:t>την παραγωγή ακτινοβολίας </a:t>
            </a:r>
            <a:r>
              <a:rPr lang="el-GR" sz="2200" dirty="0" err="1" smtClean="0"/>
              <a:t>σύγχροτρον</a:t>
            </a:r>
            <a:endParaRPr lang="el-GR" sz="2200" dirty="0"/>
          </a:p>
        </p:txBody>
      </p:sp>
      <p:sp>
        <p:nvSpPr>
          <p:cNvPr id="4" name="3 - Θέση αριθμού διαφάνειας"/>
          <p:cNvSpPr>
            <a:spLocks noGrp="1"/>
          </p:cNvSpPr>
          <p:nvPr>
            <p:ph type="sldNum" sz="quarter" idx="12"/>
          </p:nvPr>
        </p:nvSpPr>
        <p:spPr/>
        <p:txBody>
          <a:bodyPr/>
          <a:lstStyle/>
          <a:p>
            <a:fld id="{2FF71703-AE87-4034-8B51-4B6B84C856D3}" type="slidenum">
              <a:rPr lang="en-US" smtClean="0"/>
              <a:pPr/>
              <a:t>12</a:t>
            </a:fld>
            <a:endParaRPr lang="en-US"/>
          </a:p>
        </p:txBody>
      </p:sp>
      <p:pic>
        <p:nvPicPr>
          <p:cNvPr id="5" name="Picture 3" descr="C:\Documents and Settings\NIKOΣ\Τα έγγραφά μου\Οι εικόνες μου\Hetdipole.jpg"/>
          <p:cNvPicPr>
            <a:picLocks noChangeAspect="1" noChangeArrowheads="1"/>
          </p:cNvPicPr>
          <p:nvPr/>
        </p:nvPicPr>
        <p:blipFill>
          <a:blip r:embed="rId3" cstate="print"/>
          <a:srcRect/>
          <a:stretch>
            <a:fillRect/>
          </a:stretch>
        </p:blipFill>
        <p:spPr bwMode="auto">
          <a:xfrm>
            <a:off x="5105400" y="1295400"/>
            <a:ext cx="3810000" cy="2597326"/>
          </a:xfrm>
          <a:prstGeom prst="rect">
            <a:avLst/>
          </a:prstGeom>
          <a:noFill/>
        </p:spPr>
      </p:pic>
      <p:sp>
        <p:nvSpPr>
          <p:cNvPr id="6" name="5 - TextBox"/>
          <p:cNvSpPr txBox="1"/>
          <p:nvPr/>
        </p:nvSpPr>
        <p:spPr>
          <a:xfrm>
            <a:off x="5638800" y="4038601"/>
            <a:ext cx="3276600" cy="800219"/>
          </a:xfrm>
          <a:prstGeom prst="rect">
            <a:avLst/>
          </a:prstGeom>
          <a:noFill/>
        </p:spPr>
        <p:txBody>
          <a:bodyPr wrap="square" rtlCol="0">
            <a:spAutoFit/>
          </a:bodyPr>
          <a:lstStyle/>
          <a:p>
            <a:pPr>
              <a:buNone/>
            </a:pPr>
            <a:r>
              <a:rPr lang="en-US" sz="1400" b="1" dirty="0" smtClean="0"/>
              <a:t>Dipole magnet from the Advanced </a:t>
            </a:r>
            <a:r>
              <a:rPr lang="en-US" sz="1400" b="1" dirty="0" err="1" smtClean="0"/>
              <a:t>Rhoton</a:t>
            </a:r>
            <a:r>
              <a:rPr lang="en-US" sz="1400" b="1" dirty="0" smtClean="0"/>
              <a:t> </a:t>
            </a:r>
            <a:r>
              <a:rPr lang="en-US" sz="1400" b="1" dirty="0" err="1" smtClean="0"/>
              <a:t>Sourse</a:t>
            </a:r>
            <a:r>
              <a:rPr lang="en-US" sz="1400" b="1" dirty="0" smtClean="0"/>
              <a:t>                  </a:t>
            </a:r>
          </a:p>
          <a:p>
            <a:pPr>
              <a:buNone/>
            </a:pPr>
            <a:r>
              <a:rPr lang="en-US" b="1" dirty="0" smtClean="0"/>
              <a:t>                                                                                      </a:t>
            </a:r>
            <a:endParaRPr lang="el-GR" b="1" dirty="0" smtClean="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799306"/>
          </a:xfrm>
        </p:spPr>
        <p:txBody>
          <a:bodyPr>
            <a:normAutofit fontScale="90000"/>
          </a:bodyPr>
          <a:lstStyle/>
          <a:p>
            <a:pPr algn="ctr"/>
            <a:r>
              <a:rPr lang="el-GR" sz="3200" dirty="0" smtClean="0"/>
              <a:t>Μαγνήτες εστίασης (</a:t>
            </a:r>
            <a:r>
              <a:rPr lang="en-US" sz="3200" dirty="0" smtClean="0"/>
              <a:t>Focusing Magnets)….</a:t>
            </a:r>
            <a:endParaRPr lang="el-GR" sz="3200" dirty="0"/>
          </a:p>
        </p:txBody>
      </p:sp>
      <p:sp>
        <p:nvSpPr>
          <p:cNvPr id="3" name="2 - Θέση περιεχομένου"/>
          <p:cNvSpPr>
            <a:spLocks noGrp="1"/>
          </p:cNvSpPr>
          <p:nvPr>
            <p:ph idx="1"/>
          </p:nvPr>
        </p:nvSpPr>
        <p:spPr>
          <a:xfrm>
            <a:off x="0" y="1066800"/>
            <a:ext cx="8915400" cy="5791200"/>
          </a:xfrm>
        </p:spPr>
        <p:txBody>
          <a:bodyPr>
            <a:normAutofit/>
          </a:bodyPr>
          <a:lstStyle/>
          <a:p>
            <a:pPr algn="just"/>
            <a:r>
              <a:rPr lang="el-GR" sz="2000" dirty="0" smtClean="0"/>
              <a:t>Η εστίαση της δέσμης έχει σκοπό την επαναφορά των σωματιδίων που</a:t>
            </a:r>
            <a:r>
              <a:rPr lang="en-US" sz="2000" dirty="0" smtClean="0"/>
              <a:t> </a:t>
            </a:r>
            <a:r>
              <a:rPr lang="el-GR" sz="2000" dirty="0" smtClean="0"/>
              <a:t>αποκλίνουν από την ιδεατή τροχιά στην ονομαστική τους θέση. Το επιθυμητό</a:t>
            </a:r>
            <a:r>
              <a:rPr lang="en-US" sz="2000" dirty="0" smtClean="0"/>
              <a:t> </a:t>
            </a:r>
            <a:r>
              <a:rPr lang="el-GR" sz="2000" dirty="0" smtClean="0"/>
              <a:t>είναι να γίνει με μια δύναμη όσο το δυνατόν ισχυρότερη. Τα μαγνητικά πεδία χρησιμοποιούνται για να</a:t>
            </a:r>
            <a:r>
              <a:rPr lang="en-US" sz="2000" dirty="0" smtClean="0"/>
              <a:t> </a:t>
            </a:r>
            <a:r>
              <a:rPr lang="el-GR" sz="2000" dirty="0" smtClean="0"/>
              <a:t>περιορίσουν τη δέσμη έτσι, ώστε</a:t>
            </a:r>
            <a:r>
              <a:rPr lang="en-US" sz="2000" dirty="0" smtClean="0"/>
              <a:t> </a:t>
            </a:r>
            <a:r>
              <a:rPr lang="el-GR" sz="2000" dirty="0" smtClean="0"/>
              <a:t>να παραμένει μέσα στα όρια τόσο των</a:t>
            </a:r>
            <a:r>
              <a:rPr lang="en-US" sz="2000" dirty="0" smtClean="0"/>
              <a:t> </a:t>
            </a:r>
            <a:r>
              <a:rPr lang="el-GR" sz="2000" dirty="0" smtClean="0"/>
              <a:t>γραμμικών όσο και των κυκλικών επιταχυντών. Και στις δύο περιπτώσεις τα</a:t>
            </a:r>
            <a:r>
              <a:rPr lang="en-US" sz="2000" dirty="0" smtClean="0"/>
              <a:t> </a:t>
            </a:r>
            <a:r>
              <a:rPr lang="el-GR" sz="2000" dirty="0" smtClean="0"/>
              <a:t>σωματίδια εστιάζονται από </a:t>
            </a:r>
            <a:r>
              <a:rPr lang="el-GR" sz="2000" dirty="0" err="1" smtClean="0"/>
              <a:t>τετραπολικούς</a:t>
            </a:r>
            <a:r>
              <a:rPr lang="el-GR" sz="2000" dirty="0" smtClean="0"/>
              <a:t> μαγνήτες.</a:t>
            </a:r>
            <a:endParaRPr lang="en-US" sz="2000" dirty="0" smtClean="0"/>
          </a:p>
          <a:p>
            <a:pPr algn="just">
              <a:buFont typeface="Arial" pitchFamily="34" charset="0"/>
              <a:buChar char="•"/>
            </a:pPr>
            <a:endParaRPr lang="el-GR" sz="2200" dirty="0" smtClean="0"/>
          </a:p>
          <a:p>
            <a:endParaRPr lang="el-GR" sz="1800" dirty="0"/>
          </a:p>
        </p:txBody>
      </p:sp>
      <p:sp>
        <p:nvSpPr>
          <p:cNvPr id="4" name="3 - Θέση αριθμού διαφάνειας"/>
          <p:cNvSpPr>
            <a:spLocks noGrp="1"/>
          </p:cNvSpPr>
          <p:nvPr>
            <p:ph type="sldNum" sz="quarter" idx="12"/>
          </p:nvPr>
        </p:nvSpPr>
        <p:spPr/>
        <p:txBody>
          <a:bodyPr/>
          <a:lstStyle/>
          <a:p>
            <a:fld id="{2FF71703-AE87-4034-8B51-4B6B84C856D3}" type="slidenum">
              <a:rPr lang="en-US" smtClean="0"/>
              <a:pPr/>
              <a:t>13</a:t>
            </a:fld>
            <a:endParaRPr lang="en-US"/>
          </a:p>
        </p:txBody>
      </p:sp>
      <p:pic>
        <p:nvPicPr>
          <p:cNvPr id="7170" name="Picture 2" descr="C:\Documents and Settings\NIKOΣ\Τα έγγραφά μου\Οι εικόνες μου\500px-Magnetic_quadrupole_moment.jpg.svg"/>
          <p:cNvPicPr>
            <a:picLocks noChangeAspect="1" noChangeArrowheads="1"/>
          </p:cNvPicPr>
          <p:nvPr/>
        </p:nvPicPr>
        <p:blipFill>
          <a:blip r:embed="rId2" cstate="print"/>
          <a:srcRect/>
          <a:stretch>
            <a:fillRect/>
          </a:stretch>
        </p:blipFill>
        <p:spPr bwMode="auto">
          <a:xfrm>
            <a:off x="5562600" y="3352800"/>
            <a:ext cx="3581400" cy="2819400"/>
          </a:xfrm>
          <a:prstGeom prst="rect">
            <a:avLst/>
          </a:prstGeom>
          <a:noFill/>
        </p:spPr>
      </p:pic>
      <p:sp>
        <p:nvSpPr>
          <p:cNvPr id="7" name="6 - TextBox"/>
          <p:cNvSpPr txBox="1"/>
          <p:nvPr/>
        </p:nvSpPr>
        <p:spPr>
          <a:xfrm>
            <a:off x="304800" y="3810000"/>
            <a:ext cx="5105400" cy="2308324"/>
          </a:xfrm>
          <a:prstGeom prst="rect">
            <a:avLst/>
          </a:prstGeom>
          <a:noFill/>
        </p:spPr>
        <p:txBody>
          <a:bodyPr wrap="square" rtlCol="0">
            <a:spAutoFit/>
          </a:bodyPr>
          <a:lstStyle/>
          <a:p>
            <a:pPr algn="just"/>
            <a:r>
              <a:rPr lang="el-GR" dirty="0" smtClean="0"/>
              <a:t>Η λειτουργία των </a:t>
            </a:r>
            <a:r>
              <a:rPr lang="el-GR" dirty="0" err="1" smtClean="0"/>
              <a:t>τετραπολικών</a:t>
            </a:r>
            <a:r>
              <a:rPr lang="el-GR" dirty="0" smtClean="0"/>
              <a:t> μαγνητών σε έναν επιταχυντή είναι ανάλογη με τους φακούς σε ένα οπτικό σύστημα. Η δύναμη σε ένα φορτισμένο σωματίδιο το οποίο είναι μετατοπισμένο κατά x από το κέντρο του</a:t>
            </a:r>
          </a:p>
          <a:p>
            <a:pPr algn="just"/>
            <a:r>
              <a:rPr lang="el-GR" dirty="0" err="1" smtClean="0"/>
              <a:t>τετραπολικού</a:t>
            </a:r>
            <a:r>
              <a:rPr lang="el-GR" dirty="0" smtClean="0"/>
              <a:t> μαγνήτη είναι:</a:t>
            </a:r>
          </a:p>
          <a:p>
            <a:r>
              <a:rPr lang="el-GR" dirty="0" smtClean="0"/>
              <a:t>  </a:t>
            </a:r>
          </a:p>
          <a:p>
            <a:endParaRPr lang="el-GR" dirty="0" smtClean="0"/>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3313" name="Picture 1"/>
          <p:cNvPicPr>
            <a:picLocks noChangeAspect="1" noChangeArrowheads="1"/>
          </p:cNvPicPr>
          <p:nvPr/>
        </p:nvPicPr>
        <p:blipFill>
          <a:blip r:embed="rId3" cstate="print">
            <a:clrChange>
              <a:clrFrom>
                <a:srgbClr val="FFFFFF"/>
              </a:clrFrom>
              <a:clrTo>
                <a:srgbClr val="FFFFFF">
                  <a:alpha val="0"/>
                </a:srgbClr>
              </a:clrTo>
            </a:clrChange>
            <a:lum bright="-20000"/>
          </a:blip>
          <a:srcRect/>
          <a:stretch>
            <a:fillRect/>
          </a:stretch>
        </p:blipFill>
        <p:spPr bwMode="auto">
          <a:xfrm>
            <a:off x="1295400" y="5867400"/>
            <a:ext cx="3352800" cy="442823"/>
          </a:xfrm>
          <a:prstGeom prst="rect">
            <a:avLst/>
          </a:prstGeom>
          <a:solidFill>
            <a:schemeClr val="tx1"/>
          </a:solidFill>
          <a:ln w="28575">
            <a:solidFill>
              <a:schemeClr val="accent2">
                <a:lumMod val="75000"/>
              </a:schemeClr>
            </a:solidFill>
          </a:ln>
        </p:spPr>
      </p:pic>
      <p:sp>
        <p:nvSpPr>
          <p:cNvPr id="13315" name="Rectangle 3"/>
          <p:cNvSpPr>
            <a:spLocks noChangeArrowheads="1"/>
          </p:cNvSpPr>
          <p:nvPr/>
        </p:nvSpPr>
        <p:spPr bwMode="auto">
          <a:xfrm>
            <a:off x="0" y="257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TimesNewRoman"/>
                <a:cs typeface="TimesNewRoman"/>
              </a:rPr>
              <a:t> </a:t>
            </a:r>
            <a:r>
              <a:rPr kumimoji="0" lang="el-GR" sz="1100" b="0" i="0" u="none" strike="noStrike" cap="none" normalizeH="0" baseline="0" smtClean="0">
                <a:ln>
                  <a:noFill/>
                </a:ln>
                <a:solidFill>
                  <a:schemeClr val="tx1"/>
                </a:solidFill>
                <a:effectLst/>
                <a:latin typeface="Arial" pitchFamily="34" charset="0"/>
              </a:rPr>
              <a:t> </a:t>
            </a:r>
            <a:endParaRPr kumimoji="0" lang="el-GR" sz="1800" b="0" i="0" u="none" strike="noStrike" cap="none" normalizeH="0" baseline="0" smtClean="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2FF71703-AE87-4034-8B51-4B6B84C856D3}" type="slidenum">
              <a:rPr lang="en-US" smtClean="0"/>
              <a:pPr/>
              <a:t>14</a:t>
            </a:fld>
            <a:endParaRPr lang="en-US"/>
          </a:p>
        </p:txBody>
      </p:sp>
      <p:sp>
        <p:nvSpPr>
          <p:cNvPr id="6" name="5 - Ορθογώνιο"/>
          <p:cNvSpPr/>
          <p:nvPr/>
        </p:nvSpPr>
        <p:spPr>
          <a:xfrm>
            <a:off x="304800" y="304800"/>
            <a:ext cx="8458200" cy="5909310"/>
          </a:xfrm>
          <a:prstGeom prst="rect">
            <a:avLst/>
          </a:prstGeom>
        </p:spPr>
        <p:txBody>
          <a:bodyPr wrap="square">
            <a:spAutoFit/>
          </a:bodyPr>
          <a:lstStyle/>
          <a:p>
            <a:pPr algn="just">
              <a:buFont typeface="Wingdings" pitchFamily="2" charset="2"/>
              <a:buChar char="q"/>
            </a:pPr>
            <a:r>
              <a:rPr lang="el-GR" dirty="0" smtClean="0"/>
              <a:t>Υπάρχει μια δύναμη επαναφοράς (ή </a:t>
            </a:r>
            <a:r>
              <a:rPr lang="el-GR" dirty="0" err="1" smtClean="0"/>
              <a:t>αντι</a:t>
            </a:r>
            <a:r>
              <a:rPr lang="el-GR" dirty="0" smtClean="0"/>
              <a:t>-επαναφοράς ανάλογα με το πρόσημο του B'). Αν η πολικότητα είναι τέτοια ώστε η δύναμη στο οριζόντιο επίπεδο είναι προς το κέντρο, τότε στο κατακόρυφο επίπεδο η δύναμη είναι στην κατεύθυνση απομάκρυνσης από το κέντρο και το αντίστροφο. H δέσμη τελικά μέσα σ’ ένα </a:t>
            </a:r>
            <a:r>
              <a:rPr lang="el-GR" dirty="0" err="1" smtClean="0"/>
              <a:t>τετραπολικό</a:t>
            </a:r>
            <a:r>
              <a:rPr lang="el-GR" dirty="0" smtClean="0"/>
              <a:t> μαγνήτη εστιάζεται στη μία διεύθυνση και αποκλίνει στην  άλλη. </a:t>
            </a:r>
          </a:p>
          <a:p>
            <a:pPr algn="just">
              <a:buFont typeface="Wingdings" pitchFamily="2" charset="2"/>
              <a:buChar char="q"/>
            </a:pPr>
            <a:endParaRPr lang="el-GR" dirty="0" smtClean="0"/>
          </a:p>
          <a:p>
            <a:pPr algn="just">
              <a:buFont typeface="Wingdings" pitchFamily="2" charset="2"/>
              <a:buChar char="q"/>
            </a:pPr>
            <a:r>
              <a:rPr lang="el-GR" dirty="0" smtClean="0"/>
              <a:t>Μία σειρά από μαγνήτες </a:t>
            </a:r>
            <a:r>
              <a:rPr lang="en-US" dirty="0" smtClean="0"/>
              <a:t>focusing </a:t>
            </a:r>
            <a:r>
              <a:rPr lang="el-GR" dirty="0" smtClean="0"/>
              <a:t>και </a:t>
            </a:r>
            <a:r>
              <a:rPr lang="en-US" dirty="0" smtClean="0"/>
              <a:t>defocusing </a:t>
            </a:r>
            <a:r>
              <a:rPr lang="el-GR" dirty="0" smtClean="0"/>
              <a:t>φέρει καθαρό αποτέλεσμα  εστίασης (διάταξη </a:t>
            </a:r>
            <a:r>
              <a:rPr lang="en-US" dirty="0" smtClean="0"/>
              <a:t>FODO)</a:t>
            </a:r>
            <a:r>
              <a:rPr lang="el-GR" dirty="0" smtClean="0"/>
              <a:t>.</a:t>
            </a:r>
          </a:p>
          <a:p>
            <a:pPr algn="just">
              <a:buFont typeface="Wingdings" pitchFamily="2" charset="2"/>
              <a:buChar char="q"/>
            </a:pPr>
            <a:endParaRPr lang="el-GR" dirty="0" smtClean="0"/>
          </a:p>
          <a:p>
            <a:pPr algn="just">
              <a:buFont typeface="Wingdings" pitchFamily="2" charset="2"/>
              <a:buChar char="q"/>
            </a:pPr>
            <a:endParaRPr lang="el-GR" dirty="0" smtClean="0"/>
          </a:p>
          <a:p>
            <a:pPr algn="just"/>
            <a:endParaRPr lang="el-GR" dirty="0" smtClean="0"/>
          </a:p>
          <a:p>
            <a:pPr algn="just">
              <a:buFont typeface="Wingdings" pitchFamily="2" charset="2"/>
              <a:buChar char="q"/>
            </a:pPr>
            <a:endParaRPr lang="el-GR" dirty="0" smtClean="0"/>
          </a:p>
          <a:p>
            <a:pPr algn="just">
              <a:buFont typeface="Wingdings" pitchFamily="2" charset="2"/>
              <a:buChar char="q"/>
            </a:pPr>
            <a:endParaRPr lang="el-GR" dirty="0" smtClean="0"/>
          </a:p>
          <a:p>
            <a:pPr algn="just"/>
            <a:endParaRPr lang="el-GR" dirty="0" smtClean="0"/>
          </a:p>
          <a:p>
            <a:pPr algn="just">
              <a:buFont typeface="Wingdings" pitchFamily="2" charset="2"/>
              <a:buChar char="q"/>
            </a:pPr>
            <a:endParaRPr lang="el-GR" dirty="0" smtClean="0"/>
          </a:p>
          <a:p>
            <a:pPr algn="ctr"/>
            <a:r>
              <a:rPr lang="el-GR" dirty="0" smtClean="0"/>
              <a:t>Η εφαρμογή της μεθόδου της ισχυρής εστίασης στους </a:t>
            </a:r>
            <a:r>
              <a:rPr lang="el-GR" dirty="0" err="1" smtClean="0"/>
              <a:t>τετραπολικούς</a:t>
            </a:r>
            <a:r>
              <a:rPr lang="el-GR" dirty="0" smtClean="0"/>
              <a:t> μαγνήτες για την</a:t>
            </a:r>
          </a:p>
          <a:p>
            <a:pPr algn="ctr"/>
            <a:r>
              <a:rPr lang="el-GR" dirty="0" smtClean="0"/>
              <a:t>εστίαση της δέσμης και στις δύο κάθετες διευθύνσεις προτάθηκε από τους</a:t>
            </a:r>
          </a:p>
          <a:p>
            <a:pPr algn="ctr"/>
            <a:r>
              <a:rPr lang="el-GR" b="1" dirty="0" err="1" smtClean="0">
                <a:solidFill>
                  <a:schemeClr val="accent2">
                    <a:lumMod val="40000"/>
                    <a:lumOff val="60000"/>
                  </a:schemeClr>
                </a:solidFill>
              </a:rPr>
              <a:t>Christopfilos</a:t>
            </a:r>
            <a:r>
              <a:rPr lang="el-GR" dirty="0" smtClean="0"/>
              <a:t> το 1950,</a:t>
            </a:r>
            <a:r>
              <a:rPr lang="el-GR" dirty="0" smtClean="0">
                <a:solidFill>
                  <a:schemeClr val="accent2">
                    <a:lumMod val="40000"/>
                    <a:lumOff val="60000"/>
                  </a:schemeClr>
                </a:solidFill>
              </a:rPr>
              <a:t> </a:t>
            </a:r>
            <a:r>
              <a:rPr lang="el-GR" b="1" dirty="0" err="1" smtClean="0">
                <a:solidFill>
                  <a:schemeClr val="accent2">
                    <a:lumMod val="40000"/>
                    <a:lumOff val="60000"/>
                  </a:schemeClr>
                </a:solidFill>
              </a:rPr>
              <a:t>Courant</a:t>
            </a:r>
            <a:r>
              <a:rPr lang="el-GR" dirty="0" smtClean="0">
                <a:solidFill>
                  <a:schemeClr val="accent2">
                    <a:lumMod val="40000"/>
                    <a:lumOff val="60000"/>
                  </a:schemeClr>
                </a:solidFill>
              </a:rPr>
              <a:t> </a:t>
            </a:r>
            <a:r>
              <a:rPr lang="el-GR" dirty="0" smtClean="0"/>
              <a:t>και </a:t>
            </a:r>
            <a:r>
              <a:rPr lang="el-GR" b="1" dirty="0" err="1" smtClean="0">
                <a:solidFill>
                  <a:schemeClr val="accent2">
                    <a:lumMod val="40000"/>
                    <a:lumOff val="60000"/>
                  </a:schemeClr>
                </a:solidFill>
              </a:rPr>
              <a:t>Snyder</a:t>
            </a:r>
            <a:r>
              <a:rPr lang="el-GR" dirty="0" smtClean="0"/>
              <a:t> το 1952, και αποδείχθηκε πολύ</a:t>
            </a:r>
          </a:p>
          <a:p>
            <a:pPr algn="ctr"/>
            <a:r>
              <a:rPr lang="el-GR" dirty="0" smtClean="0"/>
              <a:t>κρίσιμη στην ανάπτυξη των επιταχυντών.</a:t>
            </a:r>
            <a:endParaRPr lang="el-GR" dirty="0"/>
          </a:p>
        </p:txBody>
      </p:sp>
      <p:pic>
        <p:nvPicPr>
          <p:cNvPr id="40962" name="Picture 2"/>
          <p:cNvPicPr>
            <a:picLocks noChangeAspect="1" noChangeArrowheads="1"/>
          </p:cNvPicPr>
          <p:nvPr/>
        </p:nvPicPr>
        <p:blipFill>
          <a:blip r:embed="rId2" cstate="print"/>
          <a:srcRect/>
          <a:stretch>
            <a:fillRect/>
          </a:stretch>
        </p:blipFill>
        <p:spPr bwMode="auto">
          <a:xfrm>
            <a:off x="304800" y="3276600"/>
            <a:ext cx="4427982" cy="990600"/>
          </a:xfrm>
          <a:prstGeom prst="rect">
            <a:avLst/>
          </a:prstGeom>
          <a:noFill/>
          <a:ln w="9525">
            <a:noFill/>
            <a:miter lim="800000"/>
            <a:headEnd/>
            <a:tailEnd/>
          </a:ln>
        </p:spPr>
      </p:pic>
      <p:sp>
        <p:nvSpPr>
          <p:cNvPr id="8" name="7 - TextBox"/>
          <p:cNvSpPr txBox="1"/>
          <p:nvPr/>
        </p:nvSpPr>
        <p:spPr>
          <a:xfrm>
            <a:off x="4800600" y="3886200"/>
            <a:ext cx="1981200" cy="307777"/>
          </a:xfrm>
          <a:prstGeom prst="rect">
            <a:avLst/>
          </a:prstGeom>
          <a:noFill/>
        </p:spPr>
        <p:txBody>
          <a:bodyPr wrap="square" rtlCol="0">
            <a:spAutoFit/>
          </a:bodyPr>
          <a:lstStyle/>
          <a:p>
            <a:r>
              <a:rPr lang="el-GR" sz="1400" dirty="0" smtClean="0"/>
              <a:t>Διάταξη </a:t>
            </a:r>
            <a:r>
              <a:rPr lang="en-US" sz="1400" dirty="0" smtClean="0"/>
              <a:t>FODO</a:t>
            </a:r>
            <a:endParaRPr lang="el-GR" sz="14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0"/>
            <a:ext cx="8229600" cy="762000"/>
          </a:xfrm>
        </p:spPr>
        <p:txBody>
          <a:bodyPr>
            <a:normAutofit/>
          </a:bodyPr>
          <a:lstStyle/>
          <a:p>
            <a:pPr algn="ctr"/>
            <a:r>
              <a:rPr lang="el-GR" sz="2800" dirty="0" err="1" smtClean="0"/>
              <a:t>Υπεραγώγιμοι</a:t>
            </a:r>
            <a:r>
              <a:rPr lang="el-GR" sz="2800" dirty="0" smtClean="0"/>
              <a:t> μαγνήτες…….</a:t>
            </a:r>
            <a:endParaRPr lang="el-GR" sz="2800" dirty="0"/>
          </a:p>
        </p:txBody>
      </p:sp>
      <p:sp>
        <p:nvSpPr>
          <p:cNvPr id="4" name="3 - Θέση περιεχομένου"/>
          <p:cNvSpPr>
            <a:spLocks noGrp="1"/>
          </p:cNvSpPr>
          <p:nvPr>
            <p:ph idx="1"/>
          </p:nvPr>
        </p:nvSpPr>
        <p:spPr>
          <a:xfrm>
            <a:off x="0" y="685800"/>
            <a:ext cx="8915400" cy="3048000"/>
          </a:xfrm>
        </p:spPr>
        <p:txBody>
          <a:bodyPr>
            <a:normAutofit/>
          </a:bodyPr>
          <a:lstStyle/>
          <a:p>
            <a:pPr algn="just"/>
            <a:r>
              <a:rPr lang="el-GR" sz="1800" b="1" dirty="0" smtClean="0">
                <a:solidFill>
                  <a:schemeClr val="accent2">
                    <a:lumMod val="20000"/>
                    <a:lumOff val="80000"/>
                  </a:schemeClr>
                </a:solidFill>
              </a:rPr>
              <a:t>Υπεραγωγιμότητα</a:t>
            </a:r>
            <a:r>
              <a:rPr lang="el-GR" sz="1800" dirty="0" smtClean="0"/>
              <a:t> είναι η ιδιότητα ορισμένων υλικών να άγουν το ηλεκτρικό ρεύμα με σχεδόν μηδενική αντίσταση, όταν βρεθούν σε περιβάλλον πολύ χαμηλής θερμοκρασίας, περίπου 1,9°Κ. Έτσι, γίνεται δυνατή η διέλευση μεγάλης ποσότητας ρεύματος μέσα από </a:t>
            </a:r>
            <a:r>
              <a:rPr lang="el-GR" sz="1800" dirty="0" err="1" smtClean="0"/>
              <a:t>υπεραγώγιμα</a:t>
            </a:r>
            <a:r>
              <a:rPr lang="el-GR" sz="1800" dirty="0" smtClean="0"/>
              <a:t> καλώδια μικρής σχετικά διαμέτρου. Ταυτόχρονα μπορούν να κατασκευαστούν συμπαγείς μαγνήτες, που λειτουργούν με πολύ μικρότερο κόστος ηλεκτρικής ισχύος από ότι οι συμβατικοί μαγνήτες με αγωγούς χαλκού ή αλουμινίου. </a:t>
            </a:r>
            <a:endParaRPr lang="en-US" sz="1800" dirty="0" smtClean="0"/>
          </a:p>
          <a:p>
            <a:pPr algn="just"/>
            <a:endParaRPr lang="en-US" sz="1800" dirty="0" smtClean="0"/>
          </a:p>
          <a:p>
            <a:pPr algn="just"/>
            <a:r>
              <a:rPr lang="el-GR" sz="1800" dirty="0" smtClean="0"/>
              <a:t>Οι σύγχρονοι επιταχυντές κατασκευάζονται με </a:t>
            </a:r>
            <a:r>
              <a:rPr lang="el-GR" sz="1800" dirty="0" err="1" smtClean="0"/>
              <a:t>υπεραγώγιμους</a:t>
            </a:r>
            <a:r>
              <a:rPr lang="el-GR" sz="1800" dirty="0" smtClean="0"/>
              <a:t> μαγνήτες, καθώς είναι ελαφρότεροι και ισχυρότεροι από τους συμβατικούς.</a:t>
            </a:r>
            <a:endParaRPr lang="el-GR" sz="1800" dirty="0"/>
          </a:p>
        </p:txBody>
      </p:sp>
      <p:sp>
        <p:nvSpPr>
          <p:cNvPr id="2" name="1 - Θέση αριθμού διαφάνειας"/>
          <p:cNvSpPr>
            <a:spLocks noGrp="1"/>
          </p:cNvSpPr>
          <p:nvPr>
            <p:ph type="sldNum" sz="quarter" idx="12"/>
          </p:nvPr>
        </p:nvSpPr>
        <p:spPr/>
        <p:txBody>
          <a:bodyPr/>
          <a:lstStyle/>
          <a:p>
            <a:fld id="{2FF71703-AE87-4034-8B51-4B6B84C856D3}" type="slidenum">
              <a:rPr lang="en-US" smtClean="0"/>
              <a:pPr/>
              <a:t>15</a:t>
            </a:fld>
            <a:endParaRPr lang="en-US"/>
          </a:p>
        </p:txBody>
      </p:sp>
      <p:pic>
        <p:nvPicPr>
          <p:cNvPr id="1030" name="Picture 6"/>
          <p:cNvPicPr>
            <a:picLocks noChangeAspect="1" noChangeArrowheads="1"/>
          </p:cNvPicPr>
          <p:nvPr/>
        </p:nvPicPr>
        <p:blipFill>
          <a:blip r:embed="rId2" cstate="print"/>
          <a:srcRect/>
          <a:stretch>
            <a:fillRect/>
          </a:stretch>
        </p:blipFill>
        <p:spPr bwMode="auto">
          <a:xfrm>
            <a:off x="304800" y="3733800"/>
            <a:ext cx="4495800" cy="2667000"/>
          </a:xfrm>
          <a:prstGeom prst="rect">
            <a:avLst/>
          </a:prstGeom>
          <a:noFill/>
          <a:ln w="9525">
            <a:noFill/>
            <a:miter lim="800000"/>
            <a:headEnd/>
            <a:tailEnd/>
          </a:ln>
        </p:spPr>
      </p:pic>
      <p:sp>
        <p:nvSpPr>
          <p:cNvPr id="12" name="11 - TextBox"/>
          <p:cNvSpPr txBox="1"/>
          <p:nvPr/>
        </p:nvSpPr>
        <p:spPr>
          <a:xfrm>
            <a:off x="5029200" y="5334000"/>
            <a:ext cx="4114800" cy="954107"/>
          </a:xfrm>
          <a:prstGeom prst="rect">
            <a:avLst/>
          </a:prstGeom>
          <a:noFill/>
        </p:spPr>
        <p:txBody>
          <a:bodyPr wrap="square" rtlCol="0">
            <a:spAutoFit/>
          </a:bodyPr>
          <a:lstStyle/>
          <a:p>
            <a:r>
              <a:rPr lang="el-GR" sz="1400" b="1" i="1" dirty="0" smtClean="0"/>
              <a:t>Προετοιμασία και λεπτομερής έλεγχος του </a:t>
            </a:r>
            <a:r>
              <a:rPr lang="el-GR" sz="1400" b="1" i="1" dirty="0" err="1" smtClean="0"/>
              <a:t>υπεραγώγιμου</a:t>
            </a:r>
            <a:r>
              <a:rPr lang="el-GR" sz="1400" b="1" i="1" dirty="0" smtClean="0"/>
              <a:t> </a:t>
            </a:r>
            <a:r>
              <a:rPr lang="el-GR" sz="1400" b="1" i="1" dirty="0" err="1" smtClean="0"/>
              <a:t>τετραπόλου</a:t>
            </a:r>
            <a:r>
              <a:rPr lang="el-GR" sz="1400" b="1" i="1" dirty="0" smtClean="0"/>
              <a:t>, του επιταχυντή LHC, για την οριστική του εγκατάσταση και λειτουργία. 	</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267494"/>
            <a:ext cx="8229600" cy="5904706"/>
          </a:xfrm>
        </p:spPr>
        <p:txBody>
          <a:bodyPr/>
          <a:lstStyle/>
          <a:p>
            <a:r>
              <a:rPr lang="el-GR" dirty="0" smtClean="0"/>
              <a:t>       </a:t>
            </a:r>
            <a:r>
              <a:rPr lang="el-GR" b="1" dirty="0" smtClean="0">
                <a:solidFill>
                  <a:schemeClr val="accent2">
                    <a:lumMod val="75000"/>
                  </a:schemeClr>
                </a:solidFill>
              </a:rPr>
              <a:t>ΤΥΠΟΙ  ΕΠΙΤΑΧΥΝΤΩΝ</a:t>
            </a:r>
            <a:endParaRPr lang="el-GR" b="1" dirty="0">
              <a:solidFill>
                <a:schemeClr val="accent2">
                  <a:lumMod val="75000"/>
                </a:schemeClr>
              </a:solidFill>
            </a:endParaRPr>
          </a:p>
        </p:txBody>
      </p:sp>
      <p:sp>
        <p:nvSpPr>
          <p:cNvPr id="4" name="3 - Θέση αριθμού διαφάνειας"/>
          <p:cNvSpPr>
            <a:spLocks noGrp="1"/>
          </p:cNvSpPr>
          <p:nvPr>
            <p:ph type="sldNum" sz="quarter" idx="12"/>
          </p:nvPr>
        </p:nvSpPr>
        <p:spPr/>
        <p:txBody>
          <a:bodyPr/>
          <a:lstStyle/>
          <a:p>
            <a:fld id="{2FF71703-AE87-4034-8B51-4B6B84C856D3}" type="slidenum">
              <a:rPr lang="en-US" smtClean="0"/>
              <a:pPr/>
              <a:t>16</a:t>
            </a:fld>
            <a:endParaRPr lang="en-US"/>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pPr algn="ctr"/>
            <a:r>
              <a:rPr lang="el-GR" dirty="0" smtClean="0"/>
              <a:t>Δύο βασικοί τύποι……</a:t>
            </a:r>
            <a:endParaRPr lang="en-US" dirty="0"/>
          </a:p>
        </p:txBody>
      </p:sp>
      <p:graphicFrame>
        <p:nvGraphicFramePr>
          <p:cNvPr id="5" name="Content Placeholder 4"/>
          <p:cNvGraphicFramePr>
            <a:graphicFrameLocks noGrp="1"/>
          </p:cNvGraphicFramePr>
          <p:nvPr>
            <p:ph idx="1"/>
          </p:nvPr>
        </p:nvGraphicFramePr>
        <p:xfrm>
          <a:off x="152400" y="1066800"/>
          <a:ext cx="8991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2FF71703-AE87-4034-8B51-4B6B84C856D3}" type="slidenum">
              <a:rPr lang="en-US" smtClean="0"/>
              <a:pPr/>
              <a:t>17</a:t>
            </a:fld>
            <a:endParaRPr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267494"/>
            <a:ext cx="8229600" cy="5752306"/>
          </a:xfrm>
        </p:spPr>
        <p:txBody>
          <a:bodyPr/>
          <a:lstStyle/>
          <a:p>
            <a:pPr algn="ctr"/>
            <a:r>
              <a:rPr lang="el-GR" dirty="0" smtClean="0"/>
              <a:t>    </a:t>
            </a:r>
            <a:r>
              <a:rPr lang="el-GR" b="1" dirty="0" smtClean="0">
                <a:solidFill>
                  <a:schemeClr val="accent2">
                    <a:lumMod val="75000"/>
                  </a:schemeClr>
                </a:solidFill>
              </a:rPr>
              <a:t>ΓΡΑΜΜΙΚΟΙ ΕΠΙΤΑΧΥΝΤΕΣ </a:t>
            </a:r>
            <a:r>
              <a:rPr lang="en-US" b="1" dirty="0" smtClean="0">
                <a:solidFill>
                  <a:schemeClr val="accent2">
                    <a:lumMod val="75000"/>
                  </a:schemeClr>
                </a:solidFill>
              </a:rPr>
              <a:t>   </a:t>
            </a:r>
            <a:r>
              <a:rPr lang="el-GR" b="1" dirty="0" smtClean="0">
                <a:solidFill>
                  <a:schemeClr val="accent2">
                    <a:lumMod val="75000"/>
                  </a:schemeClr>
                </a:solidFill>
              </a:rPr>
              <a:t>(</a:t>
            </a:r>
            <a:r>
              <a:rPr lang="en-US" b="1" dirty="0" smtClean="0">
                <a:solidFill>
                  <a:schemeClr val="accent2">
                    <a:lumMod val="75000"/>
                  </a:schemeClr>
                </a:solidFill>
              </a:rPr>
              <a:t>LINACS)</a:t>
            </a:r>
            <a:endParaRPr lang="el-GR" b="1" dirty="0">
              <a:solidFill>
                <a:schemeClr val="accent2">
                  <a:lumMod val="75000"/>
                </a:schemeClr>
              </a:solidFill>
            </a:endParaRPr>
          </a:p>
        </p:txBody>
      </p:sp>
      <p:sp>
        <p:nvSpPr>
          <p:cNvPr id="4" name="3 - Θέση αριθμού διαφάνειας"/>
          <p:cNvSpPr>
            <a:spLocks noGrp="1"/>
          </p:cNvSpPr>
          <p:nvPr>
            <p:ph type="sldNum" sz="quarter" idx="12"/>
          </p:nvPr>
        </p:nvSpPr>
        <p:spPr/>
        <p:txBody>
          <a:bodyPr/>
          <a:lstStyle/>
          <a:p>
            <a:fld id="{2FF71703-AE87-4034-8B51-4B6B84C856D3}" type="slidenum">
              <a:rPr lang="en-US" smtClean="0"/>
              <a:pPr/>
              <a:t>18</a:t>
            </a:fld>
            <a:endParaRPr lang="en-US"/>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570706"/>
          </a:xfrm>
        </p:spPr>
        <p:txBody>
          <a:bodyPr>
            <a:normAutofit fontScale="90000"/>
          </a:bodyPr>
          <a:lstStyle/>
          <a:p>
            <a:pPr algn="ctr"/>
            <a:r>
              <a:rPr lang="el-GR" dirty="0" smtClean="0"/>
              <a:t>Γενικά στοιχεία……</a:t>
            </a:r>
            <a:endParaRPr lang="en-US" dirty="0"/>
          </a:p>
        </p:txBody>
      </p:sp>
      <p:sp>
        <p:nvSpPr>
          <p:cNvPr id="3" name="Content Placeholder 2"/>
          <p:cNvSpPr>
            <a:spLocks noGrp="1"/>
          </p:cNvSpPr>
          <p:nvPr>
            <p:ph idx="1"/>
          </p:nvPr>
        </p:nvSpPr>
        <p:spPr>
          <a:xfrm>
            <a:off x="457200" y="990600"/>
            <a:ext cx="8229600" cy="5257800"/>
          </a:xfrm>
        </p:spPr>
        <p:txBody>
          <a:bodyPr>
            <a:noAutofit/>
          </a:bodyPr>
          <a:lstStyle/>
          <a:p>
            <a:pPr algn="just">
              <a:buNone/>
            </a:pPr>
            <a:r>
              <a:rPr lang="el-GR" sz="1800" dirty="0" smtClean="0"/>
              <a:t>    	</a:t>
            </a:r>
            <a:r>
              <a:rPr lang="el-GR" sz="2000" dirty="0" smtClean="0"/>
              <a:t>Οι γραμμικοί επιταχυντές επιταχύνουν φορτισμένα σωμάτια - ηλεκτρόνια, πρωτόνια ή βαρέα ιόντα  σε ευθεία γραμμή και σταδιακά. Ο γραμμικός επιταχυντής επινοήθηκε από τον R. </a:t>
            </a:r>
            <a:r>
              <a:rPr lang="el-GR" sz="2000" b="1" dirty="0" smtClean="0">
                <a:solidFill>
                  <a:schemeClr val="accent2">
                    <a:lumMod val="40000"/>
                    <a:lumOff val="60000"/>
                  </a:schemeClr>
                </a:solidFill>
              </a:rPr>
              <a:t>Wilderoe</a:t>
            </a:r>
            <a:r>
              <a:rPr lang="el-GR" sz="2000" dirty="0" smtClean="0"/>
              <a:t> το 1928, ενώ ο επιταχυντής στο κάτω σχήμα από τους </a:t>
            </a:r>
            <a:r>
              <a:rPr lang="el-GR" sz="2000" b="1" dirty="0" smtClean="0">
                <a:solidFill>
                  <a:schemeClr val="accent2">
                    <a:lumMod val="40000"/>
                    <a:lumOff val="60000"/>
                  </a:schemeClr>
                </a:solidFill>
              </a:rPr>
              <a:t>Lawrence</a:t>
            </a:r>
            <a:r>
              <a:rPr lang="el-GR" sz="2000" dirty="0" smtClean="0"/>
              <a:t> και</a:t>
            </a:r>
            <a:r>
              <a:rPr lang="el-GR" sz="2000" b="1" dirty="0" smtClean="0">
                <a:solidFill>
                  <a:schemeClr val="accent2">
                    <a:lumMod val="40000"/>
                    <a:lumOff val="60000"/>
                  </a:schemeClr>
                </a:solidFill>
              </a:rPr>
              <a:t> Sloan </a:t>
            </a:r>
            <a:r>
              <a:rPr lang="el-GR" sz="2000" dirty="0" smtClean="0"/>
              <a:t>το 1930.</a:t>
            </a:r>
          </a:p>
          <a:p>
            <a:pPr algn="just"/>
            <a:endParaRPr lang="el-GR" sz="1800" dirty="0" smtClean="0"/>
          </a:p>
          <a:p>
            <a:pPr algn="just">
              <a:buNone/>
            </a:pPr>
            <a:r>
              <a:rPr lang="el-GR" sz="1800" dirty="0" smtClean="0"/>
              <a:t> </a:t>
            </a:r>
          </a:p>
          <a:p>
            <a:pPr algn="just">
              <a:buNone/>
            </a:pPr>
            <a:endParaRPr lang="el-GR" sz="1800" dirty="0" smtClean="0"/>
          </a:p>
          <a:p>
            <a:pPr algn="just">
              <a:buNone/>
            </a:pPr>
            <a:endParaRPr lang="el-GR" sz="1800" dirty="0" smtClean="0"/>
          </a:p>
          <a:p>
            <a:pPr algn="just">
              <a:buNone/>
            </a:pPr>
            <a:endParaRPr lang="el-GR" sz="1800" dirty="0" smtClean="0"/>
          </a:p>
          <a:p>
            <a:pPr algn="just">
              <a:buNone/>
            </a:pPr>
            <a:r>
              <a:rPr lang="el-GR" sz="1800" dirty="0" smtClean="0"/>
              <a:t> 	 </a:t>
            </a:r>
          </a:p>
          <a:p>
            <a:pPr algn="just">
              <a:buNone/>
            </a:pPr>
            <a:r>
              <a:rPr lang="el-GR" sz="1800" dirty="0" smtClean="0"/>
              <a:t> 	</a:t>
            </a:r>
            <a:r>
              <a:rPr lang="el-GR" sz="2000" dirty="0" smtClean="0"/>
              <a:t>Οι σωλήνες αίσθησης είναι αναγκαίοι επειδή χρησιμοποιείται ένα εναλλασσόμενο πεδίο και δίχως αυτά, το πεδίο θα επιτάχυνε και ακολούθως θα επιβράδυνε τα σωμάτια. Οι σωλήνες αίσθησης προστατεύουν τα σωμάτια σε όλη το χρονική διάρκεια από την επιβράδυνση.</a:t>
            </a:r>
            <a:endParaRPr lang="en-US" sz="2000" dirty="0"/>
          </a:p>
        </p:txBody>
      </p:sp>
      <p:sp>
        <p:nvSpPr>
          <p:cNvPr id="4" name="Slide Number Placeholder 3"/>
          <p:cNvSpPr>
            <a:spLocks noGrp="1"/>
          </p:cNvSpPr>
          <p:nvPr>
            <p:ph type="sldNum" sz="quarter" idx="12"/>
          </p:nvPr>
        </p:nvSpPr>
        <p:spPr/>
        <p:txBody>
          <a:bodyPr/>
          <a:lstStyle/>
          <a:p>
            <a:fld id="{2FF71703-AE87-4034-8B51-4B6B84C856D3}" type="slidenum">
              <a:rPr lang="en-US" smtClean="0"/>
              <a:pPr/>
              <a:t>19</a:t>
            </a:fld>
            <a:endParaRPr lang="en-US"/>
          </a:p>
        </p:txBody>
      </p:sp>
      <p:pic>
        <p:nvPicPr>
          <p:cNvPr id="4100" name="Picture 4"/>
          <p:cNvPicPr>
            <a:picLocks noChangeAspect="1" noChangeArrowheads="1"/>
          </p:cNvPicPr>
          <p:nvPr/>
        </p:nvPicPr>
        <p:blipFill>
          <a:blip r:embed="rId3" cstate="print"/>
          <a:srcRect/>
          <a:stretch>
            <a:fillRect/>
          </a:stretch>
        </p:blipFill>
        <p:spPr bwMode="auto">
          <a:xfrm>
            <a:off x="838200" y="2743200"/>
            <a:ext cx="7772399" cy="1226414"/>
          </a:xfrm>
          <a:prstGeom prst="rect">
            <a:avLst/>
          </a:prstGeom>
          <a:noFill/>
          <a:ln w="9525">
            <a:noFill/>
            <a:miter lim="800000"/>
            <a:headEnd/>
            <a:tailEnd/>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0"/>
            <a:ext cx="7543800" cy="685800"/>
          </a:xfrm>
        </p:spPr>
        <p:txBody>
          <a:bodyPr>
            <a:normAutofit fontScale="90000"/>
          </a:bodyPr>
          <a:lstStyle/>
          <a:p>
            <a:r>
              <a:rPr lang="el-GR" dirty="0" smtClean="0"/>
              <a:t>   ΕΠΙΤΑΧΥΝΤΕΣ - ΤΑ ΒΑΣΙΚΑ....</a:t>
            </a:r>
            <a:endParaRPr lang="en-US" dirty="0"/>
          </a:p>
        </p:txBody>
      </p:sp>
      <p:graphicFrame>
        <p:nvGraphicFramePr>
          <p:cNvPr id="12" name="Content Placeholder 11"/>
          <p:cNvGraphicFramePr>
            <a:graphicFrameLocks noGrp="1"/>
          </p:cNvGraphicFramePr>
          <p:nvPr>
            <p:ph idx="1"/>
          </p:nvPr>
        </p:nvGraphicFramePr>
        <p:xfrm>
          <a:off x="152400" y="2819400"/>
          <a:ext cx="87630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457200" y="838200"/>
            <a:ext cx="8229600" cy="1631216"/>
          </a:xfrm>
          <a:prstGeom prst="rect">
            <a:avLst/>
          </a:prstGeom>
        </p:spPr>
        <p:style>
          <a:lnRef idx="1">
            <a:schemeClr val="accent1"/>
          </a:lnRef>
          <a:fillRef idx="1001">
            <a:schemeClr val="lt2"/>
          </a:fillRef>
          <a:effectRef idx="1">
            <a:schemeClr val="accent1"/>
          </a:effectRef>
          <a:fontRef idx="minor">
            <a:schemeClr val="dk1"/>
          </a:fontRef>
        </p:style>
        <p:txBody>
          <a:bodyPr wrap="square" rtlCol="0">
            <a:spAutoFit/>
          </a:bodyPr>
          <a:lstStyle/>
          <a:p>
            <a:pPr lvl="0" algn="just"/>
            <a:r>
              <a:rPr lang="el-GR" sz="2000" b="1" dirty="0" smtClean="0"/>
              <a:t>Ένας επιταχυντής επιταχύνει τα σωματίδια σε μεγάλες ταχύτητες με τη βοήθεια ηλεκτρομαγνητικών πεδίων όπου κτυπούν ένα στόχο ή άλλα σωματίδια. Γύρω από το σημείο σύγκρουσης τοποθετούμε ανιχνευτικά συστήματα για να μελετήσουμε τα αποτελέσματα αυτής της αντίδρασης ή γεγονότος. </a:t>
            </a:r>
            <a:endParaRPr lang="en-US" sz="2000" b="1" dirty="0"/>
          </a:p>
        </p:txBody>
      </p:sp>
      <p:pic>
        <p:nvPicPr>
          <p:cNvPr id="8" name="Picture 2"/>
          <p:cNvPicPr>
            <a:picLocks noChangeAspect="1" noChangeArrowheads="1"/>
          </p:cNvPicPr>
          <p:nvPr/>
        </p:nvPicPr>
        <p:blipFill>
          <a:blip r:embed="rId8" cstate="print"/>
          <a:srcRect/>
          <a:stretch>
            <a:fillRect/>
          </a:stretch>
        </p:blipFill>
        <p:spPr bwMode="auto">
          <a:xfrm>
            <a:off x="5486400" y="3505200"/>
            <a:ext cx="2895600" cy="838200"/>
          </a:xfrm>
          <a:prstGeom prst="rect">
            <a:avLst/>
          </a:prstGeom>
          <a:noFill/>
          <a:ln w="9525">
            <a:noFill/>
            <a:miter lim="800000"/>
            <a:headEnd/>
            <a:tailEnd/>
          </a:ln>
        </p:spPr>
      </p:pic>
      <p:pic>
        <p:nvPicPr>
          <p:cNvPr id="9" name="Picture 2"/>
          <p:cNvPicPr>
            <a:picLocks noChangeAspect="1" noChangeArrowheads="1"/>
          </p:cNvPicPr>
          <p:nvPr/>
        </p:nvPicPr>
        <p:blipFill>
          <a:blip r:embed="rId9" cstate="print"/>
          <a:srcRect/>
          <a:stretch>
            <a:fillRect/>
          </a:stretch>
        </p:blipFill>
        <p:spPr bwMode="auto">
          <a:xfrm>
            <a:off x="5486400" y="5334000"/>
            <a:ext cx="3124200" cy="1222513"/>
          </a:xfrm>
          <a:prstGeom prst="rect">
            <a:avLst/>
          </a:prstGeom>
          <a:noFill/>
          <a:ln w="9525">
            <a:noFill/>
            <a:miter lim="800000"/>
            <a:headEnd/>
            <a:tailEnd/>
          </a:ln>
        </p:spPr>
      </p:pic>
      <p:sp>
        <p:nvSpPr>
          <p:cNvPr id="4" name="Slide Number Placeholder 3"/>
          <p:cNvSpPr>
            <a:spLocks noGrp="1"/>
          </p:cNvSpPr>
          <p:nvPr>
            <p:ph type="sldNum" sz="quarter" idx="12"/>
          </p:nvPr>
        </p:nvSpPr>
        <p:spPr>
          <a:xfrm>
            <a:off x="8229600" y="228600"/>
            <a:ext cx="533400" cy="304800"/>
          </a:xfrm>
        </p:spPr>
        <p:txBody>
          <a:bodyPr anchor="t" anchorCtr="0"/>
          <a:lstStyle/>
          <a:p>
            <a:fld id="{2FF71703-AE87-4034-8B51-4B6B84C856D3}" type="slidenum">
              <a:rPr lang="en-US" smtClean="0"/>
              <a:pPr/>
              <a:t>2</a:t>
            </a:fld>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64208"/>
          </a:xfrm>
        </p:spPr>
        <p:txBody>
          <a:bodyPr>
            <a:normAutofit lnSpcReduction="10000"/>
          </a:bodyPr>
          <a:lstStyle/>
          <a:p>
            <a:pPr algn="just"/>
            <a:endParaRPr lang="el-GR" sz="1800" dirty="0" smtClean="0"/>
          </a:p>
          <a:p>
            <a:pPr algn="just">
              <a:buNone/>
            </a:pPr>
            <a:endParaRPr lang="el-GR" sz="1800" dirty="0" smtClean="0"/>
          </a:p>
          <a:p>
            <a:pPr algn="just"/>
            <a:endParaRPr lang="el-GR" sz="1800" dirty="0" smtClean="0"/>
          </a:p>
          <a:p>
            <a:pPr algn="just"/>
            <a:endParaRPr lang="el-GR" sz="1800" dirty="0" smtClean="0"/>
          </a:p>
          <a:p>
            <a:pPr algn="just"/>
            <a:endParaRPr lang="el-GR" sz="1800" dirty="0" smtClean="0"/>
          </a:p>
          <a:p>
            <a:pPr algn="just"/>
            <a:endParaRPr lang="el-GR" sz="1800" dirty="0" smtClean="0"/>
          </a:p>
          <a:p>
            <a:pPr algn="just"/>
            <a:r>
              <a:rPr lang="el-GR" sz="2000" dirty="0" smtClean="0"/>
              <a:t>Ένας ταλαντωτής τροφοδοτεί εναλλάξ με τάση μια σειρά από κυλίνδρους. Έτσι τα ηλεκτρικά φορτισμένα σωμάτια που κινούνται κατά μήκος των κυλίνδρων δεν επηρεάζονται από το ηλεκτρικό πεδίο, όταν είναι μέσα στους κυλίνδρους, ενώ επιταχύνονται, λόγω έλξης ή άπωσης, στα μεταξύ τους κενά διαστήματα. </a:t>
            </a:r>
          </a:p>
          <a:p>
            <a:pPr algn="just">
              <a:buNone/>
            </a:pPr>
            <a:endParaRPr lang="el-GR" sz="2000" dirty="0" smtClean="0"/>
          </a:p>
          <a:p>
            <a:pPr algn="just"/>
            <a:r>
              <a:rPr lang="el-GR" sz="2000" dirty="0" smtClean="0"/>
              <a:t>Για να πραγματοποιείται επιτάχυνση πρέπει το μήκος λ του κάθε κυλίνδρου να είναι λ=uT/2, όπου u η ταχύτητα του σωματιδίου και Τ η περίοδος του εναλλασσόμενου ηλεκτρικού πεδίου.</a:t>
            </a:r>
          </a:p>
        </p:txBody>
      </p:sp>
      <p:sp>
        <p:nvSpPr>
          <p:cNvPr id="4" name="Slide Number Placeholder 3"/>
          <p:cNvSpPr>
            <a:spLocks noGrp="1"/>
          </p:cNvSpPr>
          <p:nvPr>
            <p:ph type="sldNum" sz="quarter" idx="12"/>
          </p:nvPr>
        </p:nvSpPr>
        <p:spPr/>
        <p:txBody>
          <a:bodyPr/>
          <a:lstStyle/>
          <a:p>
            <a:fld id="{2FF71703-AE87-4034-8B51-4B6B84C856D3}" type="slidenum">
              <a:rPr lang="en-US" smtClean="0"/>
              <a:pPr/>
              <a:t>20</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1066800" y="228600"/>
            <a:ext cx="7315199" cy="2438399"/>
          </a:xfrm>
          <a:prstGeom prst="rect">
            <a:avLst/>
          </a:prstGeom>
          <a:noFill/>
          <a:ln w="9525">
            <a:noFill/>
            <a:miter lim="800000"/>
            <a:headEnd/>
            <a:tailEnd/>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ox(in)">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38800"/>
          </a:xfrm>
        </p:spPr>
        <p:txBody>
          <a:bodyPr>
            <a:normAutofit/>
          </a:bodyPr>
          <a:lstStyle/>
          <a:p>
            <a:pPr algn="just"/>
            <a:r>
              <a:rPr lang="el-GR" sz="2000" dirty="0" smtClean="0"/>
              <a:t> Για να επιταχύνεται συνεχώς θα πρέπει να εφαρμόζεται η αρχή της συντονισμένης επιτάχυνσης. </a:t>
            </a:r>
          </a:p>
          <a:p>
            <a:pPr algn="just">
              <a:buNone/>
            </a:pPr>
            <a:endParaRPr lang="el-GR" sz="2000" dirty="0" smtClean="0"/>
          </a:p>
          <a:p>
            <a:pPr algn="just"/>
            <a:r>
              <a:rPr lang="el-GR" sz="2000" dirty="0" smtClean="0"/>
              <a:t>Οι γραμμικοί επιταχυντές επιταχύνουν κυρίως ηλεκτρόνια, που η ταχύτητά τους φτάνει την ταχύτητα του φωτός. Η κινητική τους ενέργεια γίνεται 20 GeV, όταν το μήκος του επιταχυντή είναι περίπου 3 km. </a:t>
            </a:r>
          </a:p>
          <a:p>
            <a:pPr algn="just"/>
            <a:endParaRPr lang="el-GR" sz="2000" dirty="0" smtClean="0"/>
          </a:p>
          <a:p>
            <a:pPr algn="just"/>
            <a:endParaRPr lang="el-GR" sz="2000" dirty="0" smtClean="0"/>
          </a:p>
          <a:p>
            <a:pPr algn="just">
              <a:buNone/>
            </a:pPr>
            <a:endParaRPr lang="el-GR" sz="2000" dirty="0" smtClean="0"/>
          </a:p>
          <a:p>
            <a:pPr algn="just">
              <a:buNone/>
            </a:pPr>
            <a:endParaRPr lang="el-GR" sz="2000" dirty="0" smtClean="0"/>
          </a:p>
          <a:p>
            <a:pPr algn="just">
              <a:buNone/>
            </a:pPr>
            <a:endParaRPr lang="el-GR" sz="2000" dirty="0" smtClean="0"/>
          </a:p>
          <a:p>
            <a:pPr algn="just">
              <a:buNone/>
            </a:pPr>
            <a:endParaRPr lang="el-GR" sz="2000" dirty="0" smtClean="0"/>
          </a:p>
          <a:p>
            <a:pPr algn="just">
              <a:buNone/>
            </a:pPr>
            <a:endParaRPr lang="el-GR" sz="2000" dirty="0" smtClean="0"/>
          </a:p>
          <a:p>
            <a:pPr algn="just">
              <a:buNone/>
            </a:pPr>
            <a:endParaRPr lang="el-GR" sz="2000" dirty="0" smtClean="0"/>
          </a:p>
          <a:p>
            <a:pPr algn="just">
              <a:buNone/>
            </a:pPr>
            <a:endParaRPr lang="el-GR" sz="2000" dirty="0" smtClean="0"/>
          </a:p>
          <a:p>
            <a:pPr algn="just">
              <a:buNone/>
            </a:pPr>
            <a:endParaRPr lang="el-GR" sz="2000" dirty="0" smtClean="0"/>
          </a:p>
          <a:p>
            <a:pPr algn="just">
              <a:buNone/>
            </a:pPr>
            <a:endParaRPr lang="el-GR" sz="2000" dirty="0" smtClean="0"/>
          </a:p>
          <a:p>
            <a:pPr algn="just">
              <a:buNone/>
            </a:pPr>
            <a:endParaRPr lang="el-GR" sz="2000" dirty="0" smtClean="0"/>
          </a:p>
          <a:p>
            <a:pPr algn="just">
              <a:buNone/>
            </a:pPr>
            <a:endParaRPr lang="el-GR" sz="2000" dirty="0" smtClean="0"/>
          </a:p>
          <a:p>
            <a:pPr algn="just">
              <a:buNone/>
            </a:pPr>
            <a:endParaRPr lang="el-GR" sz="2000" dirty="0" smtClean="0"/>
          </a:p>
          <a:p>
            <a:pPr algn="just">
              <a:buNone/>
            </a:pPr>
            <a:endParaRPr lang="el-GR" sz="2000" dirty="0" smtClean="0"/>
          </a:p>
          <a:p>
            <a:pPr algn="just">
              <a:buNone/>
            </a:pPr>
            <a:endParaRPr lang="en-US" sz="2000" dirty="0" smtClean="0"/>
          </a:p>
          <a:p>
            <a:pPr>
              <a:buNone/>
            </a:pPr>
            <a:endParaRPr lang="en-US" sz="2000" dirty="0"/>
          </a:p>
        </p:txBody>
      </p:sp>
      <p:sp>
        <p:nvSpPr>
          <p:cNvPr id="4" name="Slide Number Placeholder 3"/>
          <p:cNvSpPr>
            <a:spLocks noGrp="1"/>
          </p:cNvSpPr>
          <p:nvPr>
            <p:ph type="sldNum" sz="quarter" idx="12"/>
          </p:nvPr>
        </p:nvSpPr>
        <p:spPr/>
        <p:txBody>
          <a:bodyPr/>
          <a:lstStyle/>
          <a:p>
            <a:fld id="{2FF71703-AE87-4034-8B51-4B6B84C856D3}" type="slidenum">
              <a:rPr lang="en-US" smtClean="0"/>
              <a:pPr/>
              <a:t>21</a:t>
            </a:fld>
            <a:endParaRPr lang="en-US"/>
          </a:p>
        </p:txBody>
      </p:sp>
      <p:sp>
        <p:nvSpPr>
          <p:cNvPr id="10243" name="Rectangle 3"/>
          <p:cNvSpPr>
            <a:spLocks noChangeArrowheads="1"/>
          </p:cNvSpPr>
          <p:nvPr/>
        </p:nvSpPr>
        <p:spPr bwMode="auto">
          <a:xfrm>
            <a:off x="3276600" y="4495800"/>
            <a:ext cx="55626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rPr>
              <a:t>Όλες οι δέσμες σωματίων του CERN ξεκινούν την ζωή τους στους γραμμικούς επιταχυντές (</a:t>
            </a:r>
            <a:r>
              <a:rPr kumimoji="0" lang="el-GR" sz="1400" b="1" i="0" u="none" strike="noStrike" cap="none" normalizeH="0" baseline="0" dirty="0" err="1" smtClean="0">
                <a:ln>
                  <a:noFill/>
                </a:ln>
                <a:solidFill>
                  <a:schemeClr val="tx1"/>
                </a:solidFill>
                <a:effectLst/>
                <a:latin typeface="Arial" pitchFamily="34" charset="0"/>
              </a:rPr>
              <a:t>Linacs</a:t>
            </a:r>
            <a:r>
              <a:rPr kumimoji="0" lang="el-GR" sz="1400" b="1" i="0" u="none" strike="noStrike" cap="none" normalizeH="0" baseline="0" dirty="0" smtClean="0">
                <a:ln>
                  <a:noFill/>
                </a:ln>
                <a:solidFill>
                  <a:schemeClr val="tx1"/>
                </a:solidFill>
                <a:effectLst/>
                <a:latin typeface="Arial" pitchFamily="34" charset="0"/>
              </a:rPr>
              <a:t>). Εδώ αυτός ο γραμμικός επιταχυντής επιταχύνει πρωτόνια 50 </a:t>
            </a:r>
            <a:r>
              <a:rPr kumimoji="0" lang="el-GR" sz="1400" b="1" i="0" u="none" strike="noStrike" cap="none" normalizeH="0" baseline="0" dirty="0" err="1" smtClean="0">
                <a:ln>
                  <a:noFill/>
                </a:ln>
                <a:solidFill>
                  <a:schemeClr val="tx1"/>
                </a:solidFill>
                <a:effectLst/>
                <a:latin typeface="Arial" pitchFamily="34" charset="0"/>
              </a:rPr>
              <a:t>MeV</a:t>
            </a:r>
            <a:r>
              <a:rPr kumimoji="0" lang="el-GR" sz="1400" b="1" i="0" u="none" strike="noStrike" cap="none" normalizeH="0" baseline="0" dirty="0" smtClean="0">
                <a:ln>
                  <a:noFill/>
                </a:ln>
                <a:solidFill>
                  <a:schemeClr val="tx1"/>
                </a:solidFill>
                <a:effectLst/>
                <a:latin typeface="Arial" pitchFamily="34" charset="0"/>
              </a:rPr>
              <a:t>.  </a:t>
            </a:r>
          </a:p>
        </p:txBody>
      </p:sp>
      <p:pic>
        <p:nvPicPr>
          <p:cNvPr id="10244" name="Picture 4"/>
          <p:cNvPicPr>
            <a:picLocks noChangeAspect="1" noChangeArrowheads="1"/>
          </p:cNvPicPr>
          <p:nvPr/>
        </p:nvPicPr>
        <p:blipFill>
          <a:blip r:embed="rId2" cstate="print"/>
          <a:srcRect/>
          <a:stretch>
            <a:fillRect/>
          </a:stretch>
        </p:blipFill>
        <p:spPr bwMode="auto">
          <a:xfrm>
            <a:off x="533400" y="2971800"/>
            <a:ext cx="2667000" cy="36576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457200" y="267494"/>
            <a:ext cx="8229600" cy="6209506"/>
          </a:xfrm>
        </p:spPr>
        <p:txBody>
          <a:bodyPr/>
          <a:lstStyle/>
          <a:p>
            <a:pPr algn="ctr"/>
            <a:r>
              <a:rPr lang="el-GR" b="1" dirty="0" smtClean="0">
                <a:solidFill>
                  <a:schemeClr val="accent2">
                    <a:lumMod val="75000"/>
                  </a:schemeClr>
                </a:solidFill>
              </a:rPr>
              <a:t>     ΚΥΚΛΙΚΟΙ  ΕΠΙΤΑΧΥΝΤΕΣ</a:t>
            </a:r>
            <a:r>
              <a:rPr lang="en-US" b="1" dirty="0" smtClean="0">
                <a:solidFill>
                  <a:schemeClr val="accent2">
                    <a:lumMod val="75000"/>
                  </a:schemeClr>
                </a:solidFill>
              </a:rPr>
              <a:t> (SYNCHROTRON)</a:t>
            </a:r>
            <a:endParaRPr lang="el-GR" b="1" dirty="0">
              <a:solidFill>
                <a:schemeClr val="accent2">
                  <a:lumMod val="75000"/>
                </a:schemeClr>
              </a:solidFill>
            </a:endParaRPr>
          </a:p>
        </p:txBody>
      </p:sp>
      <p:sp>
        <p:nvSpPr>
          <p:cNvPr id="4" name="3 - Θέση αριθμού διαφάνειας"/>
          <p:cNvSpPr>
            <a:spLocks noGrp="1"/>
          </p:cNvSpPr>
          <p:nvPr>
            <p:ph type="sldNum" sz="quarter" idx="12"/>
          </p:nvPr>
        </p:nvSpPr>
        <p:spPr/>
        <p:txBody>
          <a:bodyPr/>
          <a:lstStyle/>
          <a:p>
            <a:fld id="{2FF71703-AE87-4034-8B51-4B6B84C856D3}" type="slidenum">
              <a:rPr lang="en-US" smtClean="0"/>
              <a:pPr/>
              <a:t>22</a:t>
            </a:fld>
            <a:endParaRPr lang="en-US"/>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67494"/>
            <a:ext cx="8229600" cy="951706"/>
          </a:xfrm>
        </p:spPr>
        <p:txBody>
          <a:bodyPr/>
          <a:lstStyle/>
          <a:p>
            <a:pPr algn="ctr"/>
            <a:r>
              <a:rPr lang="el-GR" dirty="0" smtClean="0"/>
              <a:t>Γενικά στοιχεία……</a:t>
            </a:r>
            <a:endParaRPr lang="el-GR" dirty="0"/>
          </a:p>
        </p:txBody>
      </p:sp>
      <p:sp>
        <p:nvSpPr>
          <p:cNvPr id="5" name="4 - Θέση περιεχομένου"/>
          <p:cNvSpPr>
            <a:spLocks noGrp="1"/>
          </p:cNvSpPr>
          <p:nvPr>
            <p:ph idx="1"/>
          </p:nvPr>
        </p:nvSpPr>
        <p:spPr>
          <a:xfrm>
            <a:off x="457200" y="1371600"/>
            <a:ext cx="8229600" cy="5083208"/>
          </a:xfrm>
        </p:spPr>
        <p:txBody>
          <a:bodyPr>
            <a:normAutofit/>
          </a:bodyPr>
          <a:lstStyle/>
          <a:p>
            <a:pPr algn="just"/>
            <a:r>
              <a:rPr lang="el-GR" sz="2000" dirty="0" smtClean="0"/>
              <a:t>Χρησιμοποιούνται σε πειράματα συγκρουόμενων δεσμών ή αποσπώνται από τον δακτύλιο για τα πειράματα σταθερού στόχου. Μεγάλοι μαγνήτες καθοδηγούν το σωματίδιο ώστε να παραμένει σε κυκλική τροχιά.</a:t>
            </a:r>
          </a:p>
          <a:p>
            <a:pPr algn="just">
              <a:buNone/>
            </a:pPr>
            <a:endParaRPr lang="el-GR" sz="2000" dirty="0" smtClean="0"/>
          </a:p>
          <a:p>
            <a:pPr algn="just">
              <a:buNone/>
            </a:pPr>
            <a:endParaRPr lang="el-GR" sz="2000" dirty="0" smtClean="0"/>
          </a:p>
        </p:txBody>
      </p:sp>
      <p:sp>
        <p:nvSpPr>
          <p:cNvPr id="3" name="2 - Θέση αριθμού διαφάνειας"/>
          <p:cNvSpPr>
            <a:spLocks noGrp="1"/>
          </p:cNvSpPr>
          <p:nvPr>
            <p:ph type="sldNum" sz="quarter" idx="12"/>
          </p:nvPr>
        </p:nvSpPr>
        <p:spPr/>
        <p:txBody>
          <a:bodyPr/>
          <a:lstStyle/>
          <a:p>
            <a:fld id="{2FF71703-AE87-4034-8B51-4B6B84C856D3}" type="slidenum">
              <a:rPr lang="en-US" smtClean="0"/>
              <a:pPr/>
              <a:t>23</a:t>
            </a:fld>
            <a:endParaRPr lang="en-US"/>
          </a:p>
        </p:txBody>
      </p:sp>
      <p:pic>
        <p:nvPicPr>
          <p:cNvPr id="33795" name="Picture 3" descr="C:\Documents and Settings\NIKOΣ\Τα έγγραφά μου\Οι εικόνες μου\synchrotron.gif"/>
          <p:cNvPicPr>
            <a:picLocks noChangeAspect="1" noChangeArrowheads="1"/>
          </p:cNvPicPr>
          <p:nvPr/>
        </p:nvPicPr>
        <p:blipFill>
          <a:blip r:embed="rId3" cstate="print"/>
          <a:srcRect/>
          <a:stretch>
            <a:fillRect/>
          </a:stretch>
        </p:blipFill>
        <p:spPr bwMode="auto">
          <a:xfrm>
            <a:off x="4724400" y="2438400"/>
            <a:ext cx="4114800" cy="3962400"/>
          </a:xfrm>
          <a:prstGeom prst="rect">
            <a:avLst/>
          </a:prstGeom>
          <a:noFill/>
        </p:spPr>
      </p:pic>
      <p:sp>
        <p:nvSpPr>
          <p:cNvPr id="8" name="7 - TextBox"/>
          <p:cNvSpPr txBox="1"/>
          <p:nvPr/>
        </p:nvSpPr>
        <p:spPr>
          <a:xfrm>
            <a:off x="0" y="2819400"/>
            <a:ext cx="4419600" cy="4093428"/>
          </a:xfrm>
          <a:prstGeom prst="rect">
            <a:avLst/>
          </a:prstGeom>
          <a:noFill/>
        </p:spPr>
        <p:txBody>
          <a:bodyPr wrap="square" rtlCol="0">
            <a:spAutoFit/>
          </a:bodyPr>
          <a:lstStyle/>
          <a:p>
            <a:pPr>
              <a:buFont typeface="Arial" pitchFamily="34" charset="0"/>
              <a:buChar char="•"/>
            </a:pPr>
            <a:r>
              <a:rPr lang="el-GR" sz="2000" dirty="0" smtClean="0"/>
              <a:t> Τα φορτισμένα σωματίδια περιστρέφονται και σε κάθε περιστροφή αυξάνεται η ενέργειά τους με τη βοήθεια των</a:t>
            </a:r>
            <a:r>
              <a:rPr lang="en-US" sz="2000" dirty="0" smtClean="0"/>
              <a:t> accelerating cavities.</a:t>
            </a:r>
            <a:endParaRPr lang="el-GR" sz="2000" dirty="0" smtClean="0"/>
          </a:p>
          <a:p>
            <a:endParaRPr lang="en-US" sz="2000" dirty="0" smtClean="0"/>
          </a:p>
          <a:p>
            <a:pPr>
              <a:buFont typeface="Arial" pitchFamily="34" charset="0"/>
              <a:buChar char="•"/>
            </a:pPr>
            <a:r>
              <a:rPr lang="el-GR" sz="2000" dirty="0" smtClean="0"/>
              <a:t>Τα σωματίδια καμπυλώνονται με τη βοήθεια διπολικών μαγνητών.</a:t>
            </a:r>
          </a:p>
          <a:p>
            <a:pPr>
              <a:buFont typeface="Arial" pitchFamily="34" charset="0"/>
              <a:buChar char="•"/>
            </a:pPr>
            <a:endParaRPr lang="el-GR" sz="2000" dirty="0" smtClean="0"/>
          </a:p>
          <a:p>
            <a:pPr>
              <a:buFont typeface="Arial" pitchFamily="34" charset="0"/>
              <a:buChar char="•"/>
            </a:pPr>
            <a:r>
              <a:rPr lang="el-GR" sz="2000" dirty="0" smtClean="0"/>
              <a:t>Το όριο της ενέργειας περιορίζεται από την ικανότητά μας να μπορέσουμε να τα κρατήσουμε σε κύκλο.</a:t>
            </a:r>
            <a:endParaRPr lang="el-GR" sz="2000"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diamond(in)">
                                      <p:cBhvr>
                                        <p:cTn id="19"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2FF71703-AE87-4034-8B51-4B6B84C856D3}" type="slidenum">
              <a:rPr lang="en-US" smtClean="0"/>
              <a:pPr/>
              <a:t>24</a:t>
            </a:fld>
            <a:endParaRPr lang="en-US"/>
          </a:p>
        </p:txBody>
      </p:sp>
      <p:pic>
        <p:nvPicPr>
          <p:cNvPr id="34818" name="Picture 2" descr="F:\synchrotron.png"/>
          <p:cNvPicPr>
            <a:picLocks noGrp="1" noChangeAspect="1" noChangeArrowheads="1"/>
          </p:cNvPicPr>
          <p:nvPr>
            <p:ph idx="1"/>
          </p:nvPr>
        </p:nvPicPr>
        <p:blipFill>
          <a:blip r:embed="rId3" cstate="print"/>
          <a:srcRect/>
          <a:stretch>
            <a:fillRect/>
          </a:stretch>
        </p:blipFill>
        <p:spPr bwMode="auto">
          <a:xfrm>
            <a:off x="304801" y="1447800"/>
            <a:ext cx="4724400" cy="4355861"/>
          </a:xfrm>
          <a:prstGeom prst="rect">
            <a:avLst/>
          </a:prstGeom>
          <a:noFill/>
        </p:spPr>
      </p:pic>
      <p:sp>
        <p:nvSpPr>
          <p:cNvPr id="6" name="5 - TextBox"/>
          <p:cNvSpPr txBox="1"/>
          <p:nvPr/>
        </p:nvSpPr>
        <p:spPr>
          <a:xfrm>
            <a:off x="5257800" y="1143000"/>
            <a:ext cx="3581400" cy="5324535"/>
          </a:xfrm>
          <a:prstGeom prst="rect">
            <a:avLst/>
          </a:prstGeom>
          <a:noFill/>
        </p:spPr>
        <p:txBody>
          <a:bodyPr wrap="square" rtlCol="0">
            <a:spAutoFit/>
          </a:bodyPr>
          <a:lstStyle/>
          <a:p>
            <a:r>
              <a:rPr lang="el-GR" sz="2000" dirty="0" smtClean="0"/>
              <a:t>Στο σημείο σύγκρουσης κατασκευάζουμε ανιχνευτή για την ανίχνευση των σωματιδίων που παράγονται.</a:t>
            </a:r>
          </a:p>
          <a:p>
            <a:endParaRPr lang="el-GR" sz="2000" dirty="0" smtClean="0"/>
          </a:p>
          <a:p>
            <a:r>
              <a:rPr lang="el-GR" sz="2000" dirty="0" smtClean="0"/>
              <a:t>Ενδεικτικά με τους ανιχνευτές μετρούμε:</a:t>
            </a:r>
          </a:p>
          <a:p>
            <a:endParaRPr lang="el-GR" sz="2000" dirty="0" smtClean="0"/>
          </a:p>
          <a:p>
            <a:pPr marL="457200" indent="-457200">
              <a:buAutoNum type="arabicPeriod"/>
            </a:pPr>
            <a:r>
              <a:rPr lang="el-GR" sz="2000" dirty="0" smtClean="0"/>
              <a:t>Ορμή</a:t>
            </a:r>
          </a:p>
          <a:p>
            <a:pPr marL="457200" indent="-457200">
              <a:buAutoNum type="arabicPeriod"/>
            </a:pPr>
            <a:r>
              <a:rPr lang="el-GR" sz="2000" dirty="0" smtClean="0"/>
              <a:t>Τύπο σωματιδίου</a:t>
            </a:r>
          </a:p>
          <a:p>
            <a:pPr marL="457200" indent="-457200">
              <a:buAutoNum type="arabicPeriod"/>
            </a:pPr>
            <a:r>
              <a:rPr lang="el-GR" sz="2000" dirty="0" smtClean="0"/>
              <a:t>Φορτίο</a:t>
            </a:r>
          </a:p>
          <a:p>
            <a:pPr marL="457200" indent="-457200">
              <a:buAutoNum type="arabicPeriod"/>
            </a:pPr>
            <a:endParaRPr lang="el-GR" sz="2000" dirty="0" smtClean="0"/>
          </a:p>
          <a:p>
            <a:pPr marL="457200" indent="-457200"/>
            <a:r>
              <a:rPr lang="el-GR" sz="2000" dirty="0" smtClean="0"/>
              <a:t>   + πολλές άλλες ποσότητες!!!</a:t>
            </a:r>
          </a:p>
          <a:p>
            <a:endParaRPr lang="el-GR" sz="2000" dirty="0" smtClean="0"/>
          </a:p>
          <a:p>
            <a:endParaRPr lang="el-GR" sz="20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48198" y="290732"/>
            <a:ext cx="742402" cy="6153912"/>
          </a:xfrm>
        </p:spPr>
        <p:txBody>
          <a:bodyPr/>
          <a:lstStyle/>
          <a:p>
            <a:r>
              <a:rPr lang="el-GR" dirty="0" smtClean="0"/>
              <a:t>ΣΥΓΚΡΙΣΗ……..</a:t>
            </a:r>
            <a:endParaRPr lang="el-GR" dirty="0"/>
          </a:p>
        </p:txBody>
      </p:sp>
      <p:sp>
        <p:nvSpPr>
          <p:cNvPr id="6" name="5 - Θέση κειμένου"/>
          <p:cNvSpPr>
            <a:spLocks noGrp="1"/>
          </p:cNvSpPr>
          <p:nvPr>
            <p:ph type="body" idx="1"/>
          </p:nvPr>
        </p:nvSpPr>
        <p:spPr>
          <a:xfrm>
            <a:off x="1143000" y="290732"/>
            <a:ext cx="803030" cy="3017520"/>
          </a:xfrm>
        </p:spPr>
        <p:txBody>
          <a:bodyPr>
            <a:normAutofit/>
          </a:bodyPr>
          <a:lstStyle/>
          <a:p>
            <a:r>
              <a:rPr lang="el-GR" dirty="0" smtClean="0"/>
              <a:t>Πλεονεκτήματα κυκλικού ως προς γραμμικό επιταχυντή</a:t>
            </a:r>
            <a:endParaRPr lang="el-GR" dirty="0"/>
          </a:p>
        </p:txBody>
      </p:sp>
      <p:sp>
        <p:nvSpPr>
          <p:cNvPr id="8" name="7 - Θέση κειμένου"/>
          <p:cNvSpPr>
            <a:spLocks noGrp="1"/>
          </p:cNvSpPr>
          <p:nvPr>
            <p:ph type="body" sz="half" idx="3"/>
          </p:nvPr>
        </p:nvSpPr>
        <p:spPr>
          <a:xfrm>
            <a:off x="1143000" y="3427124"/>
            <a:ext cx="803030" cy="3017520"/>
          </a:xfrm>
        </p:spPr>
        <p:txBody>
          <a:bodyPr/>
          <a:lstStyle/>
          <a:p>
            <a:r>
              <a:rPr lang="el-GR" dirty="0" smtClean="0"/>
              <a:t>Πλεονεκτήματα γραμμικού ως προς κυκλικό επιταχυντή</a:t>
            </a:r>
            <a:endParaRPr lang="el-GR" dirty="0"/>
          </a:p>
        </p:txBody>
      </p:sp>
      <p:sp>
        <p:nvSpPr>
          <p:cNvPr id="7" name="6 - Θέση περιεχομένου"/>
          <p:cNvSpPr>
            <a:spLocks noGrp="1"/>
          </p:cNvSpPr>
          <p:nvPr>
            <p:ph sz="quarter" idx="2"/>
          </p:nvPr>
        </p:nvSpPr>
        <p:spPr/>
        <p:txBody>
          <a:bodyPr>
            <a:normAutofit/>
          </a:bodyPr>
          <a:lstStyle/>
          <a:p>
            <a:pPr algn="just">
              <a:buFont typeface="Wingdings" pitchFamily="2" charset="2"/>
              <a:buChar char="§"/>
            </a:pPr>
            <a:r>
              <a:rPr lang="el-GR" sz="1900" dirty="0" smtClean="0"/>
              <a:t>Στον κυκλικό επιταχυντή τα σωματίδια περνάνε  πολλές φορές από το ίδιο σημείο και κάθε φορά παίρνουν μια επιπλέον επιτάχυνση        δίνουν μεγάλες ενέργειες χωρίς να έχουν πολύ μεγάλο μήκος.</a:t>
            </a:r>
          </a:p>
          <a:p>
            <a:pPr algn="just">
              <a:buFont typeface="Wingdings" pitchFamily="2" charset="2"/>
              <a:buChar char="§"/>
            </a:pPr>
            <a:endParaRPr lang="el-GR" sz="1900" dirty="0" smtClean="0"/>
          </a:p>
          <a:p>
            <a:pPr algn="just">
              <a:buFont typeface="Wingdings" pitchFamily="2" charset="2"/>
              <a:buChar char="§"/>
            </a:pPr>
            <a:r>
              <a:rPr lang="el-GR" sz="1900" dirty="0" smtClean="0"/>
              <a:t>Το γεγονός ότι τα σωματίδια γυρνάνε πολλές φορές σημαίνει ότι έχουν πολλές ευκαιρίες για συγκρούσεις στα σημεία που έχουμε προεπιλέξει.</a:t>
            </a:r>
            <a:endParaRPr lang="el-GR" sz="1900" dirty="0"/>
          </a:p>
        </p:txBody>
      </p:sp>
      <p:sp>
        <p:nvSpPr>
          <p:cNvPr id="9" name="8 - Θέση περιεχομένου"/>
          <p:cNvSpPr>
            <a:spLocks noGrp="1"/>
          </p:cNvSpPr>
          <p:nvPr>
            <p:ph sz="quarter" idx="4"/>
          </p:nvPr>
        </p:nvSpPr>
        <p:spPr>
          <a:xfrm>
            <a:off x="2022230" y="3427124"/>
            <a:ext cx="6858000" cy="3126076"/>
          </a:xfrm>
        </p:spPr>
        <p:txBody>
          <a:bodyPr>
            <a:normAutofit fontScale="92500" lnSpcReduction="20000"/>
          </a:bodyPr>
          <a:lstStyle/>
          <a:p>
            <a:pPr algn="just">
              <a:buFont typeface="Wingdings" pitchFamily="2" charset="2"/>
              <a:buChar char="§"/>
            </a:pPr>
            <a:r>
              <a:rPr lang="el-GR" sz="2000" dirty="0" smtClean="0"/>
              <a:t>Είναι πολύ πιο εύκολο να κατασκευάσουμε γραμμικούς επιταχυντές επειδή δεν χρειάζονται οι μαγνήτες που κάνουν τα σωματίδια να κινούνται σε κύκλο. Οι κυκλικοί επιταχυντές χρειάζονται, επιπλέον, τούνελ μεγάλης ακτίνας που ανεβάζει το κόστος κατασκευής. </a:t>
            </a:r>
          </a:p>
          <a:p>
            <a:pPr algn="just">
              <a:buFont typeface="Wingdings" pitchFamily="2" charset="2"/>
              <a:buChar char="§"/>
            </a:pPr>
            <a:endParaRPr lang="el-GR" sz="2000" dirty="0" smtClean="0"/>
          </a:p>
          <a:p>
            <a:pPr algn="just">
              <a:buFont typeface="Wingdings" pitchFamily="2" charset="2"/>
              <a:buChar char="§"/>
            </a:pPr>
            <a:r>
              <a:rPr lang="el-GR" sz="2000" dirty="0" smtClean="0"/>
              <a:t>Όταν ένα φορτισμένο σωματίδιο επιταχύνεται ακτινοβολεί ενέργεια (</a:t>
            </a:r>
            <a:r>
              <a:rPr lang="en-US" sz="2000" dirty="0" err="1" smtClean="0"/>
              <a:t>bremsstrahlung</a:t>
            </a:r>
            <a:r>
              <a:rPr lang="en-US" sz="2000" dirty="0" smtClean="0"/>
              <a:t>) </a:t>
            </a:r>
            <a:r>
              <a:rPr lang="el-GR" sz="2000" dirty="0" smtClean="0"/>
              <a:t>και όταν είμαστε σε μεγάλες ενέργειες η απώλεια ενέργειας λόγω ακτινοβολίας είναι μεγαλύτερη για κυκλικό επιταχυντή </a:t>
            </a:r>
            <a:r>
              <a:rPr lang="el-GR" sz="2000" dirty="0" err="1" smtClean="0"/>
              <a:t>απ’ότι</a:t>
            </a:r>
            <a:r>
              <a:rPr lang="el-GR" sz="2000" dirty="0" smtClean="0"/>
              <a:t>  για γραμμικό .</a:t>
            </a:r>
          </a:p>
        </p:txBody>
      </p:sp>
      <p:sp>
        <p:nvSpPr>
          <p:cNvPr id="4" name="3 - Θέση αριθμού διαφάνειας"/>
          <p:cNvSpPr>
            <a:spLocks noGrp="1"/>
          </p:cNvSpPr>
          <p:nvPr>
            <p:ph type="sldNum" sz="quarter" idx="12"/>
          </p:nvPr>
        </p:nvSpPr>
        <p:spPr/>
        <p:txBody>
          <a:bodyPr/>
          <a:lstStyle/>
          <a:p>
            <a:fld id="{2FF71703-AE87-4034-8B51-4B6B84C856D3}" type="slidenum">
              <a:rPr lang="en-US" smtClean="0"/>
              <a:pPr/>
              <a:t>25</a:t>
            </a:fld>
            <a:endParaRPr lang="en-US"/>
          </a:p>
        </p:txBody>
      </p:sp>
      <p:sp>
        <p:nvSpPr>
          <p:cNvPr id="12" name="11 - Δεξιό βέλος"/>
          <p:cNvSpPr/>
          <p:nvPr/>
        </p:nvSpPr>
        <p:spPr>
          <a:xfrm flipV="1">
            <a:off x="6629400" y="1066800"/>
            <a:ext cx="304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linds(horizontal)">
                                      <p:cBhvr>
                                        <p:cTn id="7" dur="500"/>
                                        <p:tgtEl>
                                          <p:spTgt spid="6">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linds(horizontal)">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8">
                                            <p:bg/>
                                          </p:spTgt>
                                        </p:tgtEl>
                                        <p:attrNameLst>
                                          <p:attrName>style.visibility</p:attrName>
                                        </p:attrNameLst>
                                      </p:cBhvr>
                                      <p:to>
                                        <p:strVal val="visible"/>
                                      </p:to>
                                    </p:set>
                                    <p:animEffect transition="in" filter="box(in)">
                                      <p:cBhvr>
                                        <p:cTn id="31" dur="500"/>
                                        <p:tgtEl>
                                          <p:spTgt spid="8">
                                            <p:bg/>
                                          </p:spTgt>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box(in)">
                                      <p:cBhvr>
                                        <p:cTn id="34" dur="500"/>
                                        <p:tgtEl>
                                          <p:spTgt spid="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 calcmode="lin" valueType="num">
                                      <p:cBhvr additive="base">
                                        <p:cTn id="3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anim calcmode="lin" valueType="num">
                                      <p:cBhvr additive="base">
                                        <p:cTn id="4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8" grpId="0" uiExpand="1" build="p"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a:xfrm>
            <a:off x="457200" y="267494"/>
            <a:ext cx="8229600" cy="723106"/>
          </a:xfrm>
        </p:spPr>
        <p:txBody>
          <a:bodyPr>
            <a:normAutofit/>
          </a:bodyPr>
          <a:lstStyle/>
          <a:p>
            <a:r>
              <a:rPr lang="el-GR" sz="2800" dirty="0" smtClean="0"/>
              <a:t>Ο Μεγάλος </a:t>
            </a:r>
            <a:r>
              <a:rPr lang="el-GR" sz="2800" dirty="0" err="1" smtClean="0"/>
              <a:t>Αδρονικός</a:t>
            </a:r>
            <a:r>
              <a:rPr lang="el-GR" sz="2800" dirty="0" smtClean="0"/>
              <a:t> Επιταχυντής</a:t>
            </a:r>
            <a:r>
              <a:rPr lang="en-US" sz="2800" dirty="0" smtClean="0"/>
              <a:t> (LHC)</a:t>
            </a:r>
            <a:r>
              <a:rPr lang="el-GR" sz="2800" dirty="0" smtClean="0"/>
              <a:t>….</a:t>
            </a:r>
            <a:endParaRPr lang="el-GR" sz="2800" dirty="0"/>
          </a:p>
        </p:txBody>
      </p:sp>
      <p:sp>
        <p:nvSpPr>
          <p:cNvPr id="9" name="8 - Θέση περιεχομένου"/>
          <p:cNvSpPr>
            <a:spLocks noGrp="1"/>
          </p:cNvSpPr>
          <p:nvPr>
            <p:ph idx="1"/>
          </p:nvPr>
        </p:nvSpPr>
        <p:spPr>
          <a:xfrm>
            <a:off x="0" y="990600"/>
            <a:ext cx="9144000" cy="5464208"/>
          </a:xfrm>
        </p:spPr>
        <p:txBody>
          <a:bodyPr>
            <a:normAutofit/>
          </a:bodyPr>
          <a:lstStyle/>
          <a:p>
            <a:pPr algn="just"/>
            <a:r>
              <a:rPr lang="el-GR" sz="1800" dirty="0" smtClean="0"/>
              <a:t>Ο μεγάλος επιταχυντής συγκρουόμενων δεσμών </a:t>
            </a:r>
            <a:r>
              <a:rPr lang="el-GR" sz="1800" dirty="0" err="1" smtClean="0"/>
              <a:t>αδρονίων</a:t>
            </a:r>
            <a:r>
              <a:rPr lang="el-GR" sz="1800" dirty="0" smtClean="0"/>
              <a:t> LHC, ο οποίος κατασκευάζεται στο CERN, είναι το «εργαλείο» για την αναζήτηση της νέας φυσικής και του σωματιδίου </a:t>
            </a:r>
            <a:r>
              <a:rPr lang="el-GR" sz="1800" dirty="0" err="1" smtClean="0"/>
              <a:t>Higgs</a:t>
            </a:r>
            <a:r>
              <a:rPr lang="el-GR" sz="1800" dirty="0" smtClean="0"/>
              <a:t> καθώς και για τη μελέτη της δομής της ύλης στη μικρότερη κλίμακα που έχει επιτευχθεί μέχρι σήμερα. </a:t>
            </a:r>
          </a:p>
          <a:p>
            <a:pPr algn="just"/>
            <a:endParaRPr lang="el-GR" sz="1800" dirty="0" smtClean="0"/>
          </a:p>
          <a:p>
            <a:pPr algn="just">
              <a:buNone/>
            </a:pPr>
            <a:r>
              <a:rPr lang="el-GR" sz="1800" dirty="0" smtClean="0"/>
              <a:t>ΧΑΡΑΚΤΗΡΙΣΤΙΚΑ……..</a:t>
            </a:r>
            <a:endParaRPr lang="el-GR" sz="1800" dirty="0"/>
          </a:p>
        </p:txBody>
      </p:sp>
      <p:sp>
        <p:nvSpPr>
          <p:cNvPr id="7" name="6 - Θέση αριθμού διαφάνειας"/>
          <p:cNvSpPr>
            <a:spLocks noGrp="1"/>
          </p:cNvSpPr>
          <p:nvPr>
            <p:ph type="sldNum" sz="quarter" idx="12"/>
          </p:nvPr>
        </p:nvSpPr>
        <p:spPr/>
        <p:txBody>
          <a:bodyPr/>
          <a:lstStyle/>
          <a:p>
            <a:fld id="{2FF71703-AE87-4034-8B51-4B6B84C856D3}" type="slidenum">
              <a:rPr lang="en-US" smtClean="0"/>
              <a:pPr/>
              <a:t>26</a:t>
            </a:fld>
            <a:endParaRPr lang="en-US"/>
          </a:p>
        </p:txBody>
      </p:sp>
      <p:graphicFrame>
        <p:nvGraphicFramePr>
          <p:cNvPr id="13" name="12 - Διάγραμμα"/>
          <p:cNvGraphicFramePr/>
          <p:nvPr/>
        </p:nvGraphicFramePr>
        <p:xfrm>
          <a:off x="228600" y="2895600"/>
          <a:ext cx="86868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2FF71703-AE87-4034-8B51-4B6B84C856D3}" type="slidenum">
              <a:rPr lang="en-US" smtClean="0"/>
              <a:pPr/>
              <a:t>27</a:t>
            </a:fld>
            <a:endParaRPr lang="en-US"/>
          </a:p>
        </p:txBody>
      </p:sp>
      <p:pic>
        <p:nvPicPr>
          <p:cNvPr id="3074" name="Picture 2"/>
          <p:cNvPicPr>
            <a:picLocks noChangeAspect="1" noChangeArrowheads="1"/>
          </p:cNvPicPr>
          <p:nvPr/>
        </p:nvPicPr>
        <p:blipFill>
          <a:blip r:embed="rId3" cstate="print"/>
          <a:srcRect/>
          <a:stretch>
            <a:fillRect/>
          </a:stretch>
        </p:blipFill>
        <p:spPr bwMode="auto">
          <a:xfrm>
            <a:off x="228600" y="228600"/>
            <a:ext cx="4495800" cy="3413685"/>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3429000" y="3733800"/>
            <a:ext cx="5494294" cy="2809091"/>
          </a:xfrm>
          <a:prstGeom prst="rect">
            <a:avLst/>
          </a:prstGeom>
          <a:noFill/>
          <a:ln w="9525">
            <a:noFill/>
            <a:miter lim="800000"/>
            <a:headEnd/>
            <a:tailEnd/>
          </a:ln>
        </p:spPr>
      </p:pic>
      <p:sp>
        <p:nvSpPr>
          <p:cNvPr id="9" name="8 - TextBox"/>
          <p:cNvSpPr txBox="1"/>
          <p:nvPr/>
        </p:nvSpPr>
        <p:spPr>
          <a:xfrm>
            <a:off x="228600" y="5181600"/>
            <a:ext cx="3124200" cy="1323439"/>
          </a:xfrm>
          <a:prstGeom prst="rect">
            <a:avLst/>
          </a:prstGeom>
          <a:noFill/>
        </p:spPr>
        <p:txBody>
          <a:bodyPr wrap="square" rtlCol="0">
            <a:spAutoFit/>
          </a:bodyPr>
          <a:lstStyle/>
          <a:p>
            <a:r>
              <a:rPr lang="el-GR" sz="1600" b="1" i="1" dirty="0" smtClean="0"/>
              <a:t>Φωτογραφία του δακτυλίου του επιταχυντή LHC, κοντά στη λίμνη της Γενεύης, με την σχηματική εικόνα του πειράματος ATLAS .</a:t>
            </a:r>
            <a:endParaRPr lang="el-GR" sz="1600" b="1" dirty="0"/>
          </a:p>
        </p:txBody>
      </p:sp>
      <p:sp>
        <p:nvSpPr>
          <p:cNvPr id="10" name="9 - TextBox"/>
          <p:cNvSpPr txBox="1"/>
          <p:nvPr/>
        </p:nvSpPr>
        <p:spPr>
          <a:xfrm>
            <a:off x="4876800" y="228600"/>
            <a:ext cx="3200400" cy="1846659"/>
          </a:xfrm>
          <a:prstGeom prst="rect">
            <a:avLst/>
          </a:prstGeom>
          <a:noFill/>
        </p:spPr>
        <p:txBody>
          <a:bodyPr wrap="square" rtlCol="0">
            <a:spAutoFit/>
          </a:bodyPr>
          <a:lstStyle/>
          <a:p>
            <a:r>
              <a:rPr lang="el-GR" sz="1600" b="1" i="1" dirty="0" smtClean="0"/>
              <a:t>Σχηματική παράσταση της υπόγειας διαδρομής του επιταχυντή LHC, με μέσο βάθος περίπου τα 100m, στο CERN με τις αντίστοιχες θέσεις των πειραμάτων των τεσσάρων συνεργασιών. </a:t>
            </a:r>
            <a:r>
              <a:rPr lang="el-GR" i="1" dirty="0" smtClean="0"/>
              <a:t>	</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077"/>
                                        </p:tgtEl>
                                        <p:attrNameLst>
                                          <p:attrName>style.visibility</p:attrName>
                                        </p:attrNameLst>
                                      </p:cBhvr>
                                      <p:to>
                                        <p:strVal val="visible"/>
                                      </p:to>
                                    </p:set>
                                    <p:animEffect transition="in" filter="diamond(in)">
                                      <p:cBhvr>
                                        <p:cTn id="18" dur="2000"/>
                                        <p:tgtEl>
                                          <p:spTgt spid="307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267494"/>
            <a:ext cx="8229600" cy="646906"/>
          </a:xfrm>
        </p:spPr>
        <p:txBody>
          <a:bodyPr>
            <a:normAutofit/>
          </a:bodyPr>
          <a:lstStyle/>
          <a:p>
            <a:pPr algn="ctr"/>
            <a:r>
              <a:rPr lang="el-GR" sz="2800" dirty="0" smtClean="0"/>
              <a:t>Το </a:t>
            </a:r>
            <a:r>
              <a:rPr lang="el-GR" sz="2800" dirty="0" err="1" smtClean="0"/>
              <a:t>Σύγχροτρο</a:t>
            </a:r>
            <a:r>
              <a:rPr lang="el-GR" sz="2800" dirty="0" smtClean="0"/>
              <a:t>……</a:t>
            </a:r>
            <a:endParaRPr lang="el-GR" sz="2800" dirty="0"/>
          </a:p>
        </p:txBody>
      </p:sp>
      <p:sp>
        <p:nvSpPr>
          <p:cNvPr id="2" name="1 - Θέση αριθμού διαφάνειας"/>
          <p:cNvSpPr>
            <a:spLocks noGrp="1"/>
          </p:cNvSpPr>
          <p:nvPr>
            <p:ph type="sldNum" sz="quarter" idx="12"/>
          </p:nvPr>
        </p:nvSpPr>
        <p:spPr/>
        <p:txBody>
          <a:bodyPr/>
          <a:lstStyle/>
          <a:p>
            <a:fld id="{2FF71703-AE87-4034-8B51-4B6B84C856D3}" type="slidenum">
              <a:rPr lang="en-US" smtClean="0"/>
              <a:pPr/>
              <a:t>28</a:t>
            </a:fld>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228600" y="1066800"/>
            <a:ext cx="3827781" cy="2392363"/>
          </a:xfrm>
          <a:prstGeom prst="rect">
            <a:avLst/>
          </a:prstGeom>
          <a:noFill/>
          <a:ln w="9525">
            <a:noFill/>
            <a:miter lim="800000"/>
            <a:headEnd/>
            <a:tailEnd/>
          </a:ln>
        </p:spPr>
      </p:pic>
      <p:sp>
        <p:nvSpPr>
          <p:cNvPr id="8" name="7 - TextBox"/>
          <p:cNvSpPr txBox="1"/>
          <p:nvPr/>
        </p:nvSpPr>
        <p:spPr>
          <a:xfrm>
            <a:off x="4114800" y="1143000"/>
            <a:ext cx="4800600" cy="3416320"/>
          </a:xfrm>
          <a:prstGeom prst="rect">
            <a:avLst/>
          </a:prstGeom>
          <a:noFill/>
        </p:spPr>
        <p:txBody>
          <a:bodyPr wrap="square" rtlCol="0">
            <a:spAutoFit/>
          </a:bodyPr>
          <a:lstStyle/>
          <a:p>
            <a:pPr algn="just">
              <a:buFont typeface="Wingdings" pitchFamily="2" charset="2"/>
              <a:buChar char="q"/>
            </a:pPr>
            <a:r>
              <a:rPr lang="el-GR" dirty="0" smtClean="0"/>
              <a:t> Μεμονωμένοι στενοί μαγνήτες καμπύλωσης με απόσταση μεταξύ των πόλων γύρω στα 0.2 m και ομογενή πεδία έχουν τοποθετηθεί γύρω στη σχεδόν κυκλική τροχιά.</a:t>
            </a:r>
          </a:p>
          <a:p>
            <a:pPr algn="just">
              <a:buFont typeface="Wingdings" pitchFamily="2" charset="2"/>
              <a:buChar char="q"/>
            </a:pPr>
            <a:endParaRPr lang="el-GR" dirty="0" smtClean="0"/>
          </a:p>
          <a:p>
            <a:pPr algn="just">
              <a:buFont typeface="Wingdings" pitchFamily="2" charset="2"/>
              <a:buChar char="q"/>
            </a:pPr>
            <a:r>
              <a:rPr lang="el-GR" dirty="0" smtClean="0"/>
              <a:t> Το σύγχροτρο χρειάζεται μόνο μερικές περιοχές επιτάχυνσης (σαν ελάχιστο μπορεί να είναι μία) στις οποίες επιταχύνονται τα σωματίδια από μια ή παραπάνω RF γεννήτριες.</a:t>
            </a:r>
          </a:p>
          <a:p>
            <a:pPr algn="just">
              <a:buFont typeface="Wingdings" pitchFamily="2" charset="2"/>
              <a:buChar char="q"/>
            </a:pPr>
            <a:endParaRPr lang="el-GR" dirty="0" smtClean="0"/>
          </a:p>
        </p:txBody>
      </p:sp>
      <p:sp>
        <p:nvSpPr>
          <p:cNvPr id="10" name="9 - TextBox"/>
          <p:cNvSpPr txBox="1"/>
          <p:nvPr/>
        </p:nvSpPr>
        <p:spPr>
          <a:xfrm>
            <a:off x="0" y="4648200"/>
            <a:ext cx="9144000" cy="1200329"/>
          </a:xfrm>
          <a:prstGeom prst="rect">
            <a:avLst/>
          </a:prstGeom>
          <a:noFill/>
        </p:spPr>
        <p:txBody>
          <a:bodyPr wrap="square" rtlCol="0">
            <a:spAutoFit/>
          </a:bodyPr>
          <a:lstStyle/>
          <a:p>
            <a:pPr algn="just">
              <a:buFont typeface="Wingdings" pitchFamily="2" charset="2"/>
              <a:buChar char="q"/>
            </a:pPr>
            <a:r>
              <a:rPr lang="el-GR" dirty="0" smtClean="0"/>
              <a:t> Τα προβλήματα (εξουδετερωμένα πεδία από σιδερομαγνήτες, μαγνητικό πεδίο της γης) επιτάχυνσης στα σύγχροτρα μειώνονται καθώς η ενέργεια έγχυσης της δέσμης αυξάνει </a:t>
            </a:r>
            <a:r>
              <a:rPr lang="en-US" dirty="0" smtClean="0"/>
              <a:t>(injection</a:t>
            </a:r>
            <a:r>
              <a:rPr lang="el-GR" dirty="0" smtClean="0"/>
              <a:t> </a:t>
            </a:r>
            <a:r>
              <a:rPr lang="en-US" dirty="0" smtClean="0"/>
              <a:t> energy).</a:t>
            </a:r>
            <a:r>
              <a:rPr lang="el-GR" dirty="0" smtClean="0"/>
              <a:t> Για το λόγο αυτό τα σύγχροτρα πάντα δέχονται τη δέσμη από ένα γραμμικό επιταχυντή ή ένα </a:t>
            </a:r>
            <a:r>
              <a:rPr lang="el-GR" dirty="0" err="1" smtClean="0"/>
              <a:t>μίκροτρο</a:t>
            </a:r>
            <a:r>
              <a:rPr lang="el-GR" dirty="0" smtClean="0"/>
              <a:t>.</a:t>
            </a:r>
            <a:endParaRPr lang="el-GR"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2FF71703-AE87-4034-8B51-4B6B84C856D3}" type="slidenum">
              <a:rPr lang="en-US" smtClean="0"/>
              <a:pPr/>
              <a:t>29</a:t>
            </a:fld>
            <a:endParaRPr lang="en-US"/>
          </a:p>
        </p:txBody>
      </p:sp>
      <p:sp>
        <p:nvSpPr>
          <p:cNvPr id="5" name="4 - TextBox"/>
          <p:cNvSpPr txBox="1"/>
          <p:nvPr/>
        </p:nvSpPr>
        <p:spPr>
          <a:xfrm>
            <a:off x="3886200" y="914400"/>
            <a:ext cx="5257800" cy="2031325"/>
          </a:xfrm>
          <a:prstGeom prst="rect">
            <a:avLst/>
          </a:prstGeom>
          <a:noFill/>
        </p:spPr>
        <p:txBody>
          <a:bodyPr wrap="square" rtlCol="0">
            <a:spAutoFit/>
          </a:bodyPr>
          <a:lstStyle/>
          <a:p>
            <a:pPr algn="just"/>
            <a:r>
              <a:rPr lang="el-GR" dirty="0" smtClean="0"/>
              <a:t>Η αρχή του </a:t>
            </a:r>
            <a:r>
              <a:rPr lang="el-GR" dirty="0" err="1" smtClean="0"/>
              <a:t>σύγχροτρου</a:t>
            </a:r>
            <a:r>
              <a:rPr lang="el-GR" dirty="0" smtClean="0"/>
              <a:t> προήλθε σχεδόν ταυτόχρονα το 1945 από τους </a:t>
            </a:r>
            <a:r>
              <a:rPr lang="el-GR" b="1" dirty="0" err="1" smtClean="0">
                <a:solidFill>
                  <a:schemeClr val="accent2">
                    <a:lumMod val="20000"/>
                    <a:lumOff val="80000"/>
                  </a:schemeClr>
                </a:solidFill>
              </a:rPr>
              <a:t>E.M.McMillan</a:t>
            </a:r>
            <a:r>
              <a:rPr lang="el-GR" dirty="0" smtClean="0"/>
              <a:t> του πανεπιστήμιου της </a:t>
            </a:r>
            <a:r>
              <a:rPr lang="el-GR" dirty="0" err="1" smtClean="0"/>
              <a:t>California</a:t>
            </a:r>
            <a:r>
              <a:rPr lang="el-GR" dirty="0" smtClean="0"/>
              <a:t> και </a:t>
            </a:r>
            <a:r>
              <a:rPr lang="el-GR" b="1" dirty="0" err="1" smtClean="0">
                <a:solidFill>
                  <a:schemeClr val="accent2">
                    <a:lumMod val="20000"/>
                    <a:lumOff val="80000"/>
                  </a:schemeClr>
                </a:solidFill>
              </a:rPr>
              <a:t>V.Vesper</a:t>
            </a:r>
            <a:r>
              <a:rPr lang="el-GR" dirty="0" smtClean="0"/>
              <a:t> στην Σοβιετική Ένωση. Τον ίδιο χρόνο ξεκίνησε η κατασκευή του πρώτου </a:t>
            </a:r>
            <a:r>
              <a:rPr lang="el-GR" dirty="0" err="1" smtClean="0"/>
              <a:t>σύγχροτρου</a:t>
            </a:r>
            <a:r>
              <a:rPr lang="el-GR" dirty="0" smtClean="0"/>
              <a:t> ηλεκτρονίων, ενεργειών 320 </a:t>
            </a:r>
            <a:r>
              <a:rPr lang="el-GR" dirty="0" err="1" smtClean="0"/>
              <a:t>MeV</a:t>
            </a:r>
            <a:r>
              <a:rPr lang="el-GR" dirty="0" smtClean="0"/>
              <a:t>, στο πανεπιστήμιο της </a:t>
            </a:r>
            <a:r>
              <a:rPr lang="el-GR" dirty="0" err="1" smtClean="0"/>
              <a:t>California</a:t>
            </a:r>
            <a:r>
              <a:rPr lang="el-GR" dirty="0" smtClean="0"/>
              <a:t>.</a:t>
            </a:r>
            <a:endParaRPr lang="el-GR" dirty="0"/>
          </a:p>
        </p:txBody>
      </p:sp>
      <p:sp>
        <p:nvSpPr>
          <p:cNvPr id="6" name="5 - TextBox"/>
          <p:cNvSpPr txBox="1"/>
          <p:nvPr/>
        </p:nvSpPr>
        <p:spPr>
          <a:xfrm>
            <a:off x="228600" y="3429000"/>
            <a:ext cx="4419600" cy="2062103"/>
          </a:xfrm>
          <a:prstGeom prst="rect">
            <a:avLst/>
          </a:prstGeom>
          <a:noFill/>
        </p:spPr>
        <p:txBody>
          <a:bodyPr wrap="square" rtlCol="0">
            <a:spAutoFit/>
          </a:bodyPr>
          <a:lstStyle/>
          <a:p>
            <a:pPr algn="just"/>
            <a:r>
              <a:rPr lang="el-GR" dirty="0" smtClean="0"/>
              <a:t>Τα πρώτα σχέδια για ένα </a:t>
            </a:r>
            <a:r>
              <a:rPr lang="el-GR" dirty="0" err="1" smtClean="0"/>
              <a:t>σύγχροτρο</a:t>
            </a:r>
            <a:r>
              <a:rPr lang="el-GR" dirty="0" smtClean="0"/>
              <a:t> πρωτονίου πραγματοποιήθηκαν το 1947 από τον </a:t>
            </a:r>
            <a:r>
              <a:rPr lang="el-GR" b="1" dirty="0" err="1" smtClean="0">
                <a:solidFill>
                  <a:schemeClr val="accent2">
                    <a:lumMod val="20000"/>
                    <a:lumOff val="80000"/>
                  </a:schemeClr>
                </a:solidFill>
              </a:rPr>
              <a:t>M.L.Oliphant</a:t>
            </a:r>
            <a:r>
              <a:rPr lang="el-GR" dirty="0" smtClean="0"/>
              <a:t>. Τότε στο ξεκίνημα του 1950 το </a:t>
            </a:r>
            <a:r>
              <a:rPr lang="el-GR" dirty="0" err="1" smtClean="0"/>
              <a:t>κόσμοτρον</a:t>
            </a:r>
            <a:r>
              <a:rPr lang="el-GR" dirty="0" smtClean="0"/>
              <a:t>, ένα</a:t>
            </a:r>
          </a:p>
          <a:p>
            <a:pPr algn="just"/>
            <a:r>
              <a:rPr lang="el-GR" dirty="0" err="1" smtClean="0"/>
              <a:t>σύγχροτρο</a:t>
            </a:r>
            <a:r>
              <a:rPr lang="el-GR" dirty="0" smtClean="0"/>
              <a:t> πρωτονίων, ενεργειών 3 </a:t>
            </a:r>
            <a:r>
              <a:rPr lang="el-GR" dirty="0" err="1" smtClean="0"/>
              <a:t>GeV</a:t>
            </a:r>
            <a:r>
              <a:rPr lang="el-GR" dirty="0" smtClean="0"/>
              <a:t>, κατασκευάστηκε στο </a:t>
            </a:r>
            <a:r>
              <a:rPr lang="el-GR" sz="2000" b="1" dirty="0" err="1" smtClean="0">
                <a:solidFill>
                  <a:schemeClr val="accent2">
                    <a:lumMod val="20000"/>
                    <a:lumOff val="80000"/>
                  </a:schemeClr>
                </a:solidFill>
              </a:rPr>
              <a:t>Brookhaven</a:t>
            </a:r>
            <a:r>
              <a:rPr lang="el-GR" sz="2000" b="1" dirty="0" smtClean="0">
                <a:solidFill>
                  <a:schemeClr val="accent2">
                    <a:lumMod val="20000"/>
                    <a:lumOff val="80000"/>
                  </a:schemeClr>
                </a:solidFill>
              </a:rPr>
              <a:t> </a:t>
            </a:r>
            <a:r>
              <a:rPr lang="en-US" sz="2000" b="1" dirty="0" smtClean="0">
                <a:solidFill>
                  <a:schemeClr val="accent2">
                    <a:lumMod val="20000"/>
                    <a:lumOff val="80000"/>
                  </a:schemeClr>
                </a:solidFill>
              </a:rPr>
              <a:t>National Laboratory.</a:t>
            </a:r>
            <a:endParaRPr lang="el-GR" sz="2000" b="1" dirty="0">
              <a:solidFill>
                <a:schemeClr val="accent2">
                  <a:lumMod val="20000"/>
                  <a:lumOff val="80000"/>
                </a:schemeClr>
              </a:solidFill>
            </a:endParaRPr>
          </a:p>
        </p:txBody>
      </p:sp>
      <p:pic>
        <p:nvPicPr>
          <p:cNvPr id="5122" name="Picture 2"/>
          <p:cNvPicPr>
            <a:picLocks noChangeAspect="1" noChangeArrowheads="1"/>
          </p:cNvPicPr>
          <p:nvPr/>
        </p:nvPicPr>
        <p:blipFill>
          <a:blip r:embed="rId3" cstate="print"/>
          <a:srcRect/>
          <a:stretch>
            <a:fillRect/>
          </a:stretch>
        </p:blipFill>
        <p:spPr bwMode="auto">
          <a:xfrm>
            <a:off x="228600" y="304800"/>
            <a:ext cx="3429000" cy="1905000"/>
          </a:xfrm>
          <a:prstGeom prst="rect">
            <a:avLst/>
          </a:prstGeom>
          <a:noFill/>
          <a:ln w="9525">
            <a:noFill/>
            <a:miter lim="800000"/>
            <a:headEnd/>
            <a:tailEnd/>
          </a:ln>
        </p:spPr>
      </p:pic>
      <p:sp>
        <p:nvSpPr>
          <p:cNvPr id="8" name="7 - TextBox"/>
          <p:cNvSpPr txBox="1"/>
          <p:nvPr/>
        </p:nvSpPr>
        <p:spPr>
          <a:xfrm>
            <a:off x="0" y="2209800"/>
            <a:ext cx="3505200" cy="738664"/>
          </a:xfrm>
          <a:prstGeom prst="rect">
            <a:avLst/>
          </a:prstGeom>
          <a:noFill/>
        </p:spPr>
        <p:txBody>
          <a:bodyPr wrap="square" rtlCol="0">
            <a:spAutoFit/>
          </a:bodyPr>
          <a:lstStyle/>
          <a:p>
            <a:r>
              <a:rPr lang="el-GR" sz="1400" b="1" i="1" dirty="0" smtClean="0"/>
              <a:t>Αεροφωτογραφία του Ευρωπαϊκού Συγκροτήματος Ακτινοβολίας </a:t>
            </a:r>
            <a:r>
              <a:rPr lang="el-GR" sz="1400" b="1" i="1" dirty="0" err="1" smtClean="0"/>
              <a:t>Σύγχροτρον</a:t>
            </a:r>
            <a:r>
              <a:rPr lang="el-GR" sz="1400" b="1" i="1" dirty="0" smtClean="0"/>
              <a:t> στη Γκρενόμπλ</a:t>
            </a:r>
            <a:endParaRPr lang="el-GR" sz="1400" b="1"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646906"/>
          </a:xfrm>
        </p:spPr>
        <p:txBody>
          <a:bodyPr>
            <a:normAutofit fontScale="90000"/>
          </a:bodyPr>
          <a:lstStyle/>
          <a:p>
            <a:pPr algn="ctr"/>
            <a:r>
              <a:rPr lang="el-GR" sz="2800" dirty="0" smtClean="0"/>
              <a:t>Δυνάμεις που χρησιμοποιούνται στην επιτάχυνση σωματιδίων……</a:t>
            </a:r>
            <a:endParaRPr lang="el-GR" sz="2800" dirty="0"/>
          </a:p>
        </p:txBody>
      </p:sp>
      <p:sp>
        <p:nvSpPr>
          <p:cNvPr id="3" name="2 - Θέση περιεχομένου"/>
          <p:cNvSpPr>
            <a:spLocks noGrp="1"/>
          </p:cNvSpPr>
          <p:nvPr>
            <p:ph idx="1"/>
          </p:nvPr>
        </p:nvSpPr>
        <p:spPr>
          <a:xfrm>
            <a:off x="228600" y="990600"/>
            <a:ext cx="8686800" cy="5638800"/>
          </a:xfrm>
        </p:spPr>
        <p:txBody>
          <a:bodyPr>
            <a:normAutofit/>
          </a:bodyPr>
          <a:lstStyle/>
          <a:p>
            <a:pPr algn="just"/>
            <a:r>
              <a:rPr lang="el-GR" sz="2000" dirty="0" smtClean="0"/>
              <a:t>Εφόσον η ταχύτητα υ των στοιχειωδών σωματιδίων που μελετάμε στις συγκρούσεις παίρνει γενικά τιμές κοντά στην ταχύτητα του φωτός στο κενό η αντίστοιχη ενέργεια πρέπει να γραφεί με τη σχετικιστική μορφή της:</a:t>
            </a:r>
          </a:p>
          <a:p>
            <a:pPr algn="ctr">
              <a:buNone/>
            </a:pPr>
            <a:endParaRPr lang="el-GR" sz="2000" dirty="0" smtClean="0"/>
          </a:p>
          <a:p>
            <a:pPr algn="ctr">
              <a:buNone/>
            </a:pPr>
            <a:endParaRPr lang="el-GR" sz="2000" dirty="0" smtClean="0"/>
          </a:p>
          <a:p>
            <a:pPr algn="just"/>
            <a:r>
              <a:rPr lang="el-GR" sz="2000" dirty="0" smtClean="0"/>
              <a:t>Για να αποκτήσει ένα σωματίδιο υψηλές κινητικές ενέργειες, πρέπει να ασκηθούν πάνω του ισχυρές δυνάμεις για ένα επαρκές χρονικό διάστημα.</a:t>
            </a:r>
          </a:p>
          <a:p>
            <a:pPr algn="just"/>
            <a:endParaRPr lang="el-GR" sz="2000" dirty="0" smtClean="0"/>
          </a:p>
          <a:p>
            <a:pPr algn="just"/>
            <a:r>
              <a:rPr lang="el-GR" sz="2000" dirty="0" smtClean="0"/>
              <a:t>Όταν ένα σωματίδιο ταχύτητας υ περνάει μέσα από μια περιοχή όπου υπάρχει μαγνητικό πεδίο επαγωγής Β και ηλεκτρικό πεδίο εντάσεως Ε τότε πάνω του δρα η δύναμη </a:t>
            </a:r>
            <a:r>
              <a:rPr lang="el-GR" sz="2000" dirty="0" err="1" smtClean="0"/>
              <a:t>Lorentz</a:t>
            </a:r>
            <a:r>
              <a:rPr lang="el-GR" sz="2000" dirty="0" smtClean="0"/>
              <a:t> η οποία δίνεται από τον παρακάτω τύπο:</a:t>
            </a:r>
          </a:p>
          <a:p>
            <a:endParaRPr lang="el-GR" sz="2000" dirty="0" smtClean="0"/>
          </a:p>
        </p:txBody>
      </p:sp>
      <p:sp>
        <p:nvSpPr>
          <p:cNvPr id="4" name="3 - Θέση αριθμού διαφάνειας"/>
          <p:cNvSpPr>
            <a:spLocks noGrp="1"/>
          </p:cNvSpPr>
          <p:nvPr>
            <p:ph type="sldNum" sz="quarter" idx="12"/>
          </p:nvPr>
        </p:nvSpPr>
        <p:spPr/>
        <p:txBody>
          <a:bodyPr/>
          <a:lstStyle/>
          <a:p>
            <a:fld id="{2FF71703-AE87-4034-8B51-4B6B84C856D3}" type="slidenum">
              <a:rPr lang="en-US" smtClean="0"/>
              <a:pPr/>
              <a:t>3</a:t>
            </a:fld>
            <a:endParaRPr lang="en-US"/>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lum bright="-30000"/>
          </a:blip>
          <a:srcRect/>
          <a:stretch>
            <a:fillRect/>
          </a:stretch>
        </p:blipFill>
        <p:spPr bwMode="auto">
          <a:xfrm>
            <a:off x="3429000" y="2286000"/>
            <a:ext cx="2819400" cy="685800"/>
          </a:xfrm>
          <a:prstGeom prst="rect">
            <a:avLst/>
          </a:prstGeom>
          <a:solidFill>
            <a:schemeClr val="tx1"/>
          </a:solidFill>
          <a:ln w="19050">
            <a:solidFill>
              <a:schemeClr val="accent2">
                <a:lumMod val="75000"/>
              </a:schemeClr>
            </a:solidFill>
          </a:ln>
        </p:spPr>
      </p:pic>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40" name="Picture 16"/>
          <p:cNvPicPr>
            <a:picLocks noChangeAspect="1" noChangeArrowheads="1"/>
          </p:cNvPicPr>
          <p:nvPr/>
        </p:nvPicPr>
        <p:blipFill>
          <a:blip r:embed="rId3" cstate="print">
            <a:clrChange>
              <a:clrFrom>
                <a:srgbClr val="FFFFFF"/>
              </a:clrFrom>
              <a:clrTo>
                <a:srgbClr val="FFFFFF">
                  <a:alpha val="0"/>
                </a:srgbClr>
              </a:clrTo>
            </a:clrChange>
            <a:lum contrast="-20000"/>
          </a:blip>
          <a:srcRect/>
          <a:stretch>
            <a:fillRect/>
          </a:stretch>
        </p:blipFill>
        <p:spPr bwMode="auto">
          <a:xfrm>
            <a:off x="3276600" y="5791201"/>
            <a:ext cx="2743200" cy="484094"/>
          </a:xfrm>
          <a:prstGeom prst="rect">
            <a:avLst/>
          </a:prstGeom>
          <a:solidFill>
            <a:schemeClr val="tx1"/>
          </a:solidFill>
          <a:ln>
            <a:solidFill>
              <a:schemeClr val="accent2">
                <a:lumMod val="75000"/>
              </a:schemeClr>
            </a:solidFill>
          </a:ln>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2FF71703-AE87-4034-8B51-4B6B84C856D3}" type="slidenum">
              <a:rPr lang="en-US" smtClean="0"/>
              <a:pPr/>
              <a:t>30</a:t>
            </a:fld>
            <a:endParaRPr lang="en-US"/>
          </a:p>
        </p:txBody>
      </p:sp>
      <p:sp>
        <p:nvSpPr>
          <p:cNvPr id="5" name="4 - TextBox"/>
          <p:cNvSpPr txBox="1"/>
          <p:nvPr/>
        </p:nvSpPr>
        <p:spPr>
          <a:xfrm>
            <a:off x="228600" y="2286000"/>
            <a:ext cx="8153400" cy="1384995"/>
          </a:xfrm>
          <a:prstGeom prst="rect">
            <a:avLst/>
          </a:prstGeom>
          <a:noFill/>
        </p:spPr>
        <p:txBody>
          <a:bodyPr wrap="square" rtlCol="0">
            <a:spAutoFit/>
          </a:bodyPr>
          <a:lstStyle/>
          <a:p>
            <a:pPr algn="ctr"/>
            <a:r>
              <a:rPr lang="el-GR" sz="4200" b="1" dirty="0" smtClean="0">
                <a:solidFill>
                  <a:schemeClr val="accent2">
                    <a:lumMod val="75000"/>
                  </a:schemeClr>
                </a:solidFill>
              </a:rPr>
              <a:t>ΟΙ ΕΦΑΡΜΟΓΕΣ ΤΩΝ ΕΠΙΤΑΧΥΝΤΩΝ ΣΤΗΝ ΙΑΤΡΙΚΗ</a:t>
            </a:r>
            <a:endParaRPr lang="el-GR" sz="4200" b="1" dirty="0">
              <a:solidFill>
                <a:schemeClr val="accent2">
                  <a:lumMod val="75000"/>
                </a:schemeClr>
              </a:solidFill>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2FF71703-AE87-4034-8B51-4B6B84C856D3}" type="slidenum">
              <a:rPr lang="en-US" smtClean="0"/>
              <a:pPr/>
              <a:t>31</a:t>
            </a:fld>
            <a:endParaRPr lang="en-US"/>
          </a:p>
        </p:txBody>
      </p:sp>
      <p:sp>
        <p:nvSpPr>
          <p:cNvPr id="6" name="5 - TextBox"/>
          <p:cNvSpPr txBox="1"/>
          <p:nvPr/>
        </p:nvSpPr>
        <p:spPr>
          <a:xfrm>
            <a:off x="228600" y="228600"/>
            <a:ext cx="8382000" cy="369332"/>
          </a:xfrm>
          <a:prstGeom prst="rect">
            <a:avLst/>
          </a:prstGeom>
          <a:noFill/>
        </p:spPr>
        <p:txBody>
          <a:bodyPr wrap="square" rtlCol="0">
            <a:spAutoFit/>
          </a:bodyPr>
          <a:lstStyle/>
          <a:p>
            <a:pPr algn="just"/>
            <a:endParaRPr lang="el-GR" dirty="0"/>
          </a:p>
        </p:txBody>
      </p:sp>
      <p:graphicFrame>
        <p:nvGraphicFramePr>
          <p:cNvPr id="9" name="8 - Διάγραμμα"/>
          <p:cNvGraphicFramePr/>
          <p:nvPr/>
        </p:nvGraphicFramePr>
        <p:xfrm>
          <a:off x="533400" y="685800"/>
          <a:ext cx="8305800" cy="205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14 - Ορθογώνιο"/>
          <p:cNvSpPr/>
          <p:nvPr/>
        </p:nvSpPr>
        <p:spPr>
          <a:xfrm>
            <a:off x="0" y="3200400"/>
            <a:ext cx="4572000" cy="129540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600" dirty="0" smtClean="0">
                <a:solidFill>
                  <a:schemeClr val="bg1"/>
                </a:solidFill>
              </a:rPr>
              <a:t>Για ακτινοβόληση ιστών.  Γραμμικός επιταχυντής, </a:t>
            </a:r>
            <a:r>
              <a:rPr lang="el-GR" sz="1600" dirty="0" err="1" smtClean="0">
                <a:solidFill>
                  <a:schemeClr val="bg1"/>
                </a:solidFill>
              </a:rPr>
              <a:t>βήτατρο</a:t>
            </a:r>
            <a:r>
              <a:rPr lang="el-GR" sz="1600" dirty="0" smtClean="0">
                <a:solidFill>
                  <a:schemeClr val="bg1"/>
                </a:solidFill>
              </a:rPr>
              <a:t> ή </a:t>
            </a:r>
            <a:r>
              <a:rPr lang="el-GR" sz="1600" dirty="0" err="1" smtClean="0">
                <a:solidFill>
                  <a:schemeClr val="bg1"/>
                </a:solidFill>
              </a:rPr>
              <a:t>βητατρόνιο</a:t>
            </a:r>
            <a:r>
              <a:rPr lang="el-GR" sz="1600" dirty="0" smtClean="0">
                <a:solidFill>
                  <a:schemeClr val="bg1"/>
                </a:solidFill>
              </a:rPr>
              <a:t> και </a:t>
            </a:r>
            <a:r>
              <a:rPr lang="el-GR" sz="1600" dirty="0" err="1" smtClean="0">
                <a:solidFill>
                  <a:schemeClr val="bg1"/>
                </a:solidFill>
              </a:rPr>
              <a:t>συγχροτρόνιο</a:t>
            </a:r>
            <a:r>
              <a:rPr lang="el-GR" sz="1600" dirty="0" smtClean="0">
                <a:solidFill>
                  <a:schemeClr val="bg1"/>
                </a:solidFill>
              </a:rPr>
              <a:t> πρωτονίων χρησιμοποιούνται στη θεραπεία καρκίνου</a:t>
            </a:r>
            <a:r>
              <a:rPr lang="el-GR" dirty="0" smtClean="0">
                <a:solidFill>
                  <a:schemeClr val="bg1"/>
                </a:solidFill>
              </a:rPr>
              <a:t>.</a:t>
            </a:r>
            <a:endParaRPr lang="el-GR" dirty="0">
              <a:solidFill>
                <a:schemeClr val="bg1"/>
              </a:solidFill>
            </a:endParaRPr>
          </a:p>
        </p:txBody>
      </p:sp>
      <p:sp>
        <p:nvSpPr>
          <p:cNvPr id="16" name="15 - Ορθογώνιο"/>
          <p:cNvSpPr/>
          <p:nvPr/>
        </p:nvSpPr>
        <p:spPr>
          <a:xfrm>
            <a:off x="4876800" y="3200400"/>
            <a:ext cx="4267200" cy="129540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600" dirty="0" smtClean="0">
                <a:solidFill>
                  <a:schemeClr val="bg1"/>
                </a:solidFill>
              </a:rPr>
              <a:t>Για την παραγωγή ραδιοϊσοτόπων, που χρησιμοποιούνται στην </a:t>
            </a:r>
            <a:r>
              <a:rPr lang="el-GR" sz="1600" dirty="0" err="1" smtClean="0">
                <a:solidFill>
                  <a:schemeClr val="bg1"/>
                </a:solidFill>
              </a:rPr>
              <a:t>ακτινοδιάγνωση</a:t>
            </a:r>
            <a:r>
              <a:rPr lang="el-GR" sz="1600" dirty="0" smtClean="0">
                <a:solidFill>
                  <a:schemeClr val="bg1"/>
                </a:solidFill>
              </a:rPr>
              <a:t> και ακτινοθεραπεία, «δουλεύει» το κύκλοτρο ή </a:t>
            </a:r>
            <a:r>
              <a:rPr lang="el-GR" sz="1600" dirty="0" err="1" smtClean="0">
                <a:solidFill>
                  <a:schemeClr val="bg1"/>
                </a:solidFill>
              </a:rPr>
              <a:t>κυκλοτρόνιο</a:t>
            </a:r>
            <a:r>
              <a:rPr lang="el-GR" sz="1600" dirty="0" smtClean="0"/>
              <a:t>. </a:t>
            </a:r>
            <a:endParaRPr lang="el-GR" sz="1600"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0"/>
            <a:ext cx="8229600" cy="685800"/>
          </a:xfrm>
        </p:spPr>
        <p:txBody>
          <a:bodyPr>
            <a:normAutofit/>
          </a:bodyPr>
          <a:lstStyle/>
          <a:p>
            <a:r>
              <a:rPr lang="el-GR" sz="2800" dirty="0" smtClean="0"/>
              <a:t>Γραμμικοί επιταχυντές &amp; θεραπεία καρκίνου</a:t>
            </a:r>
            <a:endParaRPr lang="el-GR" sz="2800" dirty="0"/>
          </a:p>
        </p:txBody>
      </p:sp>
      <p:sp>
        <p:nvSpPr>
          <p:cNvPr id="4" name="3 - Θέση περιεχομένου"/>
          <p:cNvSpPr>
            <a:spLocks noGrp="1"/>
          </p:cNvSpPr>
          <p:nvPr>
            <p:ph idx="1"/>
          </p:nvPr>
        </p:nvSpPr>
        <p:spPr>
          <a:xfrm>
            <a:off x="228600" y="762000"/>
            <a:ext cx="8686800" cy="5692808"/>
          </a:xfrm>
        </p:spPr>
        <p:txBody>
          <a:bodyPr>
            <a:normAutofit fontScale="92500" lnSpcReduction="20000"/>
          </a:bodyPr>
          <a:lstStyle/>
          <a:p>
            <a:pPr algn="just"/>
            <a:r>
              <a:rPr lang="el-GR" sz="1900" dirty="0" smtClean="0"/>
              <a:t>Στην Ιατρική (ακτινοθεαπεία) βρίσκουν εφαρμογή μικρότεροι γραμμικοί</a:t>
            </a:r>
            <a:r>
              <a:rPr lang="en-US" sz="1900" dirty="0" smtClean="0"/>
              <a:t> </a:t>
            </a:r>
            <a:r>
              <a:rPr lang="el-GR" sz="1900" dirty="0" smtClean="0"/>
              <a:t>επιταχυντές που δίνουν κινητική ενέργεια στα ηλεκτρόνια, μερικά MeV. Συνήθως τα ηλεκτρόνια οδηγούνται σε κατάλληλο στόχο και από τη σύγκρουση "γεννιούνται" ακτίνες Χ, κατάλληλες για ακτινοβόληση εσωτερικών ιστών του ασθενή. Χρησιμοποιούνται όμως και οι ίδιες οι δέσμες των ηλεκτρονίων για θεραπεία επιφανειακών ιστών. </a:t>
            </a:r>
            <a:r>
              <a:rPr lang="el-GR" sz="1800" dirty="0" smtClean="0"/>
              <a:t> </a:t>
            </a:r>
          </a:p>
          <a:p>
            <a:pPr algn="just"/>
            <a:endParaRPr lang="el-GR" sz="1800" dirty="0" smtClean="0"/>
          </a:p>
          <a:p>
            <a:pPr algn="just"/>
            <a:endParaRPr lang="el-GR" sz="1800" dirty="0" smtClean="0"/>
          </a:p>
          <a:p>
            <a:pPr algn="just"/>
            <a:endParaRPr lang="el-GR" sz="1800" dirty="0" smtClean="0"/>
          </a:p>
          <a:p>
            <a:pPr algn="just"/>
            <a:endParaRPr lang="el-GR" sz="1800" dirty="0" smtClean="0"/>
          </a:p>
          <a:p>
            <a:pPr algn="just"/>
            <a:endParaRPr lang="el-GR" sz="1800" dirty="0" smtClean="0"/>
          </a:p>
          <a:p>
            <a:pPr algn="just"/>
            <a:endParaRPr lang="el-GR" sz="1800" dirty="0" smtClean="0"/>
          </a:p>
          <a:p>
            <a:pPr algn="just"/>
            <a:endParaRPr lang="el-GR" sz="1800" dirty="0" smtClean="0"/>
          </a:p>
          <a:p>
            <a:pPr algn="just"/>
            <a:endParaRPr lang="el-GR" sz="1800" dirty="0" smtClean="0"/>
          </a:p>
          <a:p>
            <a:pPr algn="just"/>
            <a:endParaRPr lang="el-GR" sz="1800" dirty="0" smtClean="0"/>
          </a:p>
          <a:p>
            <a:pPr algn="just"/>
            <a:endParaRPr lang="en-US" sz="1800" dirty="0" smtClean="0"/>
          </a:p>
          <a:p>
            <a:pPr algn="just"/>
            <a:r>
              <a:rPr lang="el-GR" sz="1900" dirty="0" smtClean="0"/>
              <a:t>Τα εκπεμπόμενα ηλεκτρόνια εφόσον έχουν ικανή ενέργεια μπορούν να προκαλέσουν επιπλέον ιονισμό. Κατά την αλληλεπίδραση του τυχαίου ηλεκτρονίου με τον πυρήνα παράγεται ακτινοβολία x, γνωστή ως ακτινοβολία πέδησης (</a:t>
            </a:r>
            <a:r>
              <a:rPr lang="en-US" sz="1900" dirty="0" err="1" smtClean="0"/>
              <a:t>Bremsstrahlung</a:t>
            </a:r>
            <a:r>
              <a:rPr lang="en-US" sz="1900" dirty="0" smtClean="0"/>
              <a:t>).</a:t>
            </a:r>
            <a:r>
              <a:rPr lang="el-GR" sz="1900" dirty="0" smtClean="0"/>
              <a:t> Για τους περισσότερους γραμμικούς επιταχυντές η ακτινοβολία πέδησης δεν ξεπερνά το 5% της δόσης στο σημείο </a:t>
            </a:r>
            <a:r>
              <a:rPr lang="el-GR" sz="1900" dirty="0" err="1" smtClean="0"/>
              <a:t>Dmax</a:t>
            </a:r>
            <a:r>
              <a:rPr lang="el-GR" sz="1900" dirty="0" smtClean="0"/>
              <a:t> (απόσταση από το δέρμα εντός του ιστού όπου παρατηρείται η μέγιστη δόση).</a:t>
            </a:r>
            <a:endParaRPr lang="el-GR" sz="1900" dirty="0"/>
          </a:p>
        </p:txBody>
      </p:sp>
      <p:sp>
        <p:nvSpPr>
          <p:cNvPr id="2" name="1 - Θέση αριθμού διαφάνειας"/>
          <p:cNvSpPr>
            <a:spLocks noGrp="1"/>
          </p:cNvSpPr>
          <p:nvPr>
            <p:ph type="sldNum" sz="quarter" idx="12"/>
          </p:nvPr>
        </p:nvSpPr>
        <p:spPr/>
        <p:txBody>
          <a:bodyPr/>
          <a:lstStyle/>
          <a:p>
            <a:fld id="{2FF71703-AE87-4034-8B51-4B6B84C856D3}" type="slidenum">
              <a:rPr lang="en-US" smtClean="0"/>
              <a:pPr/>
              <a:t>32</a:t>
            </a:fld>
            <a:endParaRPr lang="en-US" dirty="0"/>
          </a:p>
        </p:txBody>
      </p:sp>
      <p:sp>
        <p:nvSpPr>
          <p:cNvPr id="5" name="4 - TextBox"/>
          <p:cNvSpPr txBox="1"/>
          <p:nvPr/>
        </p:nvSpPr>
        <p:spPr>
          <a:xfrm>
            <a:off x="990600" y="2286000"/>
            <a:ext cx="4572000" cy="2308324"/>
          </a:xfrm>
          <a:prstGeom prst="rect">
            <a:avLst/>
          </a:prstGeom>
          <a:solidFill>
            <a:schemeClr val="tx2">
              <a:lumMod val="7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l-GR" b="1" dirty="0" smtClean="0">
                <a:solidFill>
                  <a:schemeClr val="accent2">
                    <a:lumMod val="20000"/>
                    <a:lumOff val="80000"/>
                  </a:schemeClr>
                </a:solidFill>
              </a:rPr>
              <a:t>ΧΑΡΑΚΤΗΡΙΣΤΙΚΑ ΔΕΣΜΗΣ:</a:t>
            </a:r>
          </a:p>
          <a:p>
            <a:endParaRPr lang="el-GR" dirty="0" smtClean="0"/>
          </a:p>
          <a:p>
            <a:pPr algn="just">
              <a:buFont typeface="Arial" pitchFamily="34" charset="0"/>
              <a:buChar char="•"/>
            </a:pPr>
            <a:r>
              <a:rPr lang="el-GR" dirty="0" smtClean="0"/>
              <a:t> Υψηλής συχνότητας ηλεκτρομαγνητικό κύμα (</a:t>
            </a:r>
            <a:r>
              <a:rPr lang="en-US" dirty="0" smtClean="0"/>
              <a:t>RF</a:t>
            </a:r>
            <a:r>
              <a:rPr lang="el-GR" dirty="0" smtClean="0"/>
              <a:t> </a:t>
            </a:r>
            <a:r>
              <a:rPr lang="en-US" dirty="0" smtClean="0"/>
              <a:t>=</a:t>
            </a:r>
            <a:r>
              <a:rPr lang="el-GR" dirty="0" smtClean="0"/>
              <a:t> </a:t>
            </a:r>
            <a:r>
              <a:rPr lang="en-US" dirty="0" smtClean="0"/>
              <a:t>3000MHz </a:t>
            </a:r>
            <a:r>
              <a:rPr lang="el-GR" dirty="0" smtClean="0"/>
              <a:t>περίπου).</a:t>
            </a:r>
          </a:p>
          <a:p>
            <a:pPr algn="just">
              <a:buFont typeface="Arial" pitchFamily="34" charset="0"/>
              <a:buChar char="•"/>
            </a:pPr>
            <a:r>
              <a:rPr lang="el-GR" dirty="0" smtClean="0"/>
              <a:t> Τα ηλεκτρόνια εκτοξεύονται με αρχική ενέργεια 50Κ</a:t>
            </a:r>
            <a:r>
              <a:rPr lang="en-US" dirty="0" err="1" smtClean="0"/>
              <a:t>eV</a:t>
            </a:r>
            <a:r>
              <a:rPr lang="en-US" dirty="0" smtClean="0"/>
              <a:t>.</a:t>
            </a:r>
          </a:p>
          <a:p>
            <a:pPr algn="just">
              <a:buFont typeface="Arial" pitchFamily="34" charset="0"/>
              <a:buChar char="•"/>
            </a:pPr>
            <a:r>
              <a:rPr lang="el-GR" dirty="0" smtClean="0"/>
              <a:t> Η δέσμη εξέρχεται εστιασμένη με διάμετρο  3</a:t>
            </a:r>
            <a:r>
              <a:rPr lang="en-US" dirty="0" smtClean="0"/>
              <a:t>mm</a:t>
            </a:r>
            <a:r>
              <a:rPr lang="el-GR" dirty="0" smtClean="0"/>
              <a:t> περίπου.</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1" end="11"/>
                                            </p:txEl>
                                          </p:spTgt>
                                        </p:tgtEl>
                                        <p:attrNameLst>
                                          <p:attrName>style.visibility</p:attrName>
                                        </p:attrNameLst>
                                      </p:cBhvr>
                                      <p:to>
                                        <p:strVal val="visible"/>
                                      </p:to>
                                    </p:set>
                                    <p:anim calcmode="lin" valueType="num">
                                      <p:cBhvr additive="base">
                                        <p:cTn id="12"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2FF71703-AE87-4034-8B51-4B6B84C856D3}" type="slidenum">
              <a:rPr lang="en-US" smtClean="0"/>
              <a:pPr/>
              <a:t>33</a:t>
            </a:fld>
            <a:endParaRPr lang="en-US" dirty="0"/>
          </a:p>
        </p:txBody>
      </p:sp>
      <p:sp>
        <p:nvSpPr>
          <p:cNvPr id="5" name="4 - TextBox"/>
          <p:cNvSpPr txBox="1"/>
          <p:nvPr/>
        </p:nvSpPr>
        <p:spPr>
          <a:xfrm>
            <a:off x="0" y="0"/>
            <a:ext cx="9144000" cy="2308324"/>
          </a:xfrm>
          <a:prstGeom prst="rect">
            <a:avLst/>
          </a:prstGeom>
          <a:noFill/>
        </p:spPr>
        <p:txBody>
          <a:bodyPr wrap="square" rtlCol="0">
            <a:spAutoFit/>
          </a:bodyPr>
          <a:lstStyle/>
          <a:p>
            <a:pPr algn="just"/>
            <a:r>
              <a:rPr lang="el-GR" dirty="0" smtClean="0"/>
              <a:t>Τα κλινικά χαρακτηριστικά των δεσμών ηλεκτρονίων έχουν σχέση επίσης με το είδος του γραμμικού επιταχυντή που τα παράγει. Οι κυριότερες παράμετροι που διαφέρουν μεταξύ των γραμμικών επιταχυντών είναι η ενέργεια, η κατασκευή, η λειτουργία του θαλάμου ελέγχου, η χρήση ελασμάτων σκέδασης ή μαγνητών και ο σχεδιασμός του κατευθυντήρα. Για τη ρύθμιση του μηχανήματος και το σχεδιασμό θεραπείας πρέπει να λαμβάνονται υπ’ όψη οι τεχνικές παράμετροι του εκάστοτε γραμμικού επιταχυντή όσο και τα ανατομικά χαρακτηριστικά του κάθε ασθενή.</a:t>
            </a:r>
            <a:endParaRPr lang="el-GR" dirty="0"/>
          </a:p>
        </p:txBody>
      </p:sp>
      <p:pic>
        <p:nvPicPr>
          <p:cNvPr id="2050" name="Picture 2"/>
          <p:cNvPicPr>
            <a:picLocks noChangeAspect="1" noChangeArrowheads="1"/>
          </p:cNvPicPr>
          <p:nvPr/>
        </p:nvPicPr>
        <p:blipFill>
          <a:blip r:embed="rId2" cstate="print"/>
          <a:srcRect/>
          <a:stretch>
            <a:fillRect/>
          </a:stretch>
        </p:blipFill>
        <p:spPr bwMode="auto">
          <a:xfrm>
            <a:off x="304800" y="2362200"/>
            <a:ext cx="3886200" cy="3886200"/>
          </a:xfrm>
          <a:prstGeom prst="rect">
            <a:avLst/>
          </a:prstGeom>
          <a:noFill/>
          <a:ln w="9525">
            <a:noFill/>
            <a:miter lim="800000"/>
            <a:headEnd/>
            <a:tailEnd/>
          </a:ln>
        </p:spPr>
      </p:pic>
      <p:sp>
        <p:nvSpPr>
          <p:cNvPr id="7" name="6 - TextBox"/>
          <p:cNvSpPr txBox="1"/>
          <p:nvPr/>
        </p:nvSpPr>
        <p:spPr>
          <a:xfrm>
            <a:off x="4191000" y="5867400"/>
            <a:ext cx="3810000" cy="523220"/>
          </a:xfrm>
          <a:prstGeom prst="rect">
            <a:avLst/>
          </a:prstGeom>
          <a:noFill/>
        </p:spPr>
        <p:txBody>
          <a:bodyPr wrap="square" rtlCol="0">
            <a:spAutoFit/>
          </a:bodyPr>
          <a:lstStyle/>
          <a:p>
            <a:r>
              <a:rPr lang="el-GR" sz="1400" b="1" dirty="0" err="1" smtClean="0"/>
              <a:t>Καμπύλες</a:t>
            </a:r>
            <a:r>
              <a:rPr lang="el-GR" sz="1400" b="1" dirty="0" smtClean="0"/>
              <a:t> </a:t>
            </a:r>
            <a:r>
              <a:rPr lang="el-GR" sz="1400" b="1" dirty="0" err="1" smtClean="0"/>
              <a:t>δόσης</a:t>
            </a:r>
            <a:r>
              <a:rPr lang="el-GR" sz="1400" b="1" dirty="0" smtClean="0"/>
              <a:t> ‐ </a:t>
            </a:r>
            <a:r>
              <a:rPr lang="el-GR" sz="1400" b="1" dirty="0" err="1" smtClean="0"/>
              <a:t>βάθους</a:t>
            </a:r>
            <a:r>
              <a:rPr lang="el-GR" sz="1400" b="1" dirty="0" smtClean="0"/>
              <a:t> </a:t>
            </a:r>
            <a:r>
              <a:rPr lang="el-GR" sz="1400" b="1" dirty="0" err="1" smtClean="0"/>
              <a:t>φωτονίων</a:t>
            </a:r>
            <a:r>
              <a:rPr lang="el-GR" sz="1400" b="1" dirty="0" smtClean="0"/>
              <a:t> και </a:t>
            </a:r>
            <a:r>
              <a:rPr lang="el-GR" sz="1400" b="1" dirty="0" err="1" smtClean="0"/>
              <a:t>ηλεκτρονίων</a:t>
            </a:r>
            <a:r>
              <a:rPr lang="el-GR" sz="1400" b="1" dirty="0" smtClean="0"/>
              <a:t>.</a:t>
            </a:r>
            <a:endParaRPr lang="el-GR" sz="1400" b="1"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267494"/>
            <a:ext cx="8229600" cy="951706"/>
          </a:xfrm>
        </p:spPr>
        <p:txBody>
          <a:bodyPr>
            <a:normAutofit/>
          </a:bodyPr>
          <a:lstStyle/>
          <a:p>
            <a:pPr algn="ctr"/>
            <a:r>
              <a:rPr lang="el-GR" sz="2400" dirty="0" smtClean="0"/>
              <a:t>Οι γραμμικοί επιταχυντές στα Ελληνικά νοσοκομεία…..</a:t>
            </a:r>
            <a:endParaRPr lang="el-GR" sz="2400" dirty="0"/>
          </a:p>
        </p:txBody>
      </p:sp>
      <p:sp>
        <p:nvSpPr>
          <p:cNvPr id="4" name="3 - Θέση περιεχομένου"/>
          <p:cNvSpPr>
            <a:spLocks noGrp="1"/>
          </p:cNvSpPr>
          <p:nvPr>
            <p:ph idx="1"/>
          </p:nvPr>
        </p:nvSpPr>
        <p:spPr>
          <a:xfrm>
            <a:off x="304800" y="1371600"/>
            <a:ext cx="8610600" cy="5083208"/>
          </a:xfrm>
        </p:spPr>
        <p:txBody>
          <a:bodyPr>
            <a:normAutofit/>
          </a:bodyPr>
          <a:lstStyle/>
          <a:p>
            <a:pPr algn="just"/>
            <a:r>
              <a:rPr lang="el-GR" sz="1800" dirty="0" smtClean="0"/>
              <a:t>Ενδεικτικά παραδείγματα σύγχρονων γραμμικών ιατρικών επιταχυντών έχουμε στο Κέντρο Ακτινοθεραπευτικής Ογκολογίας του Υγεία, το οποίο έχει εξοπλιστεί από το 2007 με τρεις νέους γραμμικούς επιταχυντές:</a:t>
            </a:r>
          </a:p>
          <a:p>
            <a:pPr algn="just"/>
            <a:endParaRPr lang="el-GR" sz="1800" dirty="0" smtClean="0"/>
          </a:p>
          <a:p>
            <a:pPr algn="just">
              <a:buNone/>
            </a:pPr>
            <a:endParaRPr lang="el-GR" sz="1800" dirty="0"/>
          </a:p>
        </p:txBody>
      </p:sp>
      <p:sp>
        <p:nvSpPr>
          <p:cNvPr id="2" name="1 - Θέση αριθμού διαφάνειας"/>
          <p:cNvSpPr>
            <a:spLocks noGrp="1"/>
          </p:cNvSpPr>
          <p:nvPr>
            <p:ph type="sldNum" sz="quarter" idx="12"/>
          </p:nvPr>
        </p:nvSpPr>
        <p:spPr/>
        <p:txBody>
          <a:bodyPr/>
          <a:lstStyle/>
          <a:p>
            <a:fld id="{2FF71703-AE87-4034-8B51-4B6B84C856D3}" type="slidenum">
              <a:rPr lang="en-US" smtClean="0"/>
              <a:pPr/>
              <a:t>34</a:t>
            </a:fld>
            <a:endParaRPr lang="en-US" dirty="0"/>
          </a:p>
        </p:txBody>
      </p:sp>
      <p:sp>
        <p:nvSpPr>
          <p:cNvPr id="5" name="4 - TextBox"/>
          <p:cNvSpPr txBox="1"/>
          <p:nvPr/>
        </p:nvSpPr>
        <p:spPr>
          <a:xfrm>
            <a:off x="1828800" y="1143000"/>
            <a:ext cx="184731" cy="369332"/>
          </a:xfrm>
          <a:prstGeom prst="rect">
            <a:avLst/>
          </a:prstGeom>
          <a:noFill/>
        </p:spPr>
        <p:txBody>
          <a:bodyPr wrap="none" rtlCol="0">
            <a:spAutoFit/>
          </a:bodyPr>
          <a:lstStyle/>
          <a:p>
            <a:endParaRPr lang="el-GR" dirty="0"/>
          </a:p>
        </p:txBody>
      </p:sp>
      <p:graphicFrame>
        <p:nvGraphicFramePr>
          <p:cNvPr id="6" name="5 - Διάγραμμα"/>
          <p:cNvGraphicFramePr/>
          <p:nvPr/>
        </p:nvGraphicFramePr>
        <p:xfrm>
          <a:off x="228600" y="2514600"/>
          <a:ext cx="86106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646906"/>
          </a:xfrm>
        </p:spPr>
        <p:txBody>
          <a:bodyPr>
            <a:normAutofit/>
          </a:bodyPr>
          <a:lstStyle/>
          <a:p>
            <a:pPr algn="ctr"/>
            <a:r>
              <a:rPr lang="el-GR" sz="2800" dirty="0" smtClean="0"/>
              <a:t>Επιταχυντές &amp; Ραδιοϊσότοπα.....</a:t>
            </a:r>
            <a:endParaRPr lang="el-GR" sz="2800" dirty="0"/>
          </a:p>
        </p:txBody>
      </p:sp>
      <p:sp>
        <p:nvSpPr>
          <p:cNvPr id="3" name="2 - Θέση περιεχομένου"/>
          <p:cNvSpPr>
            <a:spLocks noGrp="1"/>
          </p:cNvSpPr>
          <p:nvPr>
            <p:ph idx="1"/>
          </p:nvPr>
        </p:nvSpPr>
        <p:spPr>
          <a:xfrm>
            <a:off x="457200" y="990600"/>
            <a:ext cx="8229600" cy="5464208"/>
          </a:xfrm>
        </p:spPr>
        <p:txBody>
          <a:bodyPr>
            <a:normAutofit/>
          </a:bodyPr>
          <a:lstStyle/>
          <a:p>
            <a:pPr algn="just"/>
            <a:r>
              <a:rPr lang="el-GR" sz="1800" dirty="0" smtClean="0"/>
              <a:t>Τα ραδιοϊσότοπα χρησιμοποιούνται στην ιατρική για την ανίχνευση της διαδρομής και της θέσης συγκεκριμένων χημικών ουσιών ή φαρμάκων στο σώμα</a:t>
            </a:r>
            <a:r>
              <a:rPr lang="en-US" sz="1800" dirty="0" smtClean="0"/>
              <a:t>. </a:t>
            </a:r>
            <a:r>
              <a:rPr lang="el-GR" sz="1800" dirty="0" smtClean="0"/>
              <a:t>Τα </a:t>
            </a:r>
            <a:r>
              <a:rPr lang="el-GR" sz="1800" dirty="0" err="1" smtClean="0"/>
              <a:t>ραδιοφάρμακα</a:t>
            </a:r>
            <a:r>
              <a:rPr lang="el-GR" sz="1800" dirty="0" smtClean="0"/>
              <a:t> είναι ραδιενεργές ουσίες που χορηγούνται στον ασθενή. Καθώς αυτές οι ουσίες διασπώνται, εκπέμπουν σωματίδια που ανιχνεύονται και αναλύονται.</a:t>
            </a:r>
            <a:endParaRPr lang="el-GR" sz="1800" dirty="0"/>
          </a:p>
        </p:txBody>
      </p:sp>
      <p:sp>
        <p:nvSpPr>
          <p:cNvPr id="4" name="3 - Θέση αριθμού διαφάνειας"/>
          <p:cNvSpPr>
            <a:spLocks noGrp="1"/>
          </p:cNvSpPr>
          <p:nvPr>
            <p:ph type="sldNum" sz="quarter" idx="12"/>
          </p:nvPr>
        </p:nvSpPr>
        <p:spPr/>
        <p:txBody>
          <a:bodyPr/>
          <a:lstStyle/>
          <a:p>
            <a:fld id="{2FF71703-AE87-4034-8B51-4B6B84C856D3}" type="slidenum">
              <a:rPr lang="en-US" smtClean="0"/>
              <a:pPr/>
              <a:t>35</a:t>
            </a:fld>
            <a:endParaRPr lang="en-US" dirty="0"/>
          </a:p>
        </p:txBody>
      </p:sp>
      <p:graphicFrame>
        <p:nvGraphicFramePr>
          <p:cNvPr id="6" name="Diagram 5"/>
          <p:cNvGraphicFramePr/>
          <p:nvPr/>
        </p:nvGraphicFramePr>
        <p:xfrm>
          <a:off x="0" y="2590800"/>
          <a:ext cx="9144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p:cNvPicPr>
            <a:picLocks noChangeAspect="1" noChangeArrowheads="1"/>
          </p:cNvPicPr>
          <p:nvPr/>
        </p:nvPicPr>
        <p:blipFill>
          <a:blip r:embed="rId8" cstate="print"/>
          <a:srcRect/>
          <a:stretch>
            <a:fillRect/>
          </a:stretch>
        </p:blipFill>
        <p:spPr bwMode="auto">
          <a:xfrm>
            <a:off x="457200" y="2514600"/>
            <a:ext cx="2514600" cy="1552575"/>
          </a:xfrm>
          <a:prstGeom prst="rect">
            <a:avLst/>
          </a:prstGeom>
          <a:noFill/>
          <a:ln w="9525">
            <a:noFill/>
            <a:miter lim="800000"/>
            <a:headEnd/>
            <a:tailEnd/>
          </a:ln>
        </p:spPr>
      </p:pic>
      <p:sp>
        <p:nvSpPr>
          <p:cNvPr id="8" name="TextBox 7"/>
          <p:cNvSpPr txBox="1"/>
          <p:nvPr/>
        </p:nvSpPr>
        <p:spPr>
          <a:xfrm>
            <a:off x="2971800" y="3733800"/>
            <a:ext cx="1295400" cy="307777"/>
          </a:xfrm>
          <a:prstGeom prst="rect">
            <a:avLst/>
          </a:prstGeom>
          <a:noFill/>
        </p:spPr>
        <p:txBody>
          <a:bodyPr wrap="square" rtlCol="0">
            <a:spAutoFit/>
          </a:bodyPr>
          <a:lstStyle/>
          <a:p>
            <a:r>
              <a:rPr lang="el-GR" sz="1400" b="1" i="1" dirty="0" smtClean="0"/>
              <a:t>Σύστημα </a:t>
            </a:r>
            <a:r>
              <a:rPr lang="en-US" sz="1400" b="1" i="1" dirty="0" smtClean="0"/>
              <a:t>PET</a:t>
            </a:r>
            <a:endParaRPr lang="en-US" sz="1400" b="1" i="1"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box(in)">
                                      <p:cBhvr>
                                        <p:cTn id="13" dur="500"/>
                                        <p:tgtEl>
                                          <p:spTgt spid="102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646906"/>
          </a:xfrm>
        </p:spPr>
        <p:txBody>
          <a:bodyPr>
            <a:normAutofit/>
          </a:bodyPr>
          <a:lstStyle/>
          <a:p>
            <a:pPr algn="ctr"/>
            <a:r>
              <a:rPr lang="el-GR" sz="3200" dirty="0" smtClean="0"/>
              <a:t>Παραγωγή Ραδιοϊσοτόπων....</a:t>
            </a:r>
            <a:endParaRPr lang="en-US" sz="3200" dirty="0"/>
          </a:p>
        </p:txBody>
      </p:sp>
      <p:sp>
        <p:nvSpPr>
          <p:cNvPr id="3" name="Content Placeholder 2"/>
          <p:cNvSpPr>
            <a:spLocks noGrp="1"/>
          </p:cNvSpPr>
          <p:nvPr>
            <p:ph idx="1"/>
          </p:nvPr>
        </p:nvSpPr>
        <p:spPr>
          <a:xfrm>
            <a:off x="0" y="1066800"/>
            <a:ext cx="9144000" cy="5388008"/>
          </a:xfrm>
        </p:spPr>
        <p:txBody>
          <a:bodyPr>
            <a:normAutofit/>
          </a:bodyPr>
          <a:lstStyle/>
          <a:p>
            <a:pPr algn="just"/>
            <a:r>
              <a:rPr lang="el-GR" sz="1800" dirty="0" smtClean="0"/>
              <a:t>Το κύκλοτρο είναι σημαντικό  βοήθημα για την παραγωγή ραδιοϊσοτόπων. Τα σωματίδια (π.χ. πρωτόνια) που εξέρχονται από το κύκλοτρο οδηγούνται σε κατάλληλο υλικό-στόχο που περιέχει τους πατρικούς πυρήνες, προξενούν πυρηνική αντίδραση και παράγουν το επιθυμητό (θυγατρικό ραδιοϊσότοπο). Το κύκλοτρο μπορεί να επιταχύνει πρωτόνια σε ενέργειες της τάξης των 10 MeV, σε μαγνητικά πεδία των 5 T και ακτίνες περιστροφής περίπου 10 cm. </a:t>
            </a:r>
            <a:endParaRPr lang="en-US" sz="1800" dirty="0"/>
          </a:p>
        </p:txBody>
      </p:sp>
      <p:sp>
        <p:nvSpPr>
          <p:cNvPr id="4" name="Slide Number Placeholder 3"/>
          <p:cNvSpPr>
            <a:spLocks noGrp="1"/>
          </p:cNvSpPr>
          <p:nvPr>
            <p:ph type="sldNum" sz="quarter" idx="12"/>
          </p:nvPr>
        </p:nvSpPr>
        <p:spPr/>
        <p:txBody>
          <a:bodyPr/>
          <a:lstStyle/>
          <a:p>
            <a:fld id="{2FF71703-AE87-4034-8B51-4B6B84C856D3}" type="slidenum">
              <a:rPr lang="en-US" smtClean="0"/>
              <a:pPr/>
              <a:t>36</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81000" y="3048000"/>
            <a:ext cx="3908121" cy="2971800"/>
          </a:xfrm>
          <a:prstGeom prst="rect">
            <a:avLst/>
          </a:prstGeom>
          <a:noFill/>
          <a:ln w="9525">
            <a:noFill/>
            <a:miter lim="800000"/>
            <a:headEnd/>
            <a:tailEnd/>
          </a:ln>
        </p:spPr>
      </p:pic>
      <p:sp>
        <p:nvSpPr>
          <p:cNvPr id="6" name="TextBox 5"/>
          <p:cNvSpPr txBox="1"/>
          <p:nvPr/>
        </p:nvSpPr>
        <p:spPr>
          <a:xfrm>
            <a:off x="4419600" y="3810000"/>
            <a:ext cx="4419600" cy="2246769"/>
          </a:xfrm>
          <a:prstGeom prst="rect">
            <a:avLst/>
          </a:prstGeom>
          <a:noFill/>
        </p:spPr>
        <p:txBody>
          <a:bodyPr wrap="square" rtlCol="0">
            <a:spAutoFit/>
          </a:bodyPr>
          <a:lstStyle/>
          <a:p>
            <a:pPr algn="just"/>
            <a:r>
              <a:rPr lang="el-GR" sz="1400" b="1" dirty="0" smtClean="0"/>
              <a:t>Στο κύκλοτρον, υπάρχουν δύο κοίλα ημικυλινδρικά ηλεκτρόδια σε σχήμα D, κάθετα σε πεδίο Β, που συνδέονται με μια ηλεκτρική πηγή που αλλάζει πολικότητα περιοδικά, με συχνότητα ίση με την συχνότητα της περιστροφής των σωματίων μέσα στα κοίλα ηλεκτρόδια. Τα σωμάτια που κερδίζουν ενέργεια μόνο στο διάκενο χώρο ανάμεσα στα δύο D, αυξάνουν συνέχεια την ακτίνα τους μέχρι να φύγουν από κάποιο ηλεκτρόδιο</a:t>
            </a:r>
            <a:endParaRPr lang="en-US" sz="1400" b="1"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Μελλοντικοί στόχοι......</a:t>
            </a:r>
            <a:endParaRPr lang="en-US" dirty="0"/>
          </a:p>
        </p:txBody>
      </p:sp>
      <p:sp>
        <p:nvSpPr>
          <p:cNvPr id="3" name="Content Placeholder 2"/>
          <p:cNvSpPr>
            <a:spLocks noGrp="1"/>
          </p:cNvSpPr>
          <p:nvPr>
            <p:ph idx="1"/>
          </p:nvPr>
        </p:nvSpPr>
        <p:spPr/>
        <p:txBody>
          <a:bodyPr>
            <a:normAutofit/>
          </a:bodyPr>
          <a:lstStyle/>
          <a:p>
            <a:pPr algn="just"/>
            <a:r>
              <a:rPr lang="el-GR" sz="2000" dirty="0" smtClean="0"/>
              <a:t>Με την εμπειρία που έχει συσσωρευτεί σε αυτές τις πρωτοποριακές εγκαταστάσεις, το CERN σχεδιάζει έναν επιταχυντή πρωτονίων και ιόντων άνθρακα αποκλειστικά για ιατρικούς σκοπούς, γνωστό ως PIMMS (Συσκευή Ιατρικής Μελέτης Πρωτονίων Ιόντων, Proton Ion Medical Machine Study). Το πρόγραμμα αυτό είναι μια διεθνής συνεργασία που φέρνει κοντά ερευνητές από το CERN, το γερμανικό εργαστήριο GSI, το αυστριακό Med-AUSTRON, και τον ιταλικό οργανισμό TERA. </a:t>
            </a:r>
            <a:endParaRPr lang="en-US" sz="2000" dirty="0"/>
          </a:p>
        </p:txBody>
      </p:sp>
      <p:sp>
        <p:nvSpPr>
          <p:cNvPr id="4" name="Slide Number Placeholder 3"/>
          <p:cNvSpPr>
            <a:spLocks noGrp="1"/>
          </p:cNvSpPr>
          <p:nvPr>
            <p:ph type="sldNum" sz="quarter" idx="12"/>
          </p:nvPr>
        </p:nvSpPr>
        <p:spPr/>
        <p:txBody>
          <a:bodyPr/>
          <a:lstStyle/>
          <a:p>
            <a:fld id="{2FF71703-AE87-4034-8B51-4B6B84C856D3}" type="slidenum">
              <a:rPr lang="en-US" smtClean="0"/>
              <a:pPr/>
              <a:t>37</a:t>
            </a:fld>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lstStyle/>
          <a:p>
            <a:r>
              <a:rPr lang="el-GR" dirty="0" smtClean="0"/>
              <a:t>Βιβλιογραφία......</a:t>
            </a:r>
            <a:endParaRPr lang="en-US" dirty="0"/>
          </a:p>
        </p:txBody>
      </p:sp>
      <p:sp>
        <p:nvSpPr>
          <p:cNvPr id="3" name="Content Placeholder 2"/>
          <p:cNvSpPr>
            <a:spLocks noGrp="1"/>
          </p:cNvSpPr>
          <p:nvPr>
            <p:ph idx="1"/>
          </p:nvPr>
        </p:nvSpPr>
        <p:spPr>
          <a:xfrm>
            <a:off x="457200" y="1371600"/>
            <a:ext cx="8229600" cy="5083208"/>
          </a:xfrm>
        </p:spPr>
        <p:txBody>
          <a:bodyPr>
            <a:normAutofit fontScale="92500" lnSpcReduction="10000"/>
          </a:bodyPr>
          <a:lstStyle/>
          <a:p>
            <a:pPr>
              <a:buFont typeface="Wingdings" pitchFamily="2" charset="2"/>
              <a:buChar char="Ø"/>
            </a:pPr>
            <a:r>
              <a:rPr lang="en-US" sz="2000" dirty="0" smtClean="0"/>
              <a:t>An Introduction to the Physics of High Energy Accelerators,   D. Edwards, M. J. </a:t>
            </a:r>
            <a:r>
              <a:rPr lang="en-US" sz="2000" dirty="0" err="1" smtClean="0"/>
              <a:t>Syphers</a:t>
            </a:r>
            <a:r>
              <a:rPr lang="en-US" sz="2000" dirty="0" smtClean="0"/>
              <a:t>, Wiley-VCH, 2004.</a:t>
            </a:r>
            <a:endParaRPr lang="el-GR" sz="2000" dirty="0" smtClean="0"/>
          </a:p>
          <a:p>
            <a:pPr>
              <a:buFont typeface="Wingdings" pitchFamily="2" charset="2"/>
              <a:buChar char="Ø"/>
            </a:pPr>
            <a:r>
              <a:rPr lang="el-GR" sz="2000" dirty="0" smtClean="0"/>
              <a:t>Θεοδώρα </a:t>
            </a:r>
            <a:r>
              <a:rPr lang="el-GR" sz="2000" dirty="0" err="1" smtClean="0"/>
              <a:t>Δ.Παπαδοπούλου</a:t>
            </a:r>
            <a:r>
              <a:rPr lang="el-GR" sz="2000" dirty="0" smtClean="0"/>
              <a:t>: Ανιχνευτικές και Επιταχυντικές Διατάξεις (Σημειώσεις)</a:t>
            </a:r>
            <a:endParaRPr lang="en-US" sz="2000" dirty="0" smtClean="0"/>
          </a:p>
          <a:p>
            <a:pPr>
              <a:buFont typeface="Wingdings" pitchFamily="2" charset="2"/>
              <a:buChar char="Ø"/>
            </a:pPr>
            <a:r>
              <a:rPr lang="el-GR" sz="2000" dirty="0" smtClean="0"/>
              <a:t>Προυκάκης, Χ. (1983): Ιατρική φυσική – τόμος 1</a:t>
            </a:r>
            <a:r>
              <a:rPr lang="el-GR" sz="2000" baseline="30000" dirty="0" smtClean="0"/>
              <a:t>ος</a:t>
            </a:r>
            <a:r>
              <a:rPr lang="el-GR" sz="2000" dirty="0" smtClean="0"/>
              <a:t> ιατρική ακτινοφυσική.  Εκδ. Παρισιάνου</a:t>
            </a:r>
          </a:p>
          <a:p>
            <a:pPr>
              <a:buFont typeface="Wingdings" pitchFamily="2" charset="2"/>
              <a:buChar char="Ø"/>
            </a:pPr>
            <a:r>
              <a:rPr lang="en-US" sz="2000" dirty="0" smtClean="0"/>
              <a:t>Morris, S.(2001): Radiotherapy physics and </a:t>
            </a:r>
            <a:r>
              <a:rPr lang="en-US" sz="2000" dirty="0" err="1" smtClean="0"/>
              <a:t>equiment</a:t>
            </a:r>
            <a:r>
              <a:rPr lang="en-US" sz="2000" dirty="0" smtClean="0"/>
              <a:t>. </a:t>
            </a:r>
            <a:r>
              <a:rPr lang="el-GR" sz="2000" dirty="0" smtClean="0"/>
              <a:t>Εκδ.</a:t>
            </a:r>
            <a:r>
              <a:rPr lang="en-US" sz="2000" dirty="0" smtClean="0"/>
              <a:t>Churchill Livingstone</a:t>
            </a:r>
          </a:p>
          <a:p>
            <a:pPr>
              <a:buNone/>
            </a:pPr>
            <a:endParaRPr lang="en-US" sz="2000" dirty="0" smtClean="0"/>
          </a:p>
          <a:p>
            <a:pPr>
              <a:buFont typeface="Wingdings" pitchFamily="2" charset="2"/>
              <a:buChar char="Ø"/>
            </a:pPr>
            <a:r>
              <a:rPr lang="en-US" sz="2000" dirty="0" smtClean="0">
                <a:hlinkClick r:id="rId2"/>
              </a:rPr>
              <a:t>www.physics.ntua.gr/POPPHYS/</a:t>
            </a:r>
            <a:endParaRPr lang="en-US" sz="2000" dirty="0" smtClean="0"/>
          </a:p>
          <a:p>
            <a:pPr>
              <a:buFont typeface="Wingdings" pitchFamily="2" charset="2"/>
              <a:buChar char="Ø"/>
            </a:pPr>
            <a:r>
              <a:rPr lang="en-US" sz="2000" dirty="0" smtClean="0">
                <a:hlinkClick r:id="rId3"/>
              </a:rPr>
              <a:t>www.wikipedia.com</a:t>
            </a:r>
            <a:endParaRPr lang="en-US" sz="2000" dirty="0" smtClean="0"/>
          </a:p>
          <a:p>
            <a:pPr>
              <a:buFont typeface="Wingdings" pitchFamily="2" charset="2"/>
              <a:buChar char="Ø"/>
            </a:pPr>
            <a:r>
              <a:rPr lang="en-US" sz="2000" dirty="0" smtClean="0">
                <a:hlinkClick r:id="rId4"/>
              </a:rPr>
              <a:t>www.sciencedirect.com</a:t>
            </a:r>
            <a:endParaRPr lang="en-US" sz="2000" dirty="0" smtClean="0"/>
          </a:p>
          <a:p>
            <a:pPr>
              <a:buFont typeface="Wingdings" pitchFamily="2" charset="2"/>
              <a:buChar char="Ø"/>
            </a:pPr>
            <a:r>
              <a:rPr lang="en-US" sz="2000" dirty="0" smtClean="0">
                <a:hlinkClick r:id="rId5"/>
              </a:rPr>
              <a:t>www.google.com</a:t>
            </a:r>
            <a:endParaRPr lang="en-US" sz="2000" dirty="0" smtClean="0"/>
          </a:p>
          <a:p>
            <a:pPr>
              <a:buFont typeface="Wingdings" pitchFamily="2" charset="2"/>
              <a:buChar char="Ø"/>
            </a:pPr>
            <a:r>
              <a:rPr lang="en-US" sz="2000" dirty="0" smtClean="0">
                <a:hlinkClick r:id="rId6"/>
              </a:rPr>
              <a:t>www.physics4u.gr</a:t>
            </a:r>
            <a:endParaRPr lang="en-US" sz="2000" dirty="0" smtClean="0"/>
          </a:p>
          <a:p>
            <a:pPr>
              <a:buFont typeface="Wingdings" pitchFamily="2" charset="2"/>
              <a:buChar char="Ø"/>
            </a:pPr>
            <a:r>
              <a:rPr lang="en-US" sz="2000" dirty="0" smtClean="0">
                <a:hlinkClick r:id="rId7"/>
              </a:rPr>
              <a:t>www.cern.ch</a:t>
            </a:r>
            <a:endParaRPr lang="en-US" sz="2000" dirty="0" smtClean="0"/>
          </a:p>
          <a:p>
            <a:pPr>
              <a:buFont typeface="Wingdings" pitchFamily="2" charset="2"/>
              <a:buChar char="Ø"/>
            </a:pPr>
            <a:r>
              <a:rPr lang="en-US" sz="2000" dirty="0" smtClean="0">
                <a:hlinkClick r:id="rId8"/>
              </a:rPr>
              <a:t>http://panacea.med.uoa.gr</a:t>
            </a:r>
            <a:endParaRPr lang="en-US" sz="2000" dirty="0" smtClean="0"/>
          </a:p>
          <a:p>
            <a:pPr>
              <a:buFont typeface="Wingdings" pitchFamily="2" charset="2"/>
              <a:buChar char="Ø"/>
            </a:pPr>
            <a:endParaRPr lang="en-US" sz="2000" dirty="0" smtClean="0"/>
          </a:p>
          <a:p>
            <a:pPr>
              <a:buFont typeface="Wingdings" pitchFamily="2" charset="2"/>
              <a:buChar char="Ø"/>
            </a:pPr>
            <a:endParaRPr lang="en-US" sz="2000" dirty="0" smtClean="0"/>
          </a:p>
          <a:p>
            <a:pPr>
              <a:buNone/>
            </a:pPr>
            <a:endParaRPr lang="en-US" sz="2000" dirty="0" smtClean="0"/>
          </a:p>
          <a:p>
            <a:pPr>
              <a:buFont typeface="Wingdings" pitchFamily="2" charset="2"/>
              <a:buChar char="Ø"/>
            </a:pPr>
            <a:endParaRPr lang="en-US" sz="2000" dirty="0"/>
          </a:p>
        </p:txBody>
      </p:sp>
      <p:sp>
        <p:nvSpPr>
          <p:cNvPr id="4" name="Slide Number Placeholder 3"/>
          <p:cNvSpPr>
            <a:spLocks noGrp="1"/>
          </p:cNvSpPr>
          <p:nvPr>
            <p:ph type="sldNum" sz="quarter" idx="12"/>
          </p:nvPr>
        </p:nvSpPr>
        <p:spPr/>
        <p:txBody>
          <a:bodyPr/>
          <a:lstStyle/>
          <a:p>
            <a:fld id="{2FF71703-AE87-4034-8B51-4B6B84C856D3}" type="slidenum">
              <a:rPr lang="en-US" smtClean="0"/>
              <a:pPr/>
              <a:t>38</a:t>
            </a:fld>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629400"/>
          </a:xfrm>
        </p:spPr>
        <p:txBody>
          <a:bodyPr>
            <a:normAutofit/>
          </a:bodyPr>
          <a:lstStyle/>
          <a:p>
            <a:pPr algn="just"/>
            <a:r>
              <a:rPr lang="el-GR" sz="2000" dirty="0" smtClean="0"/>
              <a:t>Η φυσική των επιταχυντών ασχολείται με τα ακόλουθα δυο προβλήματα: την επιτάχυνση και την καθοδήγηση των δεσμών. Και οι δυο διαδικασίες βασίζονται στην επίδραση των ηλεκτρομαγνητικών δυνάμεων, άρα μελετώνται από τους νόμους της κλασικής ηλεκτροδυναμικής. Για το λόγο αυτό, οι εξισώσεις του </a:t>
            </a:r>
            <a:r>
              <a:rPr lang="el-GR" sz="2000" dirty="0" err="1" smtClean="0"/>
              <a:t>Maxwell</a:t>
            </a:r>
            <a:r>
              <a:rPr lang="el-GR" sz="2000" dirty="0" smtClean="0"/>
              <a:t> έχουν θεμελιώδη σημασία καθώς και τα αποτελέσματα της ειδικής θεωρίας της σχετικότητας.</a:t>
            </a:r>
            <a:endParaRPr lang="en-US" sz="2000" dirty="0" smtClean="0"/>
          </a:p>
          <a:p>
            <a:pPr algn="just">
              <a:buNone/>
            </a:pPr>
            <a:endParaRPr lang="en-US" b="1" dirty="0"/>
          </a:p>
        </p:txBody>
      </p:sp>
      <p:sp>
        <p:nvSpPr>
          <p:cNvPr id="4" name="Slide Number Placeholder 3"/>
          <p:cNvSpPr>
            <a:spLocks noGrp="1"/>
          </p:cNvSpPr>
          <p:nvPr>
            <p:ph type="sldNum" sz="quarter" idx="12"/>
          </p:nvPr>
        </p:nvSpPr>
        <p:spPr/>
        <p:txBody>
          <a:bodyPr anchor="t" anchorCtr="0"/>
          <a:lstStyle/>
          <a:p>
            <a:fld id="{2FF71703-AE87-4034-8B51-4B6B84C856D3}" type="slidenum">
              <a:rPr lang="en-US" smtClean="0"/>
              <a:pPr/>
              <a:t>4</a:t>
            </a:fld>
            <a:endParaRPr lang="en-US" dirty="0"/>
          </a:p>
        </p:txBody>
      </p:sp>
      <p:graphicFrame>
        <p:nvGraphicFramePr>
          <p:cNvPr id="5" name="4 - Διάγραμμα"/>
          <p:cNvGraphicFramePr/>
          <p:nvPr/>
        </p:nvGraphicFramePr>
        <p:xfrm>
          <a:off x="1447800" y="2667000"/>
          <a:ext cx="69342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067800" cy="685800"/>
          </a:xfrm>
        </p:spPr>
        <p:txBody>
          <a:bodyPr>
            <a:normAutofit fontScale="90000"/>
          </a:bodyPr>
          <a:lstStyle/>
          <a:p>
            <a:r>
              <a:rPr lang="el-GR" dirty="0" smtClean="0"/>
              <a:t>ΗΛΕΚΤΡΙΚΟ ΠΕΔΙΟ </a:t>
            </a:r>
            <a:r>
              <a:rPr lang="en-US" dirty="0" smtClean="0"/>
              <a:t>    </a:t>
            </a:r>
            <a:r>
              <a:rPr lang="el-GR" dirty="0" smtClean="0"/>
              <a:t> «ΕΠΙΤΑΧΥΝΣΗ»</a:t>
            </a:r>
            <a:endParaRPr lang="en-US" dirty="0"/>
          </a:p>
        </p:txBody>
      </p:sp>
      <p:sp>
        <p:nvSpPr>
          <p:cNvPr id="6" name="Content Placeholder 5"/>
          <p:cNvSpPr>
            <a:spLocks noGrp="1"/>
          </p:cNvSpPr>
          <p:nvPr>
            <p:ph idx="1"/>
          </p:nvPr>
        </p:nvSpPr>
        <p:spPr>
          <a:xfrm>
            <a:off x="0" y="838201"/>
            <a:ext cx="9144000" cy="1447799"/>
          </a:xfrm>
        </p:spPr>
        <p:txBody>
          <a:bodyPr>
            <a:normAutofit lnSpcReduction="10000"/>
          </a:bodyPr>
          <a:lstStyle/>
          <a:p>
            <a:pPr algn="just">
              <a:buNone/>
            </a:pPr>
            <a:r>
              <a:rPr lang="el-GR" sz="2400" dirty="0" smtClean="0"/>
              <a:t>	</a:t>
            </a:r>
            <a:r>
              <a:rPr lang="el-GR" sz="2200" dirty="0" smtClean="0"/>
              <a:t>Οι επιταχυντές επιταχύνουν τα φορτισμένα σωματίδια μέσω ισχυρών ηλεκτρικών πεδίων όπου έλκονται ή απωθούνται. Αυτό το ηλεκτρικό πεδίο κινείται κατά μήκος του επιταχυντή , «παρασύροντας» το σωματίδιο μαζί του. Πιο απλά....... </a:t>
            </a:r>
            <a:endParaRPr lang="en-US" sz="2200" dirty="0"/>
          </a:p>
        </p:txBody>
      </p:sp>
      <p:graphicFrame>
        <p:nvGraphicFramePr>
          <p:cNvPr id="14" name="Diagram 13"/>
          <p:cNvGraphicFramePr/>
          <p:nvPr/>
        </p:nvGraphicFramePr>
        <p:xfrm>
          <a:off x="0" y="2514600"/>
          <a:ext cx="91440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2FF71703-AE87-4034-8B51-4B6B84C856D3}" type="slidenum">
              <a:rPr lang="en-US" smtClean="0"/>
              <a:pPr/>
              <a:t>5</a:t>
            </a:fld>
            <a:endParaRPr lang="en-US"/>
          </a:p>
        </p:txBody>
      </p:sp>
      <p:sp>
        <p:nvSpPr>
          <p:cNvPr id="7" name="6 - Δεξιό βέλος"/>
          <p:cNvSpPr/>
          <p:nvPr/>
        </p:nvSpPr>
        <p:spPr>
          <a:xfrm>
            <a:off x="4876800" y="2286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457200" y="1447800"/>
            <a:ext cx="8229600" cy="3733800"/>
          </a:xfrm>
        </p:spPr>
        <p:txBody>
          <a:bodyPr/>
          <a:lstStyle/>
          <a:p>
            <a:pPr algn="ctr"/>
            <a:r>
              <a:rPr lang="el-GR" b="1" dirty="0" smtClean="0">
                <a:solidFill>
                  <a:schemeClr val="accent2">
                    <a:lumMod val="75000"/>
                  </a:schemeClr>
                </a:solidFill>
              </a:rPr>
              <a:t>ΤΑ ΒΑΣΙΚΑ ΣΤΟΙΧΕΙΑ ΕΝΟΣ ΕΠΙΤΑΧΥΝΤΗ</a:t>
            </a:r>
            <a:endParaRPr lang="el-GR" b="1" dirty="0">
              <a:solidFill>
                <a:schemeClr val="accent2">
                  <a:lumMod val="75000"/>
                </a:schemeClr>
              </a:solidFill>
            </a:endParaRPr>
          </a:p>
        </p:txBody>
      </p:sp>
      <p:sp>
        <p:nvSpPr>
          <p:cNvPr id="4" name="3 - Θέση αριθμού διαφάνειας"/>
          <p:cNvSpPr>
            <a:spLocks noGrp="1"/>
          </p:cNvSpPr>
          <p:nvPr>
            <p:ph type="sldNum" sz="quarter" idx="12"/>
          </p:nvPr>
        </p:nvSpPr>
        <p:spPr/>
        <p:txBody>
          <a:bodyPr/>
          <a:lstStyle/>
          <a:p>
            <a:fld id="{2FF71703-AE87-4034-8B51-4B6B84C856D3}" type="slidenum">
              <a:rPr lang="en-US" smtClean="0"/>
              <a:pPr/>
              <a:t>6</a:t>
            </a:fld>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pPr algn="ctr"/>
            <a:r>
              <a:rPr lang="el-GR" b="1" dirty="0" smtClean="0"/>
              <a:t>Η δέσμη……</a:t>
            </a:r>
            <a:endParaRPr lang="el-GR" b="1" dirty="0"/>
          </a:p>
        </p:txBody>
      </p:sp>
      <p:sp>
        <p:nvSpPr>
          <p:cNvPr id="7" name="6 - Θέση περιεχομένου"/>
          <p:cNvSpPr>
            <a:spLocks noGrp="1"/>
          </p:cNvSpPr>
          <p:nvPr>
            <p:ph idx="1"/>
          </p:nvPr>
        </p:nvSpPr>
        <p:spPr>
          <a:xfrm>
            <a:off x="457200" y="1447800"/>
            <a:ext cx="8458200" cy="5410200"/>
          </a:xfrm>
        </p:spPr>
        <p:txBody>
          <a:bodyPr>
            <a:normAutofit/>
          </a:bodyPr>
          <a:lstStyle/>
          <a:p>
            <a:pPr algn="just">
              <a:buNone/>
            </a:pPr>
            <a:r>
              <a:rPr lang="el-GR" sz="2200" dirty="0" smtClean="0"/>
              <a:t>	</a:t>
            </a:r>
            <a:r>
              <a:rPr lang="el-GR" sz="2400" dirty="0" smtClean="0"/>
              <a:t>Η δέσμη σε έναν επιταχυντή αρχίζει ή από έναν καθοδικό σωλήνα  ηλεκτρονίων ή από μία πηγή ιόντων.</a:t>
            </a:r>
          </a:p>
          <a:p>
            <a:pPr>
              <a:buNone/>
            </a:pPr>
            <a:endParaRPr lang="el-GR" sz="2200" dirty="0" smtClean="0"/>
          </a:p>
          <a:p>
            <a:pPr>
              <a:buNone/>
            </a:pPr>
            <a:r>
              <a:rPr lang="el-GR" sz="2200" dirty="0" smtClean="0"/>
              <a:t>ΣΥΓΚΕΚΡΙΜΕΝΑ……</a:t>
            </a:r>
          </a:p>
          <a:p>
            <a:pPr>
              <a:buNone/>
            </a:pPr>
            <a:endParaRPr lang="el-GR" sz="2200" dirty="0" smtClean="0"/>
          </a:p>
          <a:p>
            <a:pPr algn="just">
              <a:buFont typeface="Wingdings" pitchFamily="2" charset="2"/>
              <a:buChar char="Ø"/>
            </a:pPr>
            <a:r>
              <a:rPr lang="el-GR" sz="2200" dirty="0" smtClean="0"/>
              <a:t>Για </a:t>
            </a:r>
            <a:r>
              <a:rPr lang="el-GR" sz="2200" b="1" dirty="0" smtClean="0">
                <a:solidFill>
                  <a:schemeClr val="accent3">
                    <a:lumMod val="40000"/>
                    <a:lumOff val="60000"/>
                  </a:schemeClr>
                </a:solidFill>
              </a:rPr>
              <a:t>ηλεκτρόνια</a:t>
            </a:r>
            <a:r>
              <a:rPr lang="el-GR" sz="2200" b="1" dirty="0" smtClean="0"/>
              <a:t> </a:t>
            </a:r>
            <a:r>
              <a:rPr lang="el-GR" sz="2200" dirty="0" smtClean="0"/>
              <a:t>γενικά χρησιμοποιείται ένα θερμό νήμα σε λυχνίες υψηλής τάσης. Παλμοί 1-10μ</a:t>
            </a:r>
            <a:r>
              <a:rPr lang="en-US" sz="2200" dirty="0" smtClean="0"/>
              <a:t>sec</a:t>
            </a:r>
            <a:r>
              <a:rPr lang="el-GR" sz="2200" dirty="0" smtClean="0"/>
              <a:t> μπορεί να παραχθούν σε επαναλαμβανόμενους ρυθμούς έως 500</a:t>
            </a:r>
            <a:r>
              <a:rPr lang="en-US" sz="2200" dirty="0" smtClean="0"/>
              <a:t>Hz</a:t>
            </a:r>
            <a:r>
              <a:rPr lang="el-GR" sz="2200" dirty="0" smtClean="0"/>
              <a:t> από σκανδαλισμό (</a:t>
            </a:r>
            <a:r>
              <a:rPr lang="en-US" sz="2200" dirty="0" smtClean="0"/>
              <a:t>grid)</a:t>
            </a:r>
            <a:r>
              <a:rPr lang="el-GR" sz="2200" dirty="0" smtClean="0"/>
              <a:t> του νήματος της λυχνίας.</a:t>
            </a:r>
          </a:p>
          <a:p>
            <a:pPr algn="just">
              <a:buFont typeface="Wingdings" pitchFamily="2" charset="2"/>
              <a:buChar char="Ø"/>
            </a:pPr>
            <a:r>
              <a:rPr lang="el-GR" sz="2200" b="1" dirty="0" smtClean="0">
                <a:solidFill>
                  <a:schemeClr val="accent3">
                    <a:lumMod val="40000"/>
                    <a:lumOff val="60000"/>
                  </a:schemeClr>
                </a:solidFill>
              </a:rPr>
              <a:t>Πρωτόνια</a:t>
            </a:r>
            <a:r>
              <a:rPr lang="el-GR" sz="2200" dirty="0" smtClean="0"/>
              <a:t> παράγονται από μόρια Η</a:t>
            </a:r>
            <a:r>
              <a:rPr lang="el-GR" sz="2200" baseline="-25000" dirty="0" smtClean="0"/>
              <a:t>2</a:t>
            </a:r>
            <a:r>
              <a:rPr lang="el-GR" sz="2200" dirty="0" smtClean="0"/>
              <a:t> τα οποία διασπώνται σε άτομα με την επίδραση ενέργειας συχνότητας ραδιοκυμάτων </a:t>
            </a:r>
            <a:r>
              <a:rPr lang="en-US" sz="2200" dirty="0" smtClean="0"/>
              <a:t>RF.</a:t>
            </a:r>
            <a:r>
              <a:rPr lang="el-GR" sz="2200" dirty="0" smtClean="0"/>
              <a:t> </a:t>
            </a:r>
          </a:p>
        </p:txBody>
      </p:sp>
      <p:sp>
        <p:nvSpPr>
          <p:cNvPr id="3" name="2 - Θέση αριθμού διαφάνειας"/>
          <p:cNvSpPr>
            <a:spLocks noGrp="1"/>
          </p:cNvSpPr>
          <p:nvPr>
            <p:ph type="sldNum" sz="quarter" idx="12"/>
          </p:nvPr>
        </p:nvSpPr>
        <p:spPr/>
        <p:txBody>
          <a:bodyPr/>
          <a:lstStyle/>
          <a:p>
            <a:fld id="{2FF71703-AE87-4034-8B51-4B6B84C856D3}" type="slidenum">
              <a:rPr lang="en-US" smtClean="0"/>
              <a:pPr/>
              <a:t>7</a:t>
            </a:fld>
            <a:endParaRPr lang="en-US"/>
          </a:p>
        </p:txBody>
      </p:sp>
    </p:spTree>
    <p:custDataLst>
      <p:tags r:id="rId1"/>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33400"/>
            <a:ext cx="8229600" cy="5921408"/>
          </a:xfrm>
        </p:spPr>
        <p:txBody>
          <a:bodyPr>
            <a:normAutofit/>
          </a:bodyPr>
          <a:lstStyle/>
          <a:p>
            <a:pPr algn="just">
              <a:buFont typeface="Wingdings" pitchFamily="2" charset="2"/>
              <a:buChar char="Ø"/>
            </a:pPr>
            <a:r>
              <a:rPr lang="el-GR" sz="2200" dirty="0" smtClean="0"/>
              <a:t>Υπάρχουν πηγές που δίνουν </a:t>
            </a:r>
            <a:r>
              <a:rPr lang="el-GR" sz="2200" b="1" dirty="0" smtClean="0">
                <a:solidFill>
                  <a:schemeClr val="accent3">
                    <a:lumMod val="40000"/>
                    <a:lumOff val="60000"/>
                  </a:schemeClr>
                </a:solidFill>
              </a:rPr>
              <a:t>πολωμένα ιόντα</a:t>
            </a:r>
            <a:r>
              <a:rPr lang="el-GR" sz="2200" dirty="0" smtClean="0"/>
              <a:t>. Η παραγωγή και η διατήρηση του </a:t>
            </a:r>
            <a:r>
              <a:rPr lang="el-GR" sz="2200" dirty="0" err="1" smtClean="0"/>
              <a:t>σπιν</a:t>
            </a:r>
            <a:r>
              <a:rPr lang="el-GR" sz="2200" dirty="0" smtClean="0"/>
              <a:t> της δέσμης απαιτεί ειδικές τεχνικές που παράγουν πολωμένες δέσμες (</a:t>
            </a:r>
            <a:r>
              <a:rPr lang="en-US" sz="2200" dirty="0" smtClean="0"/>
              <a:t>polarized target techniques).</a:t>
            </a:r>
          </a:p>
          <a:p>
            <a:pPr algn="just">
              <a:buFont typeface="Wingdings" pitchFamily="2" charset="2"/>
              <a:buChar char="Ø"/>
            </a:pPr>
            <a:endParaRPr lang="en-US" sz="2200" dirty="0" smtClean="0"/>
          </a:p>
          <a:p>
            <a:pPr algn="ctr">
              <a:buNone/>
            </a:pPr>
            <a:r>
              <a:rPr lang="en-US" sz="1400" dirty="0" smtClean="0"/>
              <a:t>                                                                                                  </a:t>
            </a:r>
            <a:r>
              <a:rPr lang="el-GR" sz="1400" b="1" dirty="0" smtClean="0"/>
              <a:t>Καθοδικός σωλήνας ηλεκτρονίων </a:t>
            </a:r>
            <a:r>
              <a:rPr lang="en-US" sz="1400" b="1" dirty="0" smtClean="0"/>
              <a:t> </a:t>
            </a:r>
          </a:p>
          <a:p>
            <a:pPr algn="ctr">
              <a:buNone/>
            </a:pPr>
            <a:r>
              <a:rPr lang="en-US" sz="1400" b="1" dirty="0" smtClean="0"/>
              <a:t>                                                                                                      </a:t>
            </a:r>
            <a:r>
              <a:rPr lang="el-GR" sz="1400" b="1" dirty="0" smtClean="0"/>
              <a:t>(</a:t>
            </a:r>
            <a:r>
              <a:rPr lang="en-US" sz="1400" b="1" dirty="0" smtClean="0"/>
              <a:t>CRT)</a:t>
            </a:r>
          </a:p>
          <a:p>
            <a:pPr algn="ctr">
              <a:buNone/>
            </a:pPr>
            <a:endParaRPr lang="en-US" sz="1400" dirty="0" smtClean="0"/>
          </a:p>
          <a:p>
            <a:pPr algn="ctr">
              <a:buNone/>
            </a:pPr>
            <a:endParaRPr lang="en-US" sz="1400" dirty="0" smtClean="0"/>
          </a:p>
          <a:p>
            <a:pPr algn="ctr">
              <a:buNone/>
            </a:pPr>
            <a:endParaRPr lang="en-US" sz="1400" dirty="0" smtClean="0"/>
          </a:p>
          <a:p>
            <a:pPr algn="ctr">
              <a:buNone/>
            </a:pPr>
            <a:endParaRPr lang="en-US" sz="1400" dirty="0" smtClean="0"/>
          </a:p>
          <a:p>
            <a:pPr algn="ctr">
              <a:buNone/>
            </a:pPr>
            <a:endParaRPr lang="en-US" sz="1400" dirty="0" smtClean="0"/>
          </a:p>
          <a:p>
            <a:pPr algn="ctr">
              <a:buNone/>
            </a:pPr>
            <a:endParaRPr lang="en-US" sz="1400" dirty="0" smtClean="0"/>
          </a:p>
          <a:p>
            <a:pPr algn="ctr">
              <a:buNone/>
            </a:pPr>
            <a:endParaRPr lang="en-US" sz="1400" dirty="0" smtClean="0"/>
          </a:p>
          <a:p>
            <a:pPr algn="ctr">
              <a:buNone/>
            </a:pPr>
            <a:endParaRPr lang="en-US" sz="1400" dirty="0" smtClean="0"/>
          </a:p>
          <a:p>
            <a:pPr algn="ctr">
              <a:buNone/>
            </a:pPr>
            <a:r>
              <a:rPr lang="en-US" sz="2400" dirty="0" smtClean="0"/>
              <a:t>	</a:t>
            </a:r>
            <a:r>
              <a:rPr lang="el-GR" sz="2400" dirty="0" smtClean="0"/>
              <a:t>Χαρακτηριστικές ποσότητες της δέσμης είναι η ενέργεια, η ένταση και η ποσότητα </a:t>
            </a:r>
            <a:r>
              <a:rPr lang="en-US" sz="2400" dirty="0" smtClean="0"/>
              <a:t>“duty cycle”.</a:t>
            </a:r>
          </a:p>
        </p:txBody>
      </p:sp>
      <p:sp>
        <p:nvSpPr>
          <p:cNvPr id="4" name="3 - Θέση αριθμού διαφάνειας"/>
          <p:cNvSpPr>
            <a:spLocks noGrp="1"/>
          </p:cNvSpPr>
          <p:nvPr>
            <p:ph type="sldNum" sz="quarter" idx="12"/>
          </p:nvPr>
        </p:nvSpPr>
        <p:spPr/>
        <p:txBody>
          <a:bodyPr/>
          <a:lstStyle/>
          <a:p>
            <a:fld id="{2FF71703-AE87-4034-8B51-4B6B84C856D3}" type="slidenum">
              <a:rPr lang="en-US" smtClean="0"/>
              <a:pPr/>
              <a:t>8</a:t>
            </a:fld>
            <a:endParaRPr lang="en-US"/>
          </a:p>
        </p:txBody>
      </p:sp>
      <p:pic>
        <p:nvPicPr>
          <p:cNvPr id="2050" name="Picture 2" descr="C:\Documents and Settings\NIKOΣ\Τα έγγραφά μου\Οι εικόνες μου\img101.jpg"/>
          <p:cNvPicPr>
            <a:picLocks noChangeAspect="1" noChangeArrowheads="1"/>
          </p:cNvPicPr>
          <p:nvPr/>
        </p:nvPicPr>
        <p:blipFill>
          <a:blip r:embed="rId3" cstate="print"/>
          <a:srcRect/>
          <a:stretch>
            <a:fillRect/>
          </a:stretch>
        </p:blipFill>
        <p:spPr bwMode="auto">
          <a:xfrm>
            <a:off x="685800" y="2057400"/>
            <a:ext cx="4800600" cy="2612714"/>
          </a:xfrm>
          <a:prstGeom prst="rect">
            <a:avLst/>
          </a:prstGeom>
          <a:noFill/>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anim calcmode="lin" valueType="num">
                                      <p:cBhvr additive="base">
                                        <p:cTn id="2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180306"/>
          </a:xfrm>
        </p:spPr>
        <p:txBody>
          <a:bodyPr>
            <a:normAutofit fontScale="90000"/>
          </a:bodyPr>
          <a:lstStyle/>
          <a:p>
            <a:pPr algn="ctr"/>
            <a:r>
              <a:rPr lang="en-US" dirty="0" smtClean="0"/>
              <a:t>H </a:t>
            </a:r>
            <a:r>
              <a:rPr lang="el-GR" dirty="0" smtClean="0"/>
              <a:t>ηλεκτρομαγνητική κοιλότητα…..</a:t>
            </a:r>
            <a:endParaRPr lang="el-GR" dirty="0"/>
          </a:p>
        </p:txBody>
      </p:sp>
      <p:sp>
        <p:nvSpPr>
          <p:cNvPr id="3" name="2 - Θέση περιεχομένου"/>
          <p:cNvSpPr>
            <a:spLocks noGrp="1"/>
          </p:cNvSpPr>
          <p:nvPr>
            <p:ph idx="1"/>
          </p:nvPr>
        </p:nvSpPr>
        <p:spPr>
          <a:xfrm>
            <a:off x="0" y="1882808"/>
            <a:ext cx="4800600" cy="4572000"/>
          </a:xfrm>
        </p:spPr>
        <p:txBody>
          <a:bodyPr>
            <a:normAutofit/>
          </a:bodyPr>
          <a:lstStyle/>
          <a:p>
            <a:pPr algn="just">
              <a:buNone/>
            </a:pPr>
            <a:r>
              <a:rPr lang="el-GR" sz="2400" dirty="0" smtClean="0"/>
              <a:t>Το στοιχείο της επιτάχυνσης…..</a:t>
            </a:r>
          </a:p>
          <a:p>
            <a:pPr algn="just"/>
            <a:endParaRPr lang="el-GR" sz="2400" dirty="0" smtClean="0"/>
          </a:p>
          <a:p>
            <a:pPr algn="just"/>
            <a:r>
              <a:rPr lang="el-GR" sz="2400" dirty="0" smtClean="0"/>
              <a:t>Οι κοιλότητες διαθέτουν αποθηκευμένη ηλεκτρική ενέργεια, και ένα μέρος αυτής μεταφέρεται στα σωματίδια κάθε φορά που περνούν μέσα απ' τις κοιλότητες.</a:t>
            </a:r>
            <a:endParaRPr lang="el-GR" sz="2400" dirty="0"/>
          </a:p>
        </p:txBody>
      </p:sp>
      <p:sp>
        <p:nvSpPr>
          <p:cNvPr id="4" name="3 - Θέση αριθμού διαφάνειας"/>
          <p:cNvSpPr>
            <a:spLocks noGrp="1"/>
          </p:cNvSpPr>
          <p:nvPr>
            <p:ph type="sldNum" sz="quarter" idx="12"/>
          </p:nvPr>
        </p:nvSpPr>
        <p:spPr/>
        <p:txBody>
          <a:bodyPr/>
          <a:lstStyle/>
          <a:p>
            <a:fld id="{2FF71703-AE87-4034-8B51-4B6B84C856D3}" type="slidenum">
              <a:rPr lang="en-US" smtClean="0"/>
              <a:pPr/>
              <a:t>9</a:t>
            </a:fld>
            <a:endParaRPr lang="en-US"/>
          </a:p>
        </p:txBody>
      </p:sp>
      <p:pic>
        <p:nvPicPr>
          <p:cNvPr id="3074" name="Picture 2" descr="C:\Documents and Settings\NIKOΣ\Τα έγγραφά μου\Οι εικόνες μου\accel4.gif"/>
          <p:cNvPicPr>
            <a:picLocks noChangeAspect="1" noChangeArrowheads="1"/>
          </p:cNvPicPr>
          <p:nvPr/>
        </p:nvPicPr>
        <p:blipFill>
          <a:blip r:embed="rId2" cstate="print"/>
          <a:srcRect/>
          <a:stretch>
            <a:fillRect/>
          </a:stretch>
        </p:blipFill>
        <p:spPr bwMode="auto">
          <a:xfrm>
            <a:off x="5029200" y="2362200"/>
            <a:ext cx="3810000" cy="2971800"/>
          </a:xfrm>
          <a:prstGeom prst="rect">
            <a:avLst/>
          </a:prstGeom>
          <a:noFill/>
        </p:spPr>
      </p:pic>
      <p:sp>
        <p:nvSpPr>
          <p:cNvPr id="6" name="5 - TextBox"/>
          <p:cNvSpPr txBox="1"/>
          <p:nvPr/>
        </p:nvSpPr>
        <p:spPr>
          <a:xfrm>
            <a:off x="6248400" y="5486400"/>
            <a:ext cx="1676400" cy="307777"/>
          </a:xfrm>
          <a:prstGeom prst="rect">
            <a:avLst/>
          </a:prstGeom>
          <a:noFill/>
        </p:spPr>
        <p:txBody>
          <a:bodyPr wrap="square" rtlCol="0">
            <a:spAutoFit/>
          </a:bodyPr>
          <a:lstStyle/>
          <a:p>
            <a:r>
              <a:rPr lang="en-US" sz="1400" dirty="0" smtClean="0"/>
              <a:t>352MHz   LEP</a:t>
            </a:r>
            <a:endParaRPr lang="el-GR" sz="1400"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3"/>
</p:tagLst>
</file>

<file path=ppt/tags/tag10.xml><?xml version="1.0" encoding="utf-8"?>
<p:tagLst xmlns:a="http://schemas.openxmlformats.org/drawingml/2006/main" xmlns:r="http://schemas.openxmlformats.org/officeDocument/2006/relationships" xmlns:p="http://schemas.openxmlformats.org/presentationml/2006/main">
  <p:tag name="TIMING" val="|3.8|1.4|7.5|1.4"/>
</p:tagLst>
</file>

<file path=ppt/tags/tag11.xml><?xml version="1.0" encoding="utf-8"?>
<p:tagLst xmlns:a="http://schemas.openxmlformats.org/drawingml/2006/main" xmlns:r="http://schemas.openxmlformats.org/officeDocument/2006/relationships" xmlns:p="http://schemas.openxmlformats.org/presentationml/2006/main">
  <p:tag name="TIMING" val="|7.8|20.5"/>
</p:tagLst>
</file>

<file path=ppt/tags/tag12.xml><?xml version="1.0" encoding="utf-8"?>
<p:tagLst xmlns:a="http://schemas.openxmlformats.org/drawingml/2006/main" xmlns:r="http://schemas.openxmlformats.org/officeDocument/2006/relationships" xmlns:p="http://schemas.openxmlformats.org/presentationml/2006/main">
  <p:tag name="TIMING" val="|37.8|16.5"/>
</p:tagLst>
</file>

<file path=ppt/tags/tag13.xml><?xml version="1.0" encoding="utf-8"?>
<p:tagLst xmlns:a="http://schemas.openxmlformats.org/drawingml/2006/main" xmlns:r="http://schemas.openxmlformats.org/officeDocument/2006/relationships" xmlns:p="http://schemas.openxmlformats.org/presentationml/2006/main">
  <p:tag name="TIMING" val="|19.2|0.8|0.6"/>
</p:tagLst>
</file>

<file path=ppt/tags/tag14.xml><?xml version="1.0" encoding="utf-8"?>
<p:tagLst xmlns:a="http://schemas.openxmlformats.org/drawingml/2006/main" xmlns:r="http://schemas.openxmlformats.org/officeDocument/2006/relationships" xmlns:p="http://schemas.openxmlformats.org/presentationml/2006/main">
  <p:tag name="TIMING" val="|33.7"/>
</p:tagLst>
</file>

<file path=ppt/tags/tag2.xml><?xml version="1.0" encoding="utf-8"?>
<p:tagLst xmlns:a="http://schemas.openxmlformats.org/drawingml/2006/main" xmlns:r="http://schemas.openxmlformats.org/officeDocument/2006/relationships" xmlns:p="http://schemas.openxmlformats.org/presentationml/2006/main">
  <p:tag name="TIMING" val="|1.2|6|0.5|15.9"/>
</p:tagLst>
</file>

<file path=ppt/tags/tag3.xml><?xml version="1.0" encoding="utf-8"?>
<p:tagLst xmlns:a="http://schemas.openxmlformats.org/drawingml/2006/main" xmlns:r="http://schemas.openxmlformats.org/officeDocument/2006/relationships" xmlns:p="http://schemas.openxmlformats.org/presentationml/2006/main">
  <p:tag name="TIMING" val="|0|0.5|0.6|19.3"/>
</p:tagLst>
</file>

<file path=ppt/tags/tag4.xml><?xml version="1.0" encoding="utf-8"?>
<p:tagLst xmlns:a="http://schemas.openxmlformats.org/drawingml/2006/main" xmlns:r="http://schemas.openxmlformats.org/officeDocument/2006/relationships" xmlns:p="http://schemas.openxmlformats.org/presentationml/2006/main">
  <p:tag name="TIMING" val="|0.6|4.4|4.9|1.9|3.5"/>
</p:tagLst>
</file>

<file path=ppt/tags/tag5.xml><?xml version="1.0" encoding="utf-8"?>
<p:tagLst xmlns:a="http://schemas.openxmlformats.org/drawingml/2006/main" xmlns:r="http://schemas.openxmlformats.org/officeDocument/2006/relationships" xmlns:p="http://schemas.openxmlformats.org/presentationml/2006/main">
  <p:tag name="TIMING" val="|25.4"/>
</p:tagLst>
</file>

<file path=ppt/tags/tag6.xml><?xml version="1.0" encoding="utf-8"?>
<p:tagLst xmlns:a="http://schemas.openxmlformats.org/drawingml/2006/main" xmlns:r="http://schemas.openxmlformats.org/officeDocument/2006/relationships" xmlns:p="http://schemas.openxmlformats.org/presentationml/2006/main">
  <p:tag name="TIMING" val="|32.5"/>
</p:tagLst>
</file>

<file path=ppt/tags/tag7.xml><?xml version="1.0" encoding="utf-8"?>
<p:tagLst xmlns:a="http://schemas.openxmlformats.org/drawingml/2006/main" xmlns:r="http://schemas.openxmlformats.org/officeDocument/2006/relationships" xmlns:p="http://schemas.openxmlformats.org/presentationml/2006/main">
  <p:tag name="TIMING" val="|21.9|9.3|4.6"/>
</p:tagLst>
</file>

<file path=ppt/tags/tag8.xml><?xml version="1.0" encoding="utf-8"?>
<p:tagLst xmlns:a="http://schemas.openxmlformats.org/drawingml/2006/main" xmlns:r="http://schemas.openxmlformats.org/officeDocument/2006/relationships" xmlns:p="http://schemas.openxmlformats.org/presentationml/2006/main">
  <p:tag name="TIMING" val="|0.9|4.2|0.7|24.3|2.8"/>
</p:tagLst>
</file>

<file path=ppt/tags/tag9.xml><?xml version="1.0" encoding="utf-8"?>
<p:tagLst xmlns:a="http://schemas.openxmlformats.org/drawingml/2006/main" xmlns:r="http://schemas.openxmlformats.org/officeDocument/2006/relationships" xmlns:p="http://schemas.openxmlformats.org/presentationml/2006/main">
  <p:tag name="TIMING" val="|27|0.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2051</TotalTime>
  <Words>2444</Words>
  <Application>Microsoft Office PowerPoint</Application>
  <PresentationFormat>Προβολή στην οθόνη (4:3)</PresentationFormat>
  <Paragraphs>307</Paragraphs>
  <Slides>38</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38</vt:i4>
      </vt:variant>
    </vt:vector>
  </HeadingPairs>
  <TitlesOfParts>
    <vt:vector size="39" baseType="lpstr">
      <vt:lpstr>Verve</vt:lpstr>
      <vt:lpstr>ΣΕΜΙΝΑΡΙΟ ΦΥΣΙΚΗΣ 2010 ΘΕΜΑ: ΕΠΙΤΑΧΥΝΤΕΣ &amp; ΕΦΑΡΜΟΓΕΣ ΣΤΗΝ ΙΑΤΡΙΚΗ</vt:lpstr>
      <vt:lpstr>   ΕΠΙΤΑΧΥΝΤΕΣ - ΤΑ ΒΑΣΙΚΑ....</vt:lpstr>
      <vt:lpstr>Δυνάμεις που χρησιμοποιούνται στην επιτάχυνση σωματιδίων……</vt:lpstr>
      <vt:lpstr>Διαφάνεια 4</vt:lpstr>
      <vt:lpstr>ΗΛΕΚΤΡΙΚΟ ΠΕΔΙΟ      «ΕΠΙΤΑΧΥΝΣΗ»</vt:lpstr>
      <vt:lpstr>ΤΑ ΒΑΣΙΚΑ ΣΤΟΙΧΕΙΑ ΕΝΟΣ ΕΠΙΤΑΧΥΝΤΗ</vt:lpstr>
      <vt:lpstr>Η δέσμη……</vt:lpstr>
      <vt:lpstr>Διαφάνεια 8</vt:lpstr>
      <vt:lpstr>H ηλεκτρομαγνητική κοιλότητα…..</vt:lpstr>
      <vt:lpstr>Ο σωλήνας κενού……</vt:lpstr>
      <vt:lpstr>Μαγνήτες καμπύλωσης (Bending Magnets)……</vt:lpstr>
      <vt:lpstr>Διαφάνεια 12</vt:lpstr>
      <vt:lpstr>Μαγνήτες εστίασης (Focusing Magnets)….</vt:lpstr>
      <vt:lpstr>Διαφάνεια 14</vt:lpstr>
      <vt:lpstr>Υπεραγώγιμοι μαγνήτες…….</vt:lpstr>
      <vt:lpstr>       ΤΥΠΟΙ  ΕΠΙΤΑΧΥΝΤΩΝ</vt:lpstr>
      <vt:lpstr>Δύο βασικοί τύποι……</vt:lpstr>
      <vt:lpstr>    ΓΡΑΜΜΙΚΟΙ ΕΠΙΤΑΧΥΝΤΕΣ    (LINACS)</vt:lpstr>
      <vt:lpstr>Γενικά στοιχεία……</vt:lpstr>
      <vt:lpstr>Διαφάνεια 20</vt:lpstr>
      <vt:lpstr>Διαφάνεια 21</vt:lpstr>
      <vt:lpstr>     ΚΥΚΛΙΚΟΙ  ΕΠΙΤΑΧΥΝΤΕΣ (SYNCHROTRON)</vt:lpstr>
      <vt:lpstr>Γενικά στοιχεία……</vt:lpstr>
      <vt:lpstr>Διαφάνεια 24</vt:lpstr>
      <vt:lpstr>ΣΥΓΚΡΙΣΗ……..</vt:lpstr>
      <vt:lpstr>Ο Μεγάλος Αδρονικός Επιταχυντής (LHC)….</vt:lpstr>
      <vt:lpstr>Διαφάνεια 27</vt:lpstr>
      <vt:lpstr>Το Σύγχροτρο……</vt:lpstr>
      <vt:lpstr>Διαφάνεια 29</vt:lpstr>
      <vt:lpstr>Διαφάνεια 30</vt:lpstr>
      <vt:lpstr>Διαφάνεια 31</vt:lpstr>
      <vt:lpstr>Γραμμικοί επιταχυντές &amp; θεραπεία καρκίνου</vt:lpstr>
      <vt:lpstr>Διαφάνεια 33</vt:lpstr>
      <vt:lpstr>Οι γραμμικοί επιταχυντές στα Ελληνικά νοσοκομεία…..</vt:lpstr>
      <vt:lpstr>Επιταχυντές &amp; Ραδιοϊσότοπα.....</vt:lpstr>
      <vt:lpstr>Παραγωγή Ραδιοϊσοτόπων....</vt:lpstr>
      <vt:lpstr>Μελλοντικοί στόχοι......</vt:lpstr>
      <vt:lpstr>Βιβλιογραφία......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ΣΕΜΙΝΑΡΙΟ ΦΥΣΙΚΗΣ 2010 ΘΕΜΑ: ΕΠΙΤΑΧΥΝΤΕΣ &amp; ΕΦΑΡΜΟΓΕΣ ΣΤΗΝ ΙΑΤΡΙΚΗ</dc:title>
  <dc:creator>Oikonomopoulos</dc:creator>
  <cp:lastModifiedBy>Your User Name</cp:lastModifiedBy>
  <cp:revision>81</cp:revision>
  <dcterms:created xsi:type="dcterms:W3CDTF">2010-05-18T09:56:59Z</dcterms:created>
  <dcterms:modified xsi:type="dcterms:W3CDTF">2010-05-25T12:26:24Z</dcterms:modified>
</cp:coreProperties>
</file>