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83" r:id="rId4"/>
    <p:sldId id="260" r:id="rId5"/>
    <p:sldId id="258" r:id="rId6"/>
    <p:sldId id="259" r:id="rId7"/>
    <p:sldId id="284" r:id="rId8"/>
    <p:sldId id="261" r:id="rId9"/>
    <p:sldId id="262" r:id="rId10"/>
    <p:sldId id="263" r:id="rId11"/>
    <p:sldId id="266" r:id="rId12"/>
    <p:sldId id="268" r:id="rId13"/>
    <p:sldId id="271" r:id="rId14"/>
    <p:sldId id="272" r:id="rId15"/>
    <p:sldId id="274" r:id="rId16"/>
    <p:sldId id="273" r:id="rId17"/>
    <p:sldId id="275" r:id="rId18"/>
    <p:sldId id="277" r:id="rId19"/>
    <p:sldId id="278" r:id="rId20"/>
    <p:sldId id="279" r:id="rId21"/>
    <p:sldId id="280" r:id="rId22"/>
    <p:sldId id="281"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8047C905-2D0C-4DAB-B7D5-B3951FC47330}" type="datetimeFigureOut">
              <a:rPr lang="el-GR" smtClean="0"/>
              <a:pPr/>
              <a:t>1/6/2010</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7A227686-777E-42E6-B002-D41FE1A7F3D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047C905-2D0C-4DAB-B7D5-B3951FC47330}" type="datetimeFigureOut">
              <a:rPr lang="el-GR" smtClean="0"/>
              <a:pPr/>
              <a:t>1/6/2010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227686-777E-42E6-B002-D41FE1A7F3D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047C905-2D0C-4DAB-B7D5-B3951FC47330}" type="datetimeFigureOut">
              <a:rPr lang="el-GR" smtClean="0"/>
              <a:pPr/>
              <a:t>1/6/2010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227686-777E-42E6-B002-D41FE1A7F3D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047C905-2D0C-4DAB-B7D5-B3951FC47330}" type="datetimeFigureOut">
              <a:rPr lang="el-GR" smtClean="0"/>
              <a:pPr/>
              <a:t>1/6/2010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227686-777E-42E6-B002-D41FE1A7F3D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047C905-2D0C-4DAB-B7D5-B3951FC47330}" type="datetimeFigureOut">
              <a:rPr lang="el-GR" smtClean="0"/>
              <a:pPr/>
              <a:t>1/6/2010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227686-777E-42E6-B002-D41FE1A7F3D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047C905-2D0C-4DAB-B7D5-B3951FC47330}" type="datetimeFigureOut">
              <a:rPr lang="el-GR" smtClean="0"/>
              <a:pPr/>
              <a:t>1/6/2010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A227686-777E-42E6-B002-D41FE1A7F3D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8047C905-2D0C-4DAB-B7D5-B3951FC47330}" type="datetimeFigureOut">
              <a:rPr lang="el-GR" smtClean="0"/>
              <a:pPr/>
              <a:t>1/6/2010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7A227686-777E-42E6-B002-D41FE1A7F3D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8047C905-2D0C-4DAB-B7D5-B3951FC47330}" type="datetimeFigureOut">
              <a:rPr lang="el-GR" smtClean="0"/>
              <a:pPr/>
              <a:t>1/6/2010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7A227686-777E-42E6-B002-D41FE1A7F3D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047C905-2D0C-4DAB-B7D5-B3951FC47330}" type="datetimeFigureOut">
              <a:rPr lang="el-GR" smtClean="0"/>
              <a:pPr/>
              <a:t>1/6/2010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7A227686-777E-42E6-B002-D41FE1A7F3D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047C905-2D0C-4DAB-B7D5-B3951FC47330}" type="datetimeFigureOut">
              <a:rPr lang="el-GR" smtClean="0"/>
              <a:pPr/>
              <a:t>1/6/2010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A227686-777E-42E6-B002-D41FE1A7F3D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047C905-2D0C-4DAB-B7D5-B3951FC47330}" type="datetimeFigureOut">
              <a:rPr lang="el-GR" smtClean="0"/>
              <a:pPr/>
              <a:t>1/6/2010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7A227686-777E-42E6-B002-D41FE1A7F3DD}"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047C905-2D0C-4DAB-B7D5-B3951FC47330}" type="datetimeFigureOut">
              <a:rPr lang="el-GR" smtClean="0"/>
              <a:pPr/>
              <a:t>1/6/2010</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A227686-777E-42E6-B002-D41FE1A7F3DD}"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ca-oe.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428604"/>
            <a:ext cx="7772400" cy="1470025"/>
          </a:xfrm>
        </p:spPr>
        <p:txBody>
          <a:bodyPr>
            <a:noAutofit/>
          </a:bodyPr>
          <a:lstStyle/>
          <a:p>
            <a:r>
              <a:rPr lang="el-GR" sz="3200" b="1" i="1" u="sng" dirty="0" smtClean="0">
                <a:latin typeface="Segoe Script" pitchFamily="34" charset="0"/>
              </a:rPr>
              <a:t>ΤΕΧΝΟΛΟΓΙΕΣ ΠΑΡΑΓΩΓΗΣ</a:t>
            </a:r>
            <a:br>
              <a:rPr lang="el-GR" sz="3200" b="1" i="1" u="sng" dirty="0" smtClean="0">
                <a:latin typeface="Segoe Script" pitchFamily="34" charset="0"/>
              </a:rPr>
            </a:br>
            <a:r>
              <a:rPr lang="el-GR" sz="3200" b="1" i="1" u="sng" dirty="0" smtClean="0">
                <a:latin typeface="Segoe Script" pitchFamily="34" charset="0"/>
              </a:rPr>
              <a:t>ΗΛΕΚΤΡΙΚΗΣ ΕΝΕΡΓΕΙΑΣ ΑΠΟ</a:t>
            </a:r>
            <a:br>
              <a:rPr lang="el-GR" sz="3200" b="1" i="1" u="sng" dirty="0" smtClean="0">
                <a:latin typeface="Segoe Script" pitchFamily="34" charset="0"/>
              </a:rPr>
            </a:br>
            <a:r>
              <a:rPr lang="el-GR" sz="3200" b="1" i="1" u="sng" dirty="0" smtClean="0">
                <a:latin typeface="Segoe Script" pitchFamily="34" charset="0"/>
              </a:rPr>
              <a:t>ΤΑ ΘΑΛΑΣΣΙΑ ΚΥΜΑΤΑ</a:t>
            </a:r>
            <a:endParaRPr lang="el-GR" sz="3200" b="1" i="1" u="sng" dirty="0">
              <a:latin typeface="Segoe Script" pitchFamily="34" charset="0"/>
            </a:endParaRPr>
          </a:p>
        </p:txBody>
      </p:sp>
      <p:sp>
        <p:nvSpPr>
          <p:cNvPr id="3" name="2 - Υπότιτλος"/>
          <p:cNvSpPr>
            <a:spLocks noGrp="1"/>
          </p:cNvSpPr>
          <p:nvPr>
            <p:ph type="subTitle" idx="1"/>
          </p:nvPr>
        </p:nvSpPr>
        <p:spPr>
          <a:xfrm>
            <a:off x="1785918" y="2500306"/>
            <a:ext cx="5357850" cy="1285884"/>
          </a:xfrm>
        </p:spPr>
        <p:txBody>
          <a:bodyPr>
            <a:normAutofit/>
          </a:bodyPr>
          <a:lstStyle/>
          <a:p>
            <a:r>
              <a:rPr lang="el-GR" i="1" dirty="0" smtClean="0">
                <a:solidFill>
                  <a:schemeClr val="tx1"/>
                </a:solidFill>
                <a:latin typeface="Segoe Script" pitchFamily="34" charset="0"/>
              </a:rPr>
              <a:t>Σερπετζόγλου Δ.Ευθύμης</a:t>
            </a:r>
          </a:p>
          <a:p>
            <a:r>
              <a:rPr lang="el-GR" i="1" dirty="0" smtClean="0">
                <a:solidFill>
                  <a:schemeClr val="tx1"/>
                </a:solidFill>
                <a:latin typeface="Segoe Script" pitchFamily="34" charset="0"/>
              </a:rPr>
              <a:t>8</a:t>
            </a:r>
            <a:r>
              <a:rPr lang="el-GR" i="1" baseline="30000" dirty="0" smtClean="0">
                <a:solidFill>
                  <a:schemeClr val="tx1"/>
                </a:solidFill>
                <a:latin typeface="Segoe Script" pitchFamily="34" charset="0"/>
              </a:rPr>
              <a:t>ο</a:t>
            </a:r>
            <a:r>
              <a:rPr lang="el-GR" i="1" dirty="0" smtClean="0">
                <a:solidFill>
                  <a:schemeClr val="tx1"/>
                </a:solidFill>
                <a:latin typeface="Segoe Script" pitchFamily="34" charset="0"/>
              </a:rPr>
              <a:t> Εξάμηνο Σ.Ε.Μ.Φ.Ε</a:t>
            </a:r>
            <a:endParaRPr lang="el-GR" i="1" dirty="0">
              <a:solidFill>
                <a:schemeClr val="tx1"/>
              </a:solidFill>
              <a:latin typeface="Segoe Script" pitchFamily="34" charset="0"/>
            </a:endParaRPr>
          </a:p>
        </p:txBody>
      </p:sp>
      <p:pic>
        <p:nvPicPr>
          <p:cNvPr id="5"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11188" y="4149725"/>
            <a:ext cx="1441450" cy="1389063"/>
          </a:xfrm>
          <a:prstGeom prst="rect">
            <a:avLst/>
          </a:prstGeom>
          <a:noFill/>
        </p:spPr>
      </p:pic>
      <p:sp>
        <p:nvSpPr>
          <p:cNvPr id="6" name="5 - TextBox"/>
          <p:cNvSpPr txBox="1"/>
          <p:nvPr/>
        </p:nvSpPr>
        <p:spPr>
          <a:xfrm>
            <a:off x="2071670" y="4357694"/>
            <a:ext cx="6853158" cy="1323439"/>
          </a:xfrm>
          <a:prstGeom prst="rect">
            <a:avLst/>
          </a:prstGeom>
          <a:noFill/>
        </p:spPr>
        <p:txBody>
          <a:bodyPr wrap="none" rtlCol="0">
            <a:spAutoFit/>
          </a:bodyPr>
          <a:lstStyle/>
          <a:p>
            <a:r>
              <a:rPr lang="el-GR" sz="1600" b="1" i="1" dirty="0" smtClean="0">
                <a:latin typeface="Segoe Script" pitchFamily="34" charset="0"/>
              </a:rPr>
              <a:t>Εθνικό Μετσόβιο Πολυτεχνείο</a:t>
            </a:r>
          </a:p>
          <a:p>
            <a:r>
              <a:rPr lang="el-GR" sz="1600" b="1" i="1" dirty="0" smtClean="0">
                <a:latin typeface="Segoe Script" pitchFamily="34" charset="0"/>
              </a:rPr>
              <a:t>Σχολή Εφαρμοσμένων Μαθηματικών και Φυσικών Επιστημών</a:t>
            </a:r>
          </a:p>
          <a:p>
            <a:r>
              <a:rPr lang="el-GR" sz="1600" b="1" i="1" u="sng" dirty="0" smtClean="0">
                <a:latin typeface="Segoe Script" pitchFamily="34" charset="0"/>
              </a:rPr>
              <a:t>Μάθημα:</a:t>
            </a:r>
            <a:r>
              <a:rPr lang="el-GR" sz="1600" b="1" i="1" dirty="0" smtClean="0">
                <a:latin typeface="Segoe Script" pitchFamily="34" charset="0"/>
              </a:rPr>
              <a:t> Σεμινάριο Φυσικής</a:t>
            </a:r>
          </a:p>
          <a:p>
            <a:r>
              <a:rPr lang="el-GR" sz="1600" b="1" i="1" u="sng" dirty="0" smtClean="0">
                <a:latin typeface="Segoe Script" pitchFamily="34" charset="0"/>
              </a:rPr>
              <a:t>Επιβλέπων Καθηγητής: </a:t>
            </a:r>
            <a:r>
              <a:rPr lang="el-GR" sz="1600" b="1" i="1" dirty="0" smtClean="0">
                <a:latin typeface="Segoe Script" pitchFamily="34" charset="0"/>
              </a:rPr>
              <a:t> Ζουμπούλης Η.</a:t>
            </a:r>
            <a:endParaRPr lang="el-GR" sz="1600" b="1" i="1" u="sng" dirty="0" smtClean="0">
              <a:latin typeface="Segoe Script" pitchFamily="34" charset="0"/>
            </a:endParaRPr>
          </a:p>
          <a:p>
            <a:endParaRPr lang="el-GR" sz="1600" b="1" dirty="0">
              <a:latin typeface="Comic Sans MS" pitchFamily="66"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428604"/>
            <a:ext cx="8229600" cy="1143000"/>
          </a:xfrm>
        </p:spPr>
        <p:txBody>
          <a:bodyPr>
            <a:normAutofit/>
          </a:bodyPr>
          <a:lstStyle/>
          <a:p>
            <a:r>
              <a:rPr lang="el-GR" sz="3600" b="1" i="1" dirty="0" smtClean="0">
                <a:latin typeface="Segoe Script" pitchFamily="34" charset="0"/>
              </a:rPr>
              <a:t>Διαχωρισμός Τεχνολογιών Κυματικής Ενέργειας</a:t>
            </a:r>
            <a:endParaRPr lang="el-GR" sz="3600" b="1" i="1" dirty="0">
              <a:latin typeface="Segoe Script" pitchFamily="34" charset="0"/>
            </a:endParaRPr>
          </a:p>
        </p:txBody>
      </p:sp>
      <p:sp>
        <p:nvSpPr>
          <p:cNvPr id="3" name="2 - Θέση περιεχομένου"/>
          <p:cNvSpPr>
            <a:spLocks noGrp="1"/>
          </p:cNvSpPr>
          <p:nvPr>
            <p:ph idx="1"/>
          </p:nvPr>
        </p:nvSpPr>
        <p:spPr>
          <a:xfrm>
            <a:off x="428596" y="1571612"/>
            <a:ext cx="8229600" cy="5000660"/>
          </a:xfrm>
        </p:spPr>
        <p:txBody>
          <a:bodyPr>
            <a:normAutofit fontScale="92500" lnSpcReduction="20000"/>
          </a:bodyPr>
          <a:lstStyle/>
          <a:p>
            <a:r>
              <a:rPr lang="el-GR" sz="2800" i="1" u="sng" dirty="0" smtClean="0">
                <a:latin typeface="Segoe Script" pitchFamily="34" charset="0"/>
              </a:rPr>
              <a:t>Τεχνολογίες Ακτογραμμής</a:t>
            </a:r>
            <a:r>
              <a:rPr lang="en-US" sz="2800" i="1" u="sng" dirty="0" smtClean="0">
                <a:latin typeface="Segoe Script" pitchFamily="34" charset="0"/>
              </a:rPr>
              <a:t>:</a:t>
            </a:r>
            <a:r>
              <a:rPr lang="el-GR" sz="2800" i="1" u="sng" dirty="0" smtClean="0">
                <a:latin typeface="Segoe Script" pitchFamily="34" charset="0"/>
              </a:rPr>
              <a:t> </a:t>
            </a:r>
            <a:r>
              <a:rPr lang="el-GR" sz="1900" i="1" dirty="0" smtClean="0">
                <a:latin typeface="Segoe Script" pitchFamily="34" charset="0"/>
              </a:rPr>
              <a:t>Οι τεχνολογίες ακτογραμμής είναι σταθερές ή ενσωματωμένες στην ακτογραμμή, κάτι το οποίο τους προσδίδει το πλεονέκτημα της εύκολης εγκατάστασης και συντήρησης. Ωστόσο, υπόκεινται σε ένα κυματικό καθεστώς σημαντικά μικρότερης ισχύος. </a:t>
            </a:r>
          </a:p>
          <a:p>
            <a:r>
              <a:rPr lang="el-GR" sz="2800" i="1" u="sng" dirty="0" smtClean="0">
                <a:latin typeface="Segoe Script" pitchFamily="34" charset="0"/>
              </a:rPr>
              <a:t>Παράκτιες Τεχνολογίες</a:t>
            </a:r>
            <a:r>
              <a:rPr lang="en-US" sz="2800" i="1" u="sng" dirty="0" smtClean="0">
                <a:latin typeface="Segoe Script" pitchFamily="34" charset="0"/>
              </a:rPr>
              <a:t>:</a:t>
            </a:r>
            <a:r>
              <a:rPr lang="el-GR" sz="2800" i="1" u="sng" dirty="0" smtClean="0">
                <a:latin typeface="Segoe Script" pitchFamily="34" charset="0"/>
              </a:rPr>
              <a:t> </a:t>
            </a:r>
            <a:r>
              <a:rPr lang="el-GR" sz="1900" i="1" dirty="0" smtClean="0">
                <a:latin typeface="Segoe Script" pitchFamily="34" charset="0"/>
              </a:rPr>
              <a:t>Οι παράκτιες τεχνολογίες εγκαθίστανται σε μέτριο βάθος υδάτων (περίπου 20 με 30 μέτρα), σε αποστάσεις μέχρι και περίπου 500 μέτρα από την ακτή. Έχουν σχεδόν τα ίδια πλεονεκτήματα με τις τεχνολογίες ακτογραμμής, ενώ παράλληλα υπόκεινται σε θαλάσσια κύματα υψηλότερου επιπέδου ισχύος.</a:t>
            </a:r>
          </a:p>
          <a:p>
            <a:r>
              <a:rPr lang="el-GR" sz="2800" i="1" u="sng" dirty="0" smtClean="0">
                <a:latin typeface="Segoe Script" pitchFamily="34" charset="0"/>
              </a:rPr>
              <a:t>Υπεράκτιες Τεχνολογίες</a:t>
            </a:r>
            <a:r>
              <a:rPr lang="en-US" sz="2800" i="1" u="sng" dirty="0" smtClean="0">
                <a:latin typeface="Segoe Script" pitchFamily="34" charset="0"/>
              </a:rPr>
              <a:t>:</a:t>
            </a:r>
            <a:r>
              <a:rPr lang="el-GR" sz="2800" i="1" dirty="0" smtClean="0">
                <a:latin typeface="Segoe Script" pitchFamily="34" charset="0"/>
              </a:rPr>
              <a:t> </a:t>
            </a:r>
            <a:r>
              <a:rPr lang="el-GR" sz="1900" i="1" dirty="0" smtClean="0">
                <a:latin typeface="Segoe Script" pitchFamily="34" charset="0"/>
              </a:rPr>
              <a:t>Οι υπεράκτιες τεχνολογίες εκμεταλλεύονται τα πιο ισχυρά κυματικά κλίματα που συναντώνται σε μεγάλο βάθος υδάτων (μεγαλύτερο από 40 μέτρα). Ο σχεδιασμός των πιο πρόσφατων υπεράκτιων τεχνολογιών επικεντρώνεται κυρίως σε 16 μικρές αρθρωτές συσκευές, που δίνουν συνολική παραγόμενη έξοδο μεγάλης ισχύος όταν παρατάσσονται σε μεγάλο αριθμό.</a:t>
            </a:r>
            <a:endParaRPr lang="el-GR" sz="1900" i="1" dirty="0">
              <a:latin typeface="Segoe Script" pitchFamily="34" charset="0"/>
            </a:endParaRPr>
          </a:p>
        </p:txBody>
      </p:sp>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i="1" dirty="0" smtClean="0">
                <a:latin typeface="Segoe Script" pitchFamily="34" charset="0"/>
              </a:rPr>
              <a:t>Τεχνολογίες Υπέρβασης/Υπερύψωσης</a:t>
            </a:r>
          </a:p>
        </p:txBody>
      </p:sp>
      <p:sp>
        <p:nvSpPr>
          <p:cNvPr id="3" name="2 - Θέση περιεχομένου"/>
          <p:cNvSpPr>
            <a:spLocks noGrp="1"/>
          </p:cNvSpPr>
          <p:nvPr>
            <p:ph idx="1"/>
          </p:nvPr>
        </p:nvSpPr>
        <p:spPr/>
        <p:txBody>
          <a:bodyPr/>
          <a:lstStyle/>
          <a:p>
            <a:endParaRPr lang="el-GR" sz="2400" i="1" dirty="0" smtClean="0">
              <a:latin typeface="Segoe Script" pitchFamily="34" charset="0"/>
            </a:endParaRPr>
          </a:p>
          <a:p>
            <a:r>
              <a:rPr lang="el-GR" sz="2400" i="1" dirty="0" smtClean="0">
                <a:latin typeface="Segoe Script" pitchFamily="34" charset="0"/>
              </a:rPr>
              <a:t>Πρόκειται</a:t>
            </a:r>
            <a:r>
              <a:rPr lang="el-GR" i="1" dirty="0" smtClean="0">
                <a:latin typeface="Segoe Script" pitchFamily="34" charset="0"/>
              </a:rPr>
              <a:t> για πλωτές ή σταθερές δεξαμενές, οι οποίες περισυλλέγουν το νερό των κυμάτων σε στάθμη υψηλότερη από τη μέση στάθμη της θαλάσσιας επιφάνειας. Η διαφορά στάθμης χρησιμοποιείται για την κίνηση ενός ή περισσότερων υδροστροβίλων.</a:t>
            </a:r>
            <a:endParaRPr lang="el-GR" i="1" dirty="0">
              <a:latin typeface="Segoe Script" pitchFamily="34" charset="0"/>
            </a:endParaRPr>
          </a:p>
        </p:txBody>
      </p:sp>
    </p:spTree>
  </p:cSld>
  <p:clrMapOvr>
    <a:masterClrMapping/>
  </p:clrMapOvr>
  <p:transition>
    <p:split orient="ver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85720" y="500042"/>
            <a:ext cx="3714776" cy="278608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857752" y="500042"/>
            <a:ext cx="3943360" cy="2786082"/>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285720" y="3429000"/>
            <a:ext cx="3714776" cy="3071834"/>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4857752" y="3429000"/>
            <a:ext cx="3929090" cy="3086105"/>
          </a:xfrm>
          <a:prstGeom prst="rect">
            <a:avLst/>
          </a:prstGeom>
          <a:noFill/>
          <a:ln w="9525">
            <a:noFill/>
            <a:miter lim="800000"/>
            <a:headEnd/>
            <a:tailEnd/>
          </a:ln>
          <a:effectLst/>
        </p:spPr>
      </p:pic>
    </p:spTree>
  </p:cSld>
  <p:clrMapOvr>
    <a:masterClrMapping/>
  </p:clrMapOvr>
  <p:transition>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i="1" dirty="0" smtClean="0">
                <a:latin typeface="Segoe Script" pitchFamily="34" charset="0"/>
              </a:rPr>
              <a:t>Τεχνολογίες Αρθρώσεων</a:t>
            </a:r>
            <a:endParaRPr lang="el-GR" sz="2800" dirty="0">
              <a:latin typeface="Segoe Script" pitchFamily="34" charset="0"/>
            </a:endParaRPr>
          </a:p>
        </p:txBody>
      </p:sp>
      <p:sp>
        <p:nvSpPr>
          <p:cNvPr id="3" name="2 - Θέση περιεχομένου"/>
          <p:cNvSpPr>
            <a:spLocks noGrp="1"/>
          </p:cNvSpPr>
          <p:nvPr>
            <p:ph idx="1"/>
          </p:nvPr>
        </p:nvSpPr>
        <p:spPr/>
        <p:txBody>
          <a:bodyPr/>
          <a:lstStyle/>
          <a:p>
            <a:endParaRPr lang="el-GR" dirty="0" smtClean="0"/>
          </a:p>
          <a:p>
            <a:r>
              <a:rPr lang="el-GR" sz="2400" i="1" dirty="0" smtClean="0">
                <a:latin typeface="Segoe Script" pitchFamily="34" charset="0"/>
              </a:rPr>
              <a:t>Πρόκειται για πλωτά, αρθρωτά συστήματα, τα οποία στις αρθρώσεις φέρουν αντλίες. Με τις κινήσεις του κυματισμού οι αντλίες συμπιέζουν υδραυλικό υγρό και δίνουν κίνηση σε υδραυλικούς κινητήρες.</a:t>
            </a:r>
            <a:endParaRPr lang="el-GR" sz="2400" i="1" dirty="0">
              <a:latin typeface="Segoe Script" pitchFamily="34" charset="0"/>
            </a:endParaRP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57158" y="214290"/>
            <a:ext cx="8429684" cy="6429420"/>
          </a:xfrm>
          <a:prstGeom prst="rect">
            <a:avLst/>
          </a:prstGeom>
          <a:noFill/>
          <a:ln w="9525">
            <a:noFill/>
            <a:miter lim="800000"/>
            <a:headEnd/>
            <a:tailEnd/>
          </a:ln>
          <a:effectLst/>
        </p:spPr>
      </p:pic>
    </p:spTree>
  </p:cSld>
  <p:clrMapOvr>
    <a:masterClrMapping/>
  </p:clrMapOvr>
  <p:transition>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357158" y="214289"/>
            <a:ext cx="8429684" cy="6429421"/>
          </a:xfrm>
          <a:prstGeom prst="rect">
            <a:avLst/>
          </a:prstGeom>
          <a:noFill/>
          <a:ln w="9525">
            <a:noFill/>
            <a:miter lim="800000"/>
            <a:headEnd/>
            <a:tailEnd/>
          </a:ln>
          <a:effectLst/>
        </p:spPr>
      </p:pic>
    </p:spTree>
  </p:cSld>
  <p:clrMapOvr>
    <a:masterClrMapping/>
  </p:clrMapOvr>
  <p:transition>
    <p:strip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srcRect/>
          <a:stretch>
            <a:fillRect/>
          </a:stretch>
        </p:blipFill>
        <p:spPr bwMode="auto">
          <a:xfrm>
            <a:off x="357158" y="214290"/>
            <a:ext cx="8429684" cy="6429420"/>
          </a:xfrm>
          <a:prstGeom prst="rect">
            <a:avLst/>
          </a:prstGeom>
          <a:noFill/>
          <a:ln w="9525">
            <a:noFill/>
            <a:miter lim="800000"/>
            <a:headEnd/>
            <a:tailEnd/>
          </a:ln>
          <a:effectLst/>
        </p:spPr>
      </p:pic>
    </p:spTree>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a:srcRect/>
          <a:stretch>
            <a:fillRect/>
          </a:stretch>
        </p:blipFill>
        <p:spPr bwMode="auto">
          <a:xfrm>
            <a:off x="357158" y="214290"/>
            <a:ext cx="8429684" cy="6429420"/>
          </a:xfrm>
          <a:prstGeom prst="rect">
            <a:avLst/>
          </a:prstGeom>
          <a:noFill/>
          <a:ln w="9525">
            <a:noFill/>
            <a:miter lim="800000"/>
            <a:headEnd/>
            <a:tailEnd/>
          </a:ln>
          <a:effectLst/>
        </p:spPr>
      </p:pic>
    </p:spTree>
  </p:cSld>
  <p:clrMapOvr>
    <a:masterClrMapping/>
  </p:clrMapOvr>
  <p:transition>
    <p:pull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4643438" y="1857364"/>
            <a:ext cx="4071966" cy="4500594"/>
          </a:xfrm>
          <a:prstGeom prst="rect">
            <a:avLst/>
          </a:prstGeom>
          <a:noFill/>
          <a:ln w="9525">
            <a:noFill/>
            <a:miter lim="800000"/>
            <a:headEnd/>
            <a:tailEnd/>
          </a:ln>
          <a:effectLst/>
        </p:spPr>
      </p:pic>
      <p:sp>
        <p:nvSpPr>
          <p:cNvPr id="3" name="2 - Τίτλος"/>
          <p:cNvSpPr>
            <a:spLocks noGrp="1"/>
          </p:cNvSpPr>
          <p:nvPr>
            <p:ph type="title"/>
          </p:nvPr>
        </p:nvSpPr>
        <p:spPr/>
        <p:txBody>
          <a:bodyPr>
            <a:normAutofit/>
          </a:bodyPr>
          <a:lstStyle/>
          <a:p>
            <a:r>
              <a:rPr lang="el-GR" sz="2800" b="1" i="1" dirty="0" smtClean="0">
                <a:latin typeface="Segoe Script" pitchFamily="34" charset="0"/>
              </a:rPr>
              <a:t>Τεχνολογίες Οριζόντιας</a:t>
            </a:r>
            <a:r>
              <a:rPr lang="en-US" sz="2800" b="1" i="1" dirty="0" smtClean="0">
                <a:latin typeface="Segoe Script" pitchFamily="34" charset="0"/>
              </a:rPr>
              <a:t> </a:t>
            </a:r>
            <a:r>
              <a:rPr lang="el-GR" sz="2800" b="1" i="1" dirty="0" smtClean="0">
                <a:latin typeface="Segoe Script" pitchFamily="34" charset="0"/>
              </a:rPr>
              <a:t>Κίνησης</a:t>
            </a:r>
            <a:endParaRPr lang="el-GR" sz="2800" dirty="0"/>
          </a:p>
        </p:txBody>
      </p:sp>
      <p:sp>
        <p:nvSpPr>
          <p:cNvPr id="5" name="4 - Θέση περιεχομένου"/>
          <p:cNvSpPr>
            <a:spLocks noGrp="1"/>
          </p:cNvSpPr>
          <p:nvPr>
            <p:ph sz="half" idx="1"/>
          </p:nvPr>
        </p:nvSpPr>
        <p:spPr/>
        <p:txBody>
          <a:bodyPr/>
          <a:lstStyle/>
          <a:p>
            <a:r>
              <a:rPr lang="el-GR" sz="2000" i="1" dirty="0" smtClean="0">
                <a:latin typeface="Segoe Script" pitchFamily="34" charset="0"/>
              </a:rPr>
              <a:t>Πρόκειται για συσκευές που εκμεταλλεύονται την οριζόντια ταχύτητα των μορίων του νερού των θαλάσσιων κυμάτων για την εκτροπή κατάλληλων σωμάτων ή τη συμπίεση/αποσυμπίεση ενός εύκαμπτου αεροθαλάμου που αντικρίζει το μέτωπο των θαλάσσιων κυμάτων.</a:t>
            </a:r>
          </a:p>
          <a:p>
            <a:endParaRPr lang="el-GR" dirty="0"/>
          </a:p>
        </p:txBody>
      </p:sp>
      <p:sp>
        <p:nvSpPr>
          <p:cNvPr id="8" name="7 - Θέση περιεχομένου"/>
          <p:cNvSpPr>
            <a:spLocks noGrp="1"/>
          </p:cNvSpPr>
          <p:nvPr>
            <p:ph sz="half" idx="2"/>
          </p:nvPr>
        </p:nvSpPr>
        <p:spPr/>
        <p:txBody>
          <a:bodyPr/>
          <a:lstStyle/>
          <a:p>
            <a:endParaRPr lang="el-GR" dirty="0"/>
          </a:p>
        </p:txBody>
      </p:sp>
    </p:spTree>
  </p:cSld>
  <p:clrMapOvr>
    <a:masterClrMapping/>
  </p:clrMapOvr>
  <p:transition>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4294967295"/>
          </p:nvPr>
        </p:nvPicPr>
        <p:blipFill>
          <a:blip r:embed="rId2"/>
          <a:srcRect/>
          <a:stretch>
            <a:fillRect/>
          </a:stretch>
        </p:blipFill>
        <p:spPr bwMode="auto">
          <a:xfrm>
            <a:off x="357158" y="231386"/>
            <a:ext cx="8429684" cy="6412323"/>
          </a:xfrm>
          <a:prstGeom prst="rect">
            <a:avLst/>
          </a:prstGeom>
          <a:noFill/>
          <a:ln w="9525">
            <a:noFill/>
            <a:miter lim="800000"/>
            <a:headEnd/>
            <a:tailEnd/>
          </a:ln>
          <a:effectLst/>
        </p:spPr>
      </p:pic>
    </p:spTree>
  </p:cSld>
  <p:clrMapOvr>
    <a:masterClrMapping/>
  </p:clrMapOvr>
  <p:transition>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500042"/>
            <a:ext cx="8229600" cy="1143000"/>
          </a:xfrm>
        </p:spPr>
        <p:txBody>
          <a:bodyPr>
            <a:normAutofit/>
          </a:bodyPr>
          <a:lstStyle/>
          <a:p>
            <a:pPr algn="ctr"/>
            <a:r>
              <a:rPr lang="el-GR" sz="4400" i="1" u="sng" dirty="0" smtClean="0">
                <a:latin typeface="Segoe Script" pitchFamily="34" charset="0"/>
              </a:rPr>
              <a:t>Περιεχόμενα</a:t>
            </a:r>
            <a:endParaRPr lang="el-GR" sz="4400" i="1" u="sng" dirty="0">
              <a:latin typeface="Segoe Script" pitchFamily="34" charset="0"/>
            </a:endParaRPr>
          </a:p>
        </p:txBody>
      </p:sp>
      <p:sp>
        <p:nvSpPr>
          <p:cNvPr id="3" name="2 - Θέση περιεχομένου"/>
          <p:cNvSpPr>
            <a:spLocks noGrp="1"/>
          </p:cNvSpPr>
          <p:nvPr>
            <p:ph idx="1"/>
          </p:nvPr>
        </p:nvSpPr>
        <p:spPr>
          <a:xfrm>
            <a:off x="457200" y="1714488"/>
            <a:ext cx="8229600" cy="4610112"/>
          </a:xfrm>
        </p:spPr>
        <p:txBody>
          <a:bodyPr>
            <a:normAutofit/>
          </a:bodyPr>
          <a:lstStyle/>
          <a:p>
            <a:r>
              <a:rPr lang="el-GR" sz="2400" i="1" dirty="0" smtClean="0">
                <a:latin typeface="Segoe Script" pitchFamily="34" charset="0"/>
              </a:rPr>
              <a:t>Ιστορικά και Εισαγωγικά στοιχεία</a:t>
            </a:r>
            <a:endParaRPr lang="en-US" sz="2400" i="1" dirty="0" smtClean="0">
              <a:latin typeface="Segoe Script" pitchFamily="34" charset="0"/>
            </a:endParaRPr>
          </a:p>
          <a:p>
            <a:r>
              <a:rPr lang="el-GR" sz="2400" i="1" dirty="0" smtClean="0">
                <a:latin typeface="Segoe Script" pitchFamily="34" charset="0"/>
              </a:rPr>
              <a:t>Δημιουργία των θαλάσσιων κυμάτων</a:t>
            </a:r>
          </a:p>
          <a:p>
            <a:r>
              <a:rPr lang="el-GR" sz="2400" i="1" dirty="0" smtClean="0">
                <a:latin typeface="Segoe Script" pitchFamily="34" charset="0"/>
              </a:rPr>
              <a:t>Πλεονεκτήματα Παραγωγής Ηλεκτρικής</a:t>
            </a:r>
          </a:p>
          <a:p>
            <a:pPr>
              <a:buNone/>
            </a:pPr>
            <a:r>
              <a:rPr lang="el-GR" sz="2400" i="1" dirty="0" smtClean="0">
                <a:latin typeface="Segoe Script" pitchFamily="34" charset="0"/>
              </a:rPr>
              <a:t>	Ενέργειας από τα Θαλάσσια Κύματα</a:t>
            </a:r>
          </a:p>
          <a:p>
            <a:r>
              <a:rPr lang="el-GR" sz="2400" i="1" dirty="0" smtClean="0">
                <a:latin typeface="Segoe Script" pitchFamily="34" charset="0"/>
              </a:rPr>
              <a:t>Βασικές Δυσκολίες των</a:t>
            </a:r>
          </a:p>
          <a:p>
            <a:pPr>
              <a:buNone/>
            </a:pPr>
            <a:r>
              <a:rPr lang="el-GR" sz="2400" i="1" dirty="0" smtClean="0">
                <a:latin typeface="Segoe Script" pitchFamily="34" charset="0"/>
              </a:rPr>
              <a:t>	Τεχνολογιών Κυματικής Ενέργειας</a:t>
            </a:r>
          </a:p>
          <a:p>
            <a:r>
              <a:rPr lang="el-GR" sz="2400" i="1" dirty="0" smtClean="0">
                <a:latin typeface="Segoe Script" pitchFamily="34" charset="0"/>
              </a:rPr>
              <a:t>Παρουσίαση Τεχνολογιών</a:t>
            </a:r>
          </a:p>
          <a:p>
            <a:pPr>
              <a:buNone/>
            </a:pPr>
            <a:r>
              <a:rPr lang="el-GR" sz="2400" i="1" dirty="0" smtClean="0">
                <a:latin typeface="Segoe Script" pitchFamily="34" charset="0"/>
              </a:rPr>
              <a:t>	Κυματικής Ενέργειας</a:t>
            </a:r>
          </a:p>
          <a:p>
            <a:r>
              <a:rPr lang="el-GR" sz="2400" i="1" dirty="0" smtClean="0">
                <a:latin typeface="Segoe Script" pitchFamily="34" charset="0"/>
              </a:rPr>
              <a:t>Οικονομική Σύγκριση</a:t>
            </a:r>
          </a:p>
          <a:p>
            <a:r>
              <a:rPr lang="el-GR" sz="2400" i="1" dirty="0" smtClean="0">
                <a:latin typeface="Segoe Script" pitchFamily="34" charset="0"/>
              </a:rPr>
              <a:t>Βιβλιογραφία</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400" b="1" i="1" dirty="0" smtClean="0">
                <a:latin typeface="Segoe Script" pitchFamily="34" charset="0"/>
              </a:rPr>
              <a:t>Οικονομική Σύγκριση</a:t>
            </a:r>
            <a:endParaRPr lang="el-GR" sz="4400" b="1" i="1" dirty="0">
              <a:latin typeface="Segoe Script" pitchFamily="34" charset="0"/>
            </a:endParaRPr>
          </a:p>
        </p:txBody>
      </p:sp>
      <p:pic>
        <p:nvPicPr>
          <p:cNvPr id="6146" name="Picture 2"/>
          <p:cNvPicPr>
            <a:picLocks noGrp="1" noChangeAspect="1" noChangeArrowheads="1"/>
          </p:cNvPicPr>
          <p:nvPr>
            <p:ph idx="1"/>
          </p:nvPr>
        </p:nvPicPr>
        <p:blipFill>
          <a:blip r:embed="rId2"/>
          <a:srcRect/>
          <a:stretch>
            <a:fillRect/>
          </a:stretch>
        </p:blipFill>
        <p:spPr bwMode="auto">
          <a:xfrm>
            <a:off x="500034" y="1785926"/>
            <a:ext cx="7929618" cy="4643470"/>
          </a:xfrm>
          <a:prstGeom prst="rect">
            <a:avLst/>
          </a:prstGeom>
          <a:noFill/>
          <a:ln w="9525">
            <a:noFill/>
            <a:miter lim="800000"/>
            <a:headEnd/>
            <a:tailEnd/>
          </a:ln>
          <a:effectLst/>
        </p:spPr>
      </p:pic>
    </p:spTree>
  </p:cSld>
  <p:clrMapOvr>
    <a:masterClrMapping/>
  </p:clrMapOvr>
  <p:transition>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800" b="1" i="1" dirty="0" smtClean="0">
                <a:latin typeface="Segoe Script" pitchFamily="34" charset="0"/>
              </a:rPr>
              <a:t>Βιβλιογραφία</a:t>
            </a:r>
            <a:endParaRPr lang="el-GR" sz="4800" b="1" i="1" dirty="0">
              <a:latin typeface="Segoe Script" pitchFamily="34" charset="0"/>
            </a:endParaRPr>
          </a:p>
        </p:txBody>
      </p:sp>
      <p:sp>
        <p:nvSpPr>
          <p:cNvPr id="3" name="2 - Θέση περιεχομένου"/>
          <p:cNvSpPr>
            <a:spLocks noGrp="1"/>
          </p:cNvSpPr>
          <p:nvPr>
            <p:ph idx="1"/>
          </p:nvPr>
        </p:nvSpPr>
        <p:spPr/>
        <p:txBody>
          <a:bodyPr>
            <a:noAutofit/>
          </a:bodyPr>
          <a:lstStyle/>
          <a:p>
            <a:pPr>
              <a:buNone/>
            </a:pPr>
            <a:r>
              <a:rPr lang="en-US" sz="1400" i="1" dirty="0" smtClean="0">
                <a:latin typeface="Segoe Script" pitchFamily="34" charset="0"/>
              </a:rPr>
              <a:t>1. </a:t>
            </a:r>
            <a:r>
              <a:rPr lang="el-GR" sz="1400" i="1" dirty="0" smtClean="0">
                <a:latin typeface="Segoe Script" pitchFamily="34" charset="0"/>
              </a:rPr>
              <a:t>	</a:t>
            </a:r>
            <a:r>
              <a:rPr lang="en-US" sz="1400" i="1" dirty="0" smtClean="0">
                <a:latin typeface="Segoe Script" pitchFamily="34" charset="0"/>
              </a:rPr>
              <a:t>Michael E. McCormick, </a:t>
            </a:r>
            <a:r>
              <a:rPr lang="en-US" sz="1400" b="1" i="1" dirty="0" smtClean="0">
                <a:latin typeface="Segoe Script" pitchFamily="34" charset="0"/>
              </a:rPr>
              <a:t>“Ocean Wave Energy Conversion”, (Dover</a:t>
            </a:r>
          </a:p>
          <a:p>
            <a:pPr>
              <a:buNone/>
            </a:pPr>
            <a:r>
              <a:rPr lang="el-GR" sz="1400" i="1" dirty="0" smtClean="0">
                <a:latin typeface="Segoe Script" pitchFamily="34" charset="0"/>
              </a:rPr>
              <a:t>	</a:t>
            </a:r>
            <a:r>
              <a:rPr lang="en-US" sz="1400" i="1" dirty="0" smtClean="0">
                <a:latin typeface="Segoe Script" pitchFamily="34" charset="0"/>
              </a:rPr>
              <a:t>Publications, ISBN-10: 0486462455, ISBN-13: 978-0486462455),</a:t>
            </a:r>
          </a:p>
          <a:p>
            <a:pPr>
              <a:buNone/>
            </a:pPr>
            <a:r>
              <a:rPr lang="el-GR" sz="1400" i="1" dirty="0" smtClean="0">
                <a:latin typeface="Segoe Script" pitchFamily="34" charset="0"/>
              </a:rPr>
              <a:t>	2007</a:t>
            </a:r>
          </a:p>
          <a:p>
            <a:pPr>
              <a:buNone/>
            </a:pPr>
            <a:r>
              <a:rPr lang="en-US" sz="1400" i="1" dirty="0" smtClean="0">
                <a:latin typeface="Segoe Script" pitchFamily="34" charset="0"/>
              </a:rPr>
              <a:t>2.</a:t>
            </a:r>
            <a:r>
              <a:rPr lang="el-GR" sz="1400" i="1" dirty="0" smtClean="0">
                <a:latin typeface="Segoe Script" pitchFamily="34" charset="0"/>
              </a:rPr>
              <a:t>	</a:t>
            </a:r>
            <a:r>
              <a:rPr lang="en-US" sz="1400" i="1" dirty="0" smtClean="0">
                <a:latin typeface="Segoe Script" pitchFamily="34" charset="0"/>
              </a:rPr>
              <a:t> Johannes </a:t>
            </a:r>
            <a:r>
              <a:rPr lang="en-US" sz="1400" i="1" dirty="0" err="1" smtClean="0">
                <a:latin typeface="Segoe Script" pitchFamily="34" charset="0"/>
              </a:rPr>
              <a:t>Falnes</a:t>
            </a:r>
            <a:r>
              <a:rPr lang="en-US" sz="1400" i="1" dirty="0" smtClean="0">
                <a:latin typeface="Segoe Script" pitchFamily="34" charset="0"/>
              </a:rPr>
              <a:t>, </a:t>
            </a:r>
            <a:r>
              <a:rPr lang="en-US" sz="1400" b="1" i="1" dirty="0" smtClean="0">
                <a:latin typeface="Segoe Script" pitchFamily="34" charset="0"/>
              </a:rPr>
              <a:t>“Ocean Waves and Oscillating Systems: Linear</a:t>
            </a:r>
          </a:p>
          <a:p>
            <a:pPr>
              <a:buNone/>
            </a:pPr>
            <a:r>
              <a:rPr lang="el-GR" sz="1400" b="1" i="1" dirty="0" smtClean="0">
                <a:latin typeface="Segoe Script" pitchFamily="34" charset="0"/>
              </a:rPr>
              <a:t>	</a:t>
            </a:r>
            <a:r>
              <a:rPr lang="en-US" sz="1400" b="1" i="1" dirty="0" smtClean="0">
                <a:latin typeface="Segoe Script" pitchFamily="34" charset="0"/>
              </a:rPr>
              <a:t>Interactions Including Wave-Energy Extraction” (Cambridge</a:t>
            </a:r>
          </a:p>
          <a:p>
            <a:pPr>
              <a:buNone/>
            </a:pPr>
            <a:r>
              <a:rPr lang="el-GR" sz="1400" i="1" dirty="0" smtClean="0">
                <a:latin typeface="Segoe Script" pitchFamily="34" charset="0"/>
              </a:rPr>
              <a:t>	</a:t>
            </a:r>
            <a:r>
              <a:rPr lang="en-US" sz="1400" i="1" dirty="0" smtClean="0">
                <a:latin typeface="Segoe Script" pitchFamily="34" charset="0"/>
              </a:rPr>
              <a:t>University Press, ISBN-10: 0521017491, ISBN-13: 978-0521017497),</a:t>
            </a:r>
          </a:p>
          <a:p>
            <a:pPr>
              <a:buNone/>
            </a:pPr>
            <a:r>
              <a:rPr lang="el-GR" sz="1400" i="1" dirty="0" smtClean="0">
                <a:latin typeface="Segoe Script" pitchFamily="34" charset="0"/>
              </a:rPr>
              <a:t>	2005</a:t>
            </a:r>
          </a:p>
          <a:p>
            <a:pPr>
              <a:buNone/>
            </a:pPr>
            <a:r>
              <a:rPr lang="el-GR" sz="1400" i="1" dirty="0" smtClean="0">
                <a:latin typeface="Segoe Script" pitchFamily="34" charset="0"/>
              </a:rPr>
              <a:t>3.	 Βασίλης </a:t>
            </a:r>
            <a:r>
              <a:rPr lang="el-GR" sz="1400" i="1" dirty="0" err="1" smtClean="0">
                <a:latin typeface="Segoe Script" pitchFamily="34" charset="0"/>
              </a:rPr>
              <a:t>Κουμπάκης</a:t>
            </a:r>
            <a:r>
              <a:rPr lang="el-GR" sz="1400" i="1" dirty="0" smtClean="0">
                <a:latin typeface="Segoe Script" pitchFamily="34" charset="0"/>
              </a:rPr>
              <a:t>, </a:t>
            </a:r>
            <a:r>
              <a:rPr lang="el-GR" sz="1400" b="1" i="1" dirty="0" smtClean="0">
                <a:latin typeface="Segoe Script" pitchFamily="34" charset="0"/>
              </a:rPr>
              <a:t>“Νέα Τεχνολογία Εκμετάλλευσης της</a:t>
            </a:r>
          </a:p>
          <a:p>
            <a:pPr>
              <a:buNone/>
            </a:pPr>
            <a:r>
              <a:rPr lang="el-GR" sz="1400" b="1" i="1" dirty="0" smtClean="0">
                <a:latin typeface="Segoe Script" pitchFamily="34" charset="0"/>
              </a:rPr>
              <a:t>	Ενέργειας των Θαλάσσιων Κυμάτων”, (Ινστιτούτο Ηλιακής Τεχνικής,</a:t>
            </a:r>
          </a:p>
          <a:p>
            <a:pPr>
              <a:buNone/>
            </a:pPr>
            <a:r>
              <a:rPr lang="el-GR" sz="1400" i="1" dirty="0" smtClean="0">
                <a:latin typeface="Segoe Script" pitchFamily="34" charset="0"/>
              </a:rPr>
              <a:t>	Όγδοο Εθνικό Συνέδριο για τις Ήπιες Μορφές Ενέργειας, Πρακτικά),</a:t>
            </a:r>
          </a:p>
          <a:p>
            <a:pPr>
              <a:buNone/>
            </a:pPr>
            <a:r>
              <a:rPr lang="el-GR" sz="1400" i="1" dirty="0" smtClean="0">
                <a:latin typeface="Segoe Script" pitchFamily="34" charset="0"/>
              </a:rPr>
              <a:t>	2006</a:t>
            </a:r>
          </a:p>
          <a:p>
            <a:pPr>
              <a:buNone/>
            </a:pPr>
            <a:r>
              <a:rPr lang="el-GR" sz="1400" i="1" dirty="0" smtClean="0">
                <a:latin typeface="Segoe Script" pitchFamily="34" charset="0"/>
              </a:rPr>
              <a:t>4. 	Κέντρο Ανανεώσιμων Πηγών Ενέργειας, http://www.cres.gr</a:t>
            </a:r>
          </a:p>
          <a:p>
            <a:pPr>
              <a:buNone/>
            </a:pPr>
            <a:r>
              <a:rPr lang="en-US" sz="1400" i="1" dirty="0" smtClean="0">
                <a:latin typeface="Segoe Script" pitchFamily="34" charset="0"/>
              </a:rPr>
              <a:t>5. </a:t>
            </a:r>
            <a:r>
              <a:rPr lang="el-GR" sz="1400" i="1" dirty="0" smtClean="0">
                <a:latin typeface="Segoe Script" pitchFamily="34" charset="0"/>
              </a:rPr>
              <a:t>	</a:t>
            </a:r>
            <a:r>
              <a:rPr lang="en-US" sz="1400" i="1" dirty="0" smtClean="0">
                <a:latin typeface="Segoe Script" pitchFamily="34" charset="0"/>
              </a:rPr>
              <a:t>Coordinated Action on Ocean Energy (CA-OE), </a:t>
            </a:r>
            <a:r>
              <a:rPr lang="en-US" sz="1400" b="1" i="1" dirty="0" smtClean="0">
                <a:latin typeface="Segoe Script" pitchFamily="34" charset="0"/>
              </a:rPr>
              <a:t>“Ocean Energy</a:t>
            </a:r>
          </a:p>
          <a:p>
            <a:pPr>
              <a:buNone/>
            </a:pPr>
            <a:r>
              <a:rPr lang="el-GR" sz="1400" b="1" i="1" dirty="0" smtClean="0">
                <a:latin typeface="Segoe Script" pitchFamily="34" charset="0"/>
              </a:rPr>
              <a:t>	</a:t>
            </a:r>
            <a:r>
              <a:rPr lang="en-US" sz="1400" b="1" i="1" dirty="0" smtClean="0">
                <a:latin typeface="Segoe Script" pitchFamily="34" charset="0"/>
              </a:rPr>
              <a:t>Conversion in Europe: Recent advancements and prospects”,</a:t>
            </a:r>
          </a:p>
          <a:p>
            <a:pPr>
              <a:buNone/>
            </a:pPr>
            <a:r>
              <a:rPr lang="el-GR" sz="1400" i="1" dirty="0" smtClean="0">
                <a:latin typeface="Segoe Script" pitchFamily="34" charset="0"/>
              </a:rPr>
              <a:t>	</a:t>
            </a:r>
            <a:r>
              <a:rPr lang="en-US" sz="1400" i="1" dirty="0" smtClean="0">
                <a:latin typeface="Segoe Script" pitchFamily="34" charset="0"/>
              </a:rPr>
              <a:t>2006, </a:t>
            </a:r>
            <a:r>
              <a:rPr lang="en-US" sz="1400" i="1" dirty="0" smtClean="0">
                <a:latin typeface="Segoe Script" pitchFamily="34" charset="0"/>
                <a:hlinkClick r:id="rId2"/>
              </a:rPr>
              <a:t>http://www.ca-oe.org/</a:t>
            </a:r>
            <a:endParaRPr lang="el-GR" sz="1400" i="1" dirty="0" smtClean="0">
              <a:latin typeface="Segoe Script" pitchFamily="34" charset="0"/>
            </a:endParaRPr>
          </a:p>
          <a:p>
            <a:pPr>
              <a:buNone/>
            </a:pPr>
            <a:r>
              <a:rPr lang="en-US" sz="1400" i="1" dirty="0" smtClean="0">
                <a:latin typeface="Segoe Script" pitchFamily="34" charset="0"/>
              </a:rPr>
              <a:t>6</a:t>
            </a:r>
            <a:r>
              <a:rPr lang="el-GR" sz="1400" i="1" dirty="0" smtClean="0">
                <a:latin typeface="Segoe Script" pitchFamily="34" charset="0"/>
              </a:rPr>
              <a:t>.</a:t>
            </a:r>
            <a:r>
              <a:rPr lang="en-US" sz="1400" i="1" dirty="0" smtClean="0">
                <a:latin typeface="Segoe Script" pitchFamily="34" charset="0"/>
              </a:rPr>
              <a:t> </a:t>
            </a:r>
            <a:r>
              <a:rPr lang="el-GR" sz="1400" i="1" dirty="0" smtClean="0">
                <a:latin typeface="Segoe Script" pitchFamily="34" charset="0"/>
              </a:rPr>
              <a:t>	</a:t>
            </a:r>
            <a:r>
              <a:rPr lang="en-US" sz="1400" i="1" dirty="0" smtClean="0">
                <a:latin typeface="Segoe Script" pitchFamily="34" charset="0"/>
              </a:rPr>
              <a:t>Peter </a:t>
            </a:r>
            <a:r>
              <a:rPr lang="en-US" sz="1400" i="1" dirty="0" err="1" smtClean="0">
                <a:latin typeface="Segoe Script" pitchFamily="34" charset="0"/>
              </a:rPr>
              <a:t>Blach</a:t>
            </a:r>
            <a:r>
              <a:rPr lang="en-US" sz="1400" i="1" dirty="0" smtClean="0">
                <a:latin typeface="Segoe Script" pitchFamily="34" charset="0"/>
              </a:rPr>
              <a:t>, Newsletter ON/OFF 10, Offshore Center Denmark, May</a:t>
            </a:r>
          </a:p>
          <a:p>
            <a:pPr>
              <a:buNone/>
            </a:pPr>
            <a:r>
              <a:rPr lang="el-GR" sz="1400" i="1" dirty="0" smtClean="0">
                <a:latin typeface="Segoe Script" pitchFamily="34" charset="0"/>
              </a:rPr>
              <a:t>	</a:t>
            </a:r>
            <a:r>
              <a:rPr lang="en-US" sz="1400" i="1" dirty="0" smtClean="0">
                <a:latin typeface="Segoe Script" pitchFamily="34" charset="0"/>
              </a:rPr>
              <a:t>2007, www.offshorecenter.dk</a:t>
            </a:r>
          </a:p>
          <a:p>
            <a:pPr>
              <a:buNone/>
            </a:pPr>
            <a:r>
              <a:rPr lang="en-US" sz="1400" i="1" dirty="0" smtClean="0">
                <a:latin typeface="Segoe Script" pitchFamily="34" charset="0"/>
              </a:rPr>
              <a:t>7. </a:t>
            </a:r>
            <a:r>
              <a:rPr lang="el-GR" sz="1400" i="1" dirty="0" smtClean="0">
                <a:latin typeface="Segoe Script" pitchFamily="34" charset="0"/>
              </a:rPr>
              <a:t>	</a:t>
            </a:r>
            <a:r>
              <a:rPr lang="en-US" sz="1400" i="1" dirty="0" smtClean="0">
                <a:latin typeface="Segoe Script" pitchFamily="34" charset="0"/>
              </a:rPr>
              <a:t>Wave Dragon, http://www.wavedragon.net/</a:t>
            </a:r>
            <a:endParaRPr lang="el-GR" sz="1400" i="1" dirty="0">
              <a:latin typeface="Segoe Script" pitchFamily="34" charset="0"/>
            </a:endParaRPr>
          </a:p>
        </p:txBody>
      </p:sp>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p:txBody>
          <a:bodyPr/>
          <a:lstStyle/>
          <a:p>
            <a:r>
              <a:rPr lang="el-GR" i="1" dirty="0" smtClean="0">
                <a:latin typeface="Segoe Script" pitchFamily="34" charset="0"/>
              </a:rPr>
              <a:t>Ευχαριστώ πολύ</a:t>
            </a:r>
            <a:endParaRPr lang="el-GR" i="1" dirty="0">
              <a:latin typeface="Segoe Script" pitchFamily="34" charset="0"/>
            </a:endParaRPr>
          </a:p>
        </p:txBody>
      </p:sp>
      <p:sp>
        <p:nvSpPr>
          <p:cNvPr id="6" name="5 - Υπότιτλος"/>
          <p:cNvSpPr>
            <a:spLocks noGrp="1"/>
          </p:cNvSpPr>
          <p:nvPr>
            <p:ph type="subTitle" idx="1"/>
          </p:nvPr>
        </p:nvSpPr>
        <p:spPr/>
        <p:txBody>
          <a:bodyPr/>
          <a:lstStyle/>
          <a:p>
            <a:endParaRPr lang="el-GR"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i="1" dirty="0" smtClean="0">
                <a:latin typeface="Segoe Script" pitchFamily="34" charset="0"/>
              </a:rPr>
              <a:t>Ιστορικά στοιχεία</a:t>
            </a:r>
            <a:endParaRPr lang="el-GR" sz="3600" b="1" i="1" dirty="0">
              <a:latin typeface="Segoe Script" pitchFamily="34" charset="0"/>
            </a:endParaRPr>
          </a:p>
        </p:txBody>
      </p:sp>
      <p:sp>
        <p:nvSpPr>
          <p:cNvPr id="3" name="2 - Θέση περιεχομένου"/>
          <p:cNvSpPr>
            <a:spLocks noGrp="1"/>
          </p:cNvSpPr>
          <p:nvPr>
            <p:ph idx="1"/>
          </p:nvPr>
        </p:nvSpPr>
        <p:spPr/>
        <p:txBody>
          <a:bodyPr>
            <a:normAutofit fontScale="92500"/>
          </a:bodyPr>
          <a:lstStyle/>
          <a:p>
            <a:r>
              <a:rPr lang="el-GR" sz="2400" i="1" dirty="0" smtClean="0">
                <a:latin typeface="Segoe Script" pitchFamily="34" charset="0"/>
              </a:rPr>
              <a:t>Το πρώτο γνωστό δίπλωμα ευρεσιτεχνίας για την αξιοποίηση της ενέργειας από τα κύματα του ωκεανού χρονολογείται από το 1799 και κατατέθηκε στο Παρίσι από τον Girard και το γιο του.</a:t>
            </a:r>
          </a:p>
          <a:p>
            <a:r>
              <a:rPr lang="el-GR" sz="2400" i="1" dirty="0" smtClean="0">
                <a:latin typeface="Segoe Script" pitchFamily="34" charset="0"/>
              </a:rPr>
              <a:t>Η ανανέωση του ενδιαφέροντος για την κυματική ενέργεια υποκινήθηκε από την πετρελαϊκή κρίση του 1973.</a:t>
            </a:r>
          </a:p>
          <a:p>
            <a:r>
              <a:rPr lang="el-GR" sz="2400" i="1" dirty="0" smtClean="0">
                <a:latin typeface="Segoe Script" pitchFamily="34" charset="0"/>
              </a:rPr>
              <a:t>Πιο πρόσφατα, μετά το ζήτημα της αλλαγής του κλίματος, υπάρχει και πάλι ένα αυξανόμενο παγκόσμιο ενδιαφέρον για τις ανανεώσιμες πηγές ενέργειας, συμπεριλαμβανομένης της κυματικής ενέργειας.</a:t>
            </a:r>
            <a:endParaRPr lang="el-GR" sz="2400" i="1" dirty="0">
              <a:latin typeface="Segoe Script"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i="1" dirty="0" smtClean="0">
                <a:latin typeface="Segoe Script" pitchFamily="34" charset="0"/>
              </a:rPr>
              <a:t>Εισαγωγικά Στοιχεία</a:t>
            </a:r>
            <a:endParaRPr lang="el-GR" sz="3600" b="1" i="1" dirty="0">
              <a:latin typeface="Segoe Script" pitchFamily="34" charset="0"/>
            </a:endParaRPr>
          </a:p>
        </p:txBody>
      </p:sp>
      <p:sp>
        <p:nvSpPr>
          <p:cNvPr id="3" name="2 - Θέση περιεχομένου"/>
          <p:cNvSpPr>
            <a:spLocks noGrp="1"/>
          </p:cNvSpPr>
          <p:nvPr>
            <p:ph idx="1"/>
          </p:nvPr>
        </p:nvSpPr>
        <p:spPr/>
        <p:txBody>
          <a:bodyPr/>
          <a:lstStyle/>
          <a:p>
            <a:r>
              <a:rPr lang="el-GR" sz="2400" i="1" dirty="0" smtClean="0">
                <a:latin typeface="Segoe Script" pitchFamily="34" charset="0"/>
              </a:rPr>
              <a:t>Η ενέργεια του θαλάσσιου κυματισμού είναι ανεξάντλητη</a:t>
            </a:r>
            <a:endParaRPr lang="en-US" sz="2400" i="1" dirty="0" smtClean="0">
              <a:latin typeface="Segoe Script" pitchFamily="34" charset="0"/>
            </a:endParaRPr>
          </a:p>
          <a:p>
            <a:endParaRPr lang="el-GR" sz="2400" i="1" dirty="0" smtClean="0">
              <a:latin typeface="Segoe Script" pitchFamily="34" charset="0"/>
            </a:endParaRPr>
          </a:p>
          <a:p>
            <a:r>
              <a:rPr lang="el-GR" sz="2400" i="1" dirty="0" smtClean="0">
                <a:latin typeface="Segoe Script" pitchFamily="34" charset="0"/>
              </a:rPr>
              <a:t>Η αξιοποίηση μόνο του 1% του κυματικού δυναμικού του πλανήτη μας θα κάλυπτε στο τετραπλάσιο την παγκόσμια ενεργειακή ζήτηση</a:t>
            </a:r>
            <a:endParaRPr lang="en-US" sz="2400" i="1" dirty="0" smtClean="0">
              <a:latin typeface="Segoe Script" pitchFamily="34" charset="0"/>
            </a:endParaRPr>
          </a:p>
          <a:p>
            <a:endParaRPr lang="el-GR" sz="2400" i="1" dirty="0" smtClean="0">
              <a:latin typeface="Segoe Script" pitchFamily="34" charset="0"/>
            </a:endParaRPr>
          </a:p>
          <a:p>
            <a:r>
              <a:rPr lang="el-GR" sz="2400" i="1" dirty="0" smtClean="0">
                <a:latin typeface="Segoe Script" pitchFamily="34" charset="0"/>
              </a:rPr>
              <a:t>Η ενέργεια αυτή παρουσιάζει τη μεγαλύτερη ‘ενεργειακή</a:t>
            </a:r>
            <a:r>
              <a:rPr lang="en-US" sz="2400" i="1" dirty="0" smtClean="0">
                <a:latin typeface="Segoe Script" pitchFamily="34" charset="0"/>
              </a:rPr>
              <a:t> </a:t>
            </a:r>
            <a:r>
              <a:rPr lang="el-GR" sz="2400" i="1" dirty="0" smtClean="0">
                <a:latin typeface="Segoe Script" pitchFamily="34" charset="0"/>
              </a:rPr>
              <a:t>πυκνότητα’ μεταξύ των ανανεώσιμων</a:t>
            </a: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i="1" dirty="0" smtClean="0">
                <a:latin typeface="Segoe Script" pitchFamily="34" charset="0"/>
              </a:rPr>
              <a:t>Δημιουργία των θαλάσσιων</a:t>
            </a:r>
            <a:br>
              <a:rPr lang="el-GR" sz="3600" b="1" i="1" dirty="0" smtClean="0">
                <a:latin typeface="Segoe Script" pitchFamily="34" charset="0"/>
              </a:rPr>
            </a:br>
            <a:r>
              <a:rPr lang="el-GR" sz="3600" b="1" i="1" dirty="0" smtClean="0">
                <a:latin typeface="Segoe Script" pitchFamily="34" charset="0"/>
              </a:rPr>
              <a:t>κυμάτων</a:t>
            </a:r>
            <a:endParaRPr lang="el-GR" sz="3600" b="1" i="1" dirty="0">
              <a:latin typeface="Segoe Script" pitchFamily="34"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1071538" y="1928802"/>
            <a:ext cx="7286676" cy="4357718"/>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fontScale="62500" lnSpcReduction="20000"/>
          </a:bodyPr>
          <a:lstStyle/>
          <a:p>
            <a:endParaRPr lang="el-GR" b="1" dirty="0" smtClean="0"/>
          </a:p>
          <a:p>
            <a:endParaRPr lang="el-GR" b="1" dirty="0" smtClean="0"/>
          </a:p>
          <a:p>
            <a:endParaRPr lang="el-GR" b="1" dirty="0" smtClean="0"/>
          </a:p>
          <a:p>
            <a:endParaRPr lang="el-GR" b="1" dirty="0" smtClean="0"/>
          </a:p>
          <a:p>
            <a:pPr algn="ctr">
              <a:buNone/>
            </a:pPr>
            <a:endParaRPr lang="el-GR" b="1" dirty="0" smtClean="0"/>
          </a:p>
          <a:p>
            <a:pPr algn="ctr">
              <a:buNone/>
            </a:pPr>
            <a:endParaRPr lang="el-GR" b="1" dirty="0" smtClean="0">
              <a:latin typeface="Segoe Script" pitchFamily="34" charset="0"/>
            </a:endParaRPr>
          </a:p>
          <a:p>
            <a:pPr algn="ctr">
              <a:buNone/>
            </a:pPr>
            <a:endParaRPr lang="el-GR" sz="3400" b="1" dirty="0" smtClean="0">
              <a:latin typeface="Segoe Script" pitchFamily="34" charset="0"/>
            </a:endParaRPr>
          </a:p>
          <a:p>
            <a:pPr algn="ctr">
              <a:buNone/>
            </a:pPr>
            <a:r>
              <a:rPr lang="el-GR" sz="3400" b="1" dirty="0" err="1" smtClean="0">
                <a:latin typeface="Segoe Script" pitchFamily="34" charset="0"/>
              </a:rPr>
              <a:t>Εσυνολική</a:t>
            </a:r>
            <a:r>
              <a:rPr lang="el-GR" sz="3400" b="1" dirty="0" smtClean="0">
                <a:latin typeface="Segoe Script" pitchFamily="34" charset="0"/>
              </a:rPr>
              <a:t> = </a:t>
            </a:r>
            <a:r>
              <a:rPr lang="el-GR" sz="3400" b="1" dirty="0" err="1" smtClean="0">
                <a:latin typeface="Segoe Script" pitchFamily="34" charset="0"/>
              </a:rPr>
              <a:t>Εδυναμική</a:t>
            </a:r>
            <a:r>
              <a:rPr lang="el-GR" sz="3400" b="1" dirty="0" smtClean="0">
                <a:latin typeface="Segoe Script" pitchFamily="34" charset="0"/>
              </a:rPr>
              <a:t> + </a:t>
            </a:r>
            <a:r>
              <a:rPr lang="el-GR" sz="3400" b="1" dirty="0" err="1" smtClean="0">
                <a:latin typeface="Segoe Script" pitchFamily="34" charset="0"/>
              </a:rPr>
              <a:t>Εκινητική</a:t>
            </a:r>
            <a:endParaRPr lang="el-GR" sz="3400" b="1" dirty="0" smtClean="0">
              <a:latin typeface="Segoe Script" pitchFamily="34" charset="0"/>
            </a:endParaRPr>
          </a:p>
          <a:p>
            <a:pPr algn="ctr">
              <a:buNone/>
            </a:pPr>
            <a:r>
              <a:rPr lang="el-GR" sz="3400" b="1" dirty="0" smtClean="0">
                <a:latin typeface="Segoe Script" pitchFamily="34" charset="0"/>
              </a:rPr>
              <a:t>= </a:t>
            </a:r>
            <a:r>
              <a:rPr lang="el-GR" sz="3400" b="1" dirty="0" err="1" smtClean="0">
                <a:latin typeface="Segoe Script" pitchFamily="34" charset="0"/>
              </a:rPr>
              <a:t>ρ∙</a:t>
            </a:r>
            <a:r>
              <a:rPr lang="en-US" sz="3400" b="1" dirty="0" smtClean="0">
                <a:latin typeface="Segoe Script" pitchFamily="34" charset="0"/>
              </a:rPr>
              <a:t>g∙h² / 16 + </a:t>
            </a:r>
            <a:r>
              <a:rPr lang="el-GR" sz="3400" b="1" dirty="0" err="1" smtClean="0">
                <a:latin typeface="Segoe Script" pitchFamily="34" charset="0"/>
              </a:rPr>
              <a:t>ρ∙</a:t>
            </a:r>
            <a:r>
              <a:rPr lang="en-US" sz="3400" b="1" dirty="0" smtClean="0">
                <a:latin typeface="Segoe Script" pitchFamily="34" charset="0"/>
              </a:rPr>
              <a:t>g∙h²/ 16</a:t>
            </a:r>
          </a:p>
          <a:p>
            <a:pPr algn="ctr">
              <a:buNone/>
            </a:pPr>
            <a:r>
              <a:rPr lang="el-GR" sz="3400" b="1" dirty="0" smtClean="0">
                <a:latin typeface="Segoe Script" pitchFamily="34" charset="0"/>
              </a:rPr>
              <a:t>= </a:t>
            </a:r>
            <a:r>
              <a:rPr lang="el-GR" sz="3400" b="1" dirty="0" err="1" smtClean="0">
                <a:latin typeface="Segoe Script" pitchFamily="34" charset="0"/>
              </a:rPr>
              <a:t>ρ∙</a:t>
            </a:r>
            <a:r>
              <a:rPr lang="en-US" sz="3400" b="1" dirty="0" smtClean="0">
                <a:latin typeface="Segoe Script" pitchFamily="34" charset="0"/>
              </a:rPr>
              <a:t>g∙h²/ 8</a:t>
            </a:r>
            <a:endParaRPr lang="el-GR" sz="3400" b="1" dirty="0" smtClean="0">
              <a:latin typeface="Segoe Script" pitchFamily="34" charset="0"/>
            </a:endParaRPr>
          </a:p>
          <a:p>
            <a:pPr algn="ctr">
              <a:buNone/>
            </a:pPr>
            <a:endParaRPr lang="el-GR" sz="3400" b="1" dirty="0" smtClean="0">
              <a:latin typeface="Segoe Script" pitchFamily="34" charset="0"/>
            </a:endParaRPr>
          </a:p>
          <a:p>
            <a:pPr>
              <a:buNone/>
            </a:pPr>
            <a:r>
              <a:rPr lang="el-GR" sz="2300" dirty="0" smtClean="0">
                <a:latin typeface="Segoe Script" pitchFamily="34" charset="0"/>
              </a:rPr>
              <a:t>Όπου</a:t>
            </a:r>
            <a:r>
              <a:rPr lang="en-US" sz="2300" dirty="0" smtClean="0">
                <a:latin typeface="Segoe Script" pitchFamily="34" charset="0"/>
              </a:rPr>
              <a:t>:</a:t>
            </a:r>
            <a:r>
              <a:rPr lang="el-GR" sz="2300" dirty="0" smtClean="0">
                <a:latin typeface="Segoe Script" pitchFamily="34" charset="0"/>
              </a:rPr>
              <a:t>	το Ε είναι η ενέργεια ανά μονάδα επιφάνειας</a:t>
            </a:r>
            <a:endParaRPr lang="en-US" sz="2300" dirty="0" smtClean="0">
              <a:latin typeface="Segoe Script" pitchFamily="34" charset="0"/>
            </a:endParaRPr>
          </a:p>
          <a:p>
            <a:pPr>
              <a:buNone/>
            </a:pPr>
            <a:r>
              <a:rPr lang="en-US" sz="2300" dirty="0" smtClean="0">
                <a:latin typeface="Segoe Script" pitchFamily="34" charset="0"/>
              </a:rPr>
              <a:t>		</a:t>
            </a:r>
            <a:r>
              <a:rPr lang="el-GR" sz="2300" dirty="0" smtClean="0">
                <a:latin typeface="Segoe Script" pitchFamily="34" charset="0"/>
              </a:rPr>
              <a:t>το ρ είναι η πυκνότητα του θαλασσινού νερού</a:t>
            </a:r>
          </a:p>
          <a:p>
            <a:pPr>
              <a:buNone/>
            </a:pPr>
            <a:r>
              <a:rPr lang="el-GR" sz="2300" dirty="0" smtClean="0">
                <a:latin typeface="Segoe Script" pitchFamily="34" charset="0"/>
              </a:rPr>
              <a:t>	     	το g είναι η επιτάχυνση της βαρύτητας</a:t>
            </a:r>
          </a:p>
          <a:p>
            <a:pPr>
              <a:buNone/>
            </a:pPr>
            <a:r>
              <a:rPr lang="el-GR" sz="2300" dirty="0" smtClean="0">
                <a:latin typeface="Segoe Script" pitchFamily="34" charset="0"/>
              </a:rPr>
              <a:t>		το h είναι το ύψος του κύματος</a:t>
            </a:r>
          </a:p>
          <a:p>
            <a:pPr>
              <a:buNone/>
            </a:pPr>
            <a:r>
              <a:rPr lang="el-GR" sz="2300" dirty="0" smtClean="0">
                <a:latin typeface="Segoe Script" pitchFamily="34" charset="0"/>
              </a:rPr>
              <a:t>		</a:t>
            </a:r>
            <a:endParaRPr lang="el-GR" sz="2300" dirty="0">
              <a:latin typeface="Segoe Script" pitchFamily="34" charset="0"/>
            </a:endParaRPr>
          </a:p>
        </p:txBody>
      </p:sp>
      <p:pic>
        <p:nvPicPr>
          <p:cNvPr id="3074" name="Picture 2"/>
          <p:cNvPicPr>
            <a:picLocks noChangeAspect="1" noChangeArrowheads="1"/>
          </p:cNvPicPr>
          <p:nvPr/>
        </p:nvPicPr>
        <p:blipFill>
          <a:blip r:embed="rId2"/>
          <a:srcRect/>
          <a:stretch>
            <a:fillRect/>
          </a:stretch>
        </p:blipFill>
        <p:spPr bwMode="auto">
          <a:xfrm>
            <a:off x="1285852" y="142852"/>
            <a:ext cx="6858048" cy="3357586"/>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anim calcmode="lin" valueType="num">
                                      <p:cBhvr additive="base">
                                        <p:cTn id="2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anim calcmode="lin" valueType="num">
                                      <p:cBhvr additive="base">
                                        <p:cTn id="2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anim calcmode="lin" valueType="num">
                                      <p:cBhvr additive="base">
                                        <p:cTn id="2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anim calcmode="lin" valueType="num">
                                      <p:cBhvr additive="base">
                                        <p:cTn id="3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anim calcmode="lin" valueType="num">
                                      <p:cBhvr additive="base">
                                        <p:cTn id="3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p:cNvPicPr>
            <a:picLocks noGrp="1" noChangeAspect="1" noChangeArrowheads="1"/>
          </p:cNvPicPr>
          <p:nvPr>
            <p:ph idx="1"/>
          </p:nvPr>
        </p:nvPicPr>
        <p:blipFill>
          <a:blip r:embed="rId2"/>
          <a:srcRect/>
          <a:stretch>
            <a:fillRect/>
          </a:stretch>
        </p:blipFill>
        <p:spPr bwMode="auto">
          <a:xfrm>
            <a:off x="500034" y="214290"/>
            <a:ext cx="8286808" cy="65008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b="1" i="1" dirty="0" smtClean="0">
                <a:latin typeface="Segoe Script" pitchFamily="34" charset="0"/>
              </a:rPr>
              <a:t>Πλεονεκτήματα Παραγωγής Ηλεκτρικής</a:t>
            </a:r>
            <a:br>
              <a:rPr lang="el-GR" sz="2800" b="1" i="1" dirty="0" smtClean="0">
                <a:latin typeface="Segoe Script" pitchFamily="34" charset="0"/>
              </a:rPr>
            </a:br>
            <a:r>
              <a:rPr lang="el-GR" sz="2800" b="1" i="1" dirty="0" smtClean="0">
                <a:latin typeface="Segoe Script" pitchFamily="34" charset="0"/>
              </a:rPr>
              <a:t>Ενέργειας από τα Θαλάσσια Κύματα</a:t>
            </a:r>
            <a:endParaRPr lang="el-GR" sz="2800" i="1" dirty="0">
              <a:latin typeface="Segoe Script" pitchFamily="34" charset="0"/>
            </a:endParaRPr>
          </a:p>
        </p:txBody>
      </p:sp>
      <p:sp>
        <p:nvSpPr>
          <p:cNvPr id="3" name="2 - Θέση περιεχομένου"/>
          <p:cNvSpPr>
            <a:spLocks noGrp="1"/>
          </p:cNvSpPr>
          <p:nvPr>
            <p:ph idx="1"/>
          </p:nvPr>
        </p:nvSpPr>
        <p:spPr/>
        <p:txBody>
          <a:bodyPr>
            <a:normAutofit fontScale="92500"/>
          </a:bodyPr>
          <a:lstStyle/>
          <a:p>
            <a:r>
              <a:rPr lang="el-GR" i="1" dirty="0" smtClean="0">
                <a:latin typeface="Segoe Script" pitchFamily="34" charset="0"/>
              </a:rPr>
              <a:t>Μηδαμινή Ρύπανση</a:t>
            </a:r>
          </a:p>
          <a:p>
            <a:r>
              <a:rPr lang="el-GR" i="1" dirty="0" smtClean="0">
                <a:latin typeface="Segoe Script" pitchFamily="34" charset="0"/>
              </a:rPr>
              <a:t>Αποκέντρωση Παραγωγής</a:t>
            </a:r>
          </a:p>
          <a:p>
            <a:r>
              <a:rPr lang="el-GR" i="1" dirty="0" smtClean="0">
                <a:latin typeface="Segoe Script" pitchFamily="34" charset="0"/>
              </a:rPr>
              <a:t>Απεξάρτηση από Εισαγωγές</a:t>
            </a:r>
          </a:p>
          <a:p>
            <a:r>
              <a:rPr lang="el-GR" i="1" dirty="0" smtClean="0">
                <a:latin typeface="Segoe Script" pitchFamily="34" charset="0"/>
              </a:rPr>
              <a:t>Ανάπτυξη απομακρυσμένων περιοχών</a:t>
            </a:r>
          </a:p>
          <a:p>
            <a:pPr>
              <a:buNone/>
            </a:pPr>
            <a:endParaRPr lang="el-GR" i="1" dirty="0" smtClean="0">
              <a:latin typeface="Segoe Script" pitchFamily="34" charset="0"/>
            </a:endParaRPr>
          </a:p>
          <a:p>
            <a:pPr>
              <a:buNone/>
            </a:pPr>
            <a:r>
              <a:rPr lang="el-GR" i="1" dirty="0" smtClean="0">
                <a:latin typeface="Segoe Script" pitchFamily="34" charset="0"/>
                <a:sym typeface="Wingdings" pitchFamily="2" charset="2"/>
              </a:rPr>
              <a:t> </a:t>
            </a:r>
            <a:r>
              <a:rPr lang="el-GR" i="1" dirty="0" smtClean="0">
                <a:latin typeface="Segoe Script" pitchFamily="34" charset="0"/>
              </a:rPr>
              <a:t>Επιπλέον σε αντίθεση με άλλες ανανεώσιμες πηγές ενέργειας:</a:t>
            </a:r>
          </a:p>
          <a:p>
            <a:r>
              <a:rPr lang="el-GR" i="1" dirty="0" smtClean="0">
                <a:latin typeface="Segoe Script" pitchFamily="34" charset="0"/>
              </a:rPr>
              <a:t>Δεσμεύουν ελάχιστη ή καθόλου γη</a:t>
            </a:r>
          </a:p>
          <a:p>
            <a:r>
              <a:rPr lang="el-GR" i="1" dirty="0" smtClean="0">
                <a:latin typeface="Segoe Script" pitchFamily="34" charset="0"/>
              </a:rPr>
              <a:t>Μηδαμινή Οπτική και Ακουστική Όχληση (ειδικά</a:t>
            </a:r>
            <a:r>
              <a:rPr lang="en-US" i="1" dirty="0" smtClean="0">
                <a:latin typeface="Segoe Script" pitchFamily="34" charset="0"/>
              </a:rPr>
              <a:t> </a:t>
            </a:r>
            <a:r>
              <a:rPr lang="el-GR" i="1" dirty="0" smtClean="0">
                <a:latin typeface="Segoe Script" pitchFamily="34" charset="0"/>
              </a:rPr>
              <a:t>για υπεράκτιες ή υποβρύχιες εγκαταστάσεις)</a:t>
            </a:r>
            <a:endParaRPr lang="el-GR" i="1" dirty="0">
              <a:latin typeface="Segoe Script"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ox(in)">
                                      <p:cBhvr>
                                        <p:cTn id="7" dur="500"/>
                                        <p:tgtEl>
                                          <p:spTgt spid="3">
                                            <p:txEl>
                                              <p:pRg st="5" end="5"/>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ox(in)">
                                      <p:cBhvr>
                                        <p:cTn id="10" dur="500"/>
                                        <p:tgtEl>
                                          <p:spTgt spid="3">
                                            <p:txEl>
                                              <p:pRg st="6" end="6"/>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box(in)">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i="1" dirty="0" smtClean="0">
                <a:latin typeface="Segoe Script" pitchFamily="34" charset="0"/>
              </a:rPr>
              <a:t>Βασικές Δυσκολίες των</a:t>
            </a:r>
            <a:br>
              <a:rPr lang="el-GR" sz="3200" b="1" i="1" dirty="0" smtClean="0">
                <a:latin typeface="Segoe Script" pitchFamily="34" charset="0"/>
              </a:rPr>
            </a:br>
            <a:r>
              <a:rPr lang="el-GR" sz="3200" b="1" i="1" dirty="0" smtClean="0">
                <a:latin typeface="Segoe Script" pitchFamily="34" charset="0"/>
              </a:rPr>
              <a:t>Τεχνολογιών Κυματικής Ενέργειας</a:t>
            </a:r>
            <a:endParaRPr lang="el-GR" sz="3200" i="1" dirty="0">
              <a:latin typeface="Segoe Script" pitchFamily="34" charset="0"/>
            </a:endParaRPr>
          </a:p>
        </p:txBody>
      </p:sp>
      <p:sp>
        <p:nvSpPr>
          <p:cNvPr id="3" name="2 - Θέση περιεχομένου"/>
          <p:cNvSpPr>
            <a:spLocks noGrp="1"/>
          </p:cNvSpPr>
          <p:nvPr>
            <p:ph idx="1"/>
          </p:nvPr>
        </p:nvSpPr>
        <p:spPr/>
        <p:txBody>
          <a:bodyPr/>
          <a:lstStyle/>
          <a:p>
            <a:endParaRPr lang="en-US" sz="1800" i="1" dirty="0" smtClean="0">
              <a:latin typeface="Segoe Script" pitchFamily="34" charset="0"/>
            </a:endParaRPr>
          </a:p>
          <a:p>
            <a:endParaRPr lang="en-US" sz="1800" i="1" dirty="0" smtClean="0">
              <a:latin typeface="Segoe Script" pitchFamily="34" charset="0"/>
            </a:endParaRPr>
          </a:p>
          <a:p>
            <a:r>
              <a:rPr lang="el-GR" sz="1800" i="1" dirty="0" smtClean="0">
                <a:latin typeface="Segoe Script" pitchFamily="34" charset="0"/>
              </a:rPr>
              <a:t>Έλλειψη σταθερότητας στο πλάτος, τη φάση και την κατεύθυνση των θαλάσσιων κυμάτων. Είναι δύσκολο να επιτευχθεί η μέγιστη απόδοση σε ολόκληρο το εύρος των συχνοτήτων διέγερσης</a:t>
            </a:r>
          </a:p>
          <a:p>
            <a:pPr>
              <a:buNone/>
            </a:pPr>
            <a:endParaRPr lang="el-GR" sz="1800" i="1" dirty="0" smtClean="0">
              <a:latin typeface="Segoe Script" pitchFamily="34" charset="0"/>
            </a:endParaRPr>
          </a:p>
          <a:p>
            <a:r>
              <a:rPr lang="el-GR" sz="1800" i="1" dirty="0" smtClean="0">
                <a:latin typeface="Segoe Script" pitchFamily="34" charset="0"/>
              </a:rPr>
              <a:t>Η φόρτιση της κατασκευής σε συνθήκες ακραίων καιρικών φαινομένων, όπως τυφώνες, μπορεί να είναι ακόμα και 100 φορές μεγαλύτερη από το μέσο φορτίο</a:t>
            </a:r>
          </a:p>
          <a:p>
            <a:pPr>
              <a:buNone/>
            </a:pPr>
            <a:endParaRPr lang="el-GR" dirty="0"/>
          </a:p>
        </p:txBody>
      </p:sp>
    </p:spTree>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216</TotalTime>
  <Words>547</Words>
  <Application>Microsoft Office PowerPoint</Application>
  <PresentationFormat>Προβολή στην οθόνη (4:3)</PresentationFormat>
  <Paragraphs>93</Paragraphs>
  <Slides>22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Ροή</vt:lpstr>
      <vt:lpstr>ΤΕΧΝΟΛΟΓΙΕΣ ΠΑΡΑΓΩΓΗΣ ΗΛΕΚΤΡΙΚΗΣ ΕΝΕΡΓΕΙΑΣ ΑΠΟ ΤΑ ΘΑΛΑΣΣΙΑ ΚΥΜΑΤΑ</vt:lpstr>
      <vt:lpstr>Περιεχόμενα</vt:lpstr>
      <vt:lpstr>Ιστορικά στοιχεία</vt:lpstr>
      <vt:lpstr>Εισαγωγικά Στοιχεία</vt:lpstr>
      <vt:lpstr>Δημιουργία των θαλάσσιων κυμάτων</vt:lpstr>
      <vt:lpstr>Διαφάνεια 6</vt:lpstr>
      <vt:lpstr>Διαφάνεια 7</vt:lpstr>
      <vt:lpstr>Πλεονεκτήματα Παραγωγής Ηλεκτρικής Ενέργειας από τα Θαλάσσια Κύματα</vt:lpstr>
      <vt:lpstr>Βασικές Δυσκολίες των Τεχνολογιών Κυματικής Ενέργειας</vt:lpstr>
      <vt:lpstr>Διαχωρισμός Τεχνολογιών Κυματικής Ενέργειας</vt:lpstr>
      <vt:lpstr>Τεχνολογίες Υπέρβασης/Υπερύψωσης</vt:lpstr>
      <vt:lpstr>Διαφάνεια 12</vt:lpstr>
      <vt:lpstr>Τεχνολογίες Αρθρώσεων</vt:lpstr>
      <vt:lpstr>Διαφάνεια 14</vt:lpstr>
      <vt:lpstr>Διαφάνεια 15</vt:lpstr>
      <vt:lpstr>Διαφάνεια 16</vt:lpstr>
      <vt:lpstr>Διαφάνεια 17</vt:lpstr>
      <vt:lpstr>Τεχνολογίες Οριζόντιας Κίνησης</vt:lpstr>
      <vt:lpstr>Διαφάνεια 19</vt:lpstr>
      <vt:lpstr>Οικονομική Σύγκριση</vt:lpstr>
      <vt:lpstr>Βιβλιογραφία</vt:lpstr>
      <vt:lpstr>Ευχαριστώ πολύ</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ΤΕΧΝΟΛΟΓΙΕΣ ΠΑΡΑΓΩΓΗΣ ΗΛΕΚΤΡΙΚΗΣ ΕΝΕΡΓΕΙΑΣ ΑΠΟ ΤΑ ΘΑΛΑΣΣΙΑ ΚΥΜΑΤΑ</dc:title>
  <dc:creator>Domus</dc:creator>
  <cp:lastModifiedBy>Domus</cp:lastModifiedBy>
  <cp:revision>36</cp:revision>
  <dcterms:created xsi:type="dcterms:W3CDTF">2010-03-23T20:44:22Z</dcterms:created>
  <dcterms:modified xsi:type="dcterms:W3CDTF">2010-06-01T12:14:55Z</dcterms:modified>
</cp:coreProperties>
</file>