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4" r:id="rId6"/>
    <p:sldId id="260" r:id="rId7"/>
    <p:sldId id="269" r:id="rId8"/>
    <p:sldId id="263" r:id="rId9"/>
    <p:sldId id="262" r:id="rId10"/>
    <p:sldId id="261" r:id="rId11"/>
    <p:sldId id="268" r:id="rId12"/>
    <p:sldId id="265" r:id="rId13"/>
    <p:sldId id="266" r:id="rId14"/>
    <p:sldId id="267"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8047C905-2D0C-4DAB-B7D5-B3951FC47330}" type="datetimeFigureOut">
              <a:rPr lang="el-GR" smtClean="0"/>
              <a:pPr/>
              <a:t>1/6/2010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A227686-777E-42E6-B002-D41FE1A7F3DD}"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047C905-2D0C-4DAB-B7D5-B3951FC47330}" type="datetimeFigureOut">
              <a:rPr lang="el-GR" smtClean="0"/>
              <a:pPr/>
              <a:t>1/6/2010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A227686-777E-42E6-B002-D41FE1A7F3D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7A227686-777E-42E6-B002-D41FE1A7F3DD}"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047C905-2D0C-4DAB-B7D5-B3951FC47330}" type="datetimeFigureOut">
              <a:rPr lang="el-GR" smtClean="0"/>
              <a:pPr/>
              <a:t>1/6/2010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8047C905-2D0C-4DAB-B7D5-B3951FC47330}" type="datetimeFigureOut">
              <a:rPr lang="el-GR" smtClean="0"/>
              <a:pPr/>
              <a:t>1/6/2010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7A227686-777E-42E6-B002-D41FE1A7F3DD}"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8047C905-2D0C-4DAB-B7D5-B3951FC47330}" type="datetimeFigureOut">
              <a:rPr lang="el-GR" smtClean="0"/>
              <a:pPr/>
              <a:t>1/6/2010</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A227686-777E-42E6-B002-D41FE1A7F3DD}"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8047C905-2D0C-4DAB-B7D5-B3951FC47330}" type="datetimeFigureOut">
              <a:rPr lang="el-GR" smtClean="0"/>
              <a:pPr/>
              <a:t>1/6/2010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A227686-777E-42E6-B002-D41FE1A7F3DD}"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8047C905-2D0C-4DAB-B7D5-B3951FC47330}" type="datetimeFigureOut">
              <a:rPr lang="el-GR" smtClean="0"/>
              <a:pPr/>
              <a:t>1/6/2010</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7A227686-777E-42E6-B002-D41FE1A7F3DD}"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047C905-2D0C-4DAB-B7D5-B3951FC47330}" type="datetimeFigureOut">
              <a:rPr lang="el-GR" smtClean="0"/>
              <a:pPr/>
              <a:t>1/6/2010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7A227686-777E-42E6-B002-D41FE1A7F3D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8047C905-2D0C-4DAB-B7D5-B3951FC47330}" type="datetimeFigureOut">
              <a:rPr lang="el-GR" smtClean="0"/>
              <a:pPr/>
              <a:t>1/6/2010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7A227686-777E-42E6-B002-D41FE1A7F3D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A227686-777E-42E6-B002-D41FE1A7F3DD}"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8047C905-2D0C-4DAB-B7D5-B3951FC47330}" type="datetimeFigureOut">
              <a:rPr lang="el-GR" smtClean="0"/>
              <a:pPr/>
              <a:t>1/6/2010</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7A227686-777E-42E6-B002-D41FE1A7F3DD}"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8047C905-2D0C-4DAB-B7D5-B3951FC47330}" type="datetimeFigureOut">
              <a:rPr lang="el-GR" smtClean="0"/>
              <a:pPr/>
              <a:t>1/6/2010</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047C905-2D0C-4DAB-B7D5-B3951FC47330}" type="datetimeFigureOut">
              <a:rPr lang="el-GR" smtClean="0"/>
              <a:pPr/>
              <a:t>1/6/2010</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A227686-777E-42E6-B002-D41FE1A7F3DD}"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osmo.gr/Science/Norway/170286.html" TargetMode="External"/><Relationship Id="rId2" Type="http://schemas.openxmlformats.org/officeDocument/2006/relationships/hyperlink" Target="http://el.wikipedia.org/wiki/%CE%8F%CF%83%CE%BC%CF%89%CF%83%CE%B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greenmagazine.gr/tag/energei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785918" y="2928934"/>
            <a:ext cx="5357850" cy="857256"/>
          </a:xfrm>
        </p:spPr>
        <p:txBody>
          <a:bodyPr>
            <a:normAutofit/>
          </a:bodyPr>
          <a:lstStyle/>
          <a:p>
            <a:r>
              <a:rPr lang="el-GR" i="1" dirty="0" smtClean="0">
                <a:solidFill>
                  <a:schemeClr val="tx1"/>
                </a:solidFill>
                <a:latin typeface="Times New Roman" pitchFamily="18" charset="0"/>
                <a:cs typeface="Times New Roman" pitchFamily="18" charset="0"/>
              </a:rPr>
              <a:t>ΤσΙμπρης Β.ΦΙλιππος</a:t>
            </a:r>
          </a:p>
          <a:p>
            <a:r>
              <a:rPr lang="el-GR" i="1" dirty="0" smtClean="0">
                <a:solidFill>
                  <a:schemeClr val="tx1"/>
                </a:solidFill>
                <a:latin typeface="Times New Roman" pitchFamily="18" charset="0"/>
                <a:cs typeface="Times New Roman" pitchFamily="18" charset="0"/>
              </a:rPr>
              <a:t>8</a:t>
            </a:r>
            <a:r>
              <a:rPr lang="el-GR" i="1" baseline="30000" dirty="0" smtClean="0">
                <a:solidFill>
                  <a:schemeClr val="tx1"/>
                </a:solidFill>
                <a:latin typeface="Times New Roman" pitchFamily="18" charset="0"/>
                <a:cs typeface="Times New Roman" pitchFamily="18" charset="0"/>
              </a:rPr>
              <a:t>ο</a:t>
            </a:r>
            <a:r>
              <a:rPr lang="el-GR" i="1" dirty="0" smtClean="0">
                <a:solidFill>
                  <a:schemeClr val="tx1"/>
                </a:solidFill>
                <a:latin typeface="Times New Roman" pitchFamily="18" charset="0"/>
                <a:cs typeface="Times New Roman" pitchFamily="18" charset="0"/>
              </a:rPr>
              <a:t> ΕξΑμηνο  Σ.Ε.Μ.Φ.Ε</a:t>
            </a:r>
            <a:endParaRPr lang="el-GR" i="1" dirty="0">
              <a:solidFill>
                <a:schemeClr val="tx1"/>
              </a:solidFill>
              <a:latin typeface="Times New Roman" pitchFamily="18" charset="0"/>
              <a:cs typeface="Times New Roman" pitchFamily="18" charset="0"/>
            </a:endParaRPr>
          </a:p>
        </p:txBody>
      </p:sp>
      <p:sp>
        <p:nvSpPr>
          <p:cNvPr id="2" name="1 - Τίτλος"/>
          <p:cNvSpPr>
            <a:spLocks noGrp="1"/>
          </p:cNvSpPr>
          <p:nvPr>
            <p:ph type="ctrTitle"/>
          </p:nvPr>
        </p:nvSpPr>
        <p:spPr>
          <a:xfrm>
            <a:off x="642910" y="428604"/>
            <a:ext cx="7772400" cy="1470025"/>
          </a:xfrm>
        </p:spPr>
        <p:txBody>
          <a:bodyPr>
            <a:noAutofit/>
          </a:bodyPr>
          <a:lstStyle/>
          <a:p>
            <a:r>
              <a:rPr lang="el-GR" sz="3200" b="1" i="1" u="sng" dirty="0" smtClean="0">
                <a:latin typeface="Times New Roman" pitchFamily="18" charset="0"/>
                <a:cs typeface="Times New Roman" pitchFamily="18" charset="0"/>
              </a:rPr>
              <a:t>ΠΑΡΑΓΩΓΗΣ</a:t>
            </a:r>
            <a:br>
              <a:rPr lang="el-GR" sz="3200" b="1" i="1" u="sng" dirty="0" smtClean="0">
                <a:latin typeface="Times New Roman" pitchFamily="18" charset="0"/>
                <a:cs typeface="Times New Roman" pitchFamily="18" charset="0"/>
              </a:rPr>
            </a:br>
            <a:r>
              <a:rPr lang="el-GR" sz="3200" b="1" i="1" u="sng" dirty="0" smtClean="0">
                <a:latin typeface="Times New Roman" pitchFamily="18" charset="0"/>
                <a:cs typeface="Times New Roman" pitchFamily="18" charset="0"/>
              </a:rPr>
              <a:t>ΗΛΕΚΤΡΙΚΗΣ ΕΝΕΡΓΕΙΑΣ ΜΕΣΩ ΤΗΣ ΟΣΜΩΣΗΣ</a:t>
            </a:r>
            <a:endParaRPr lang="el-GR" sz="3200" b="1" i="1" u="sng" dirty="0">
              <a:latin typeface="Times New Roman" pitchFamily="18" charset="0"/>
              <a:cs typeface="Times New Roman" pitchFamily="18" charset="0"/>
            </a:endParaRPr>
          </a:p>
        </p:txBody>
      </p:sp>
      <p:pic>
        <p:nvPicPr>
          <p:cNvPr id="5"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11188" y="4149725"/>
            <a:ext cx="1441450" cy="1389063"/>
          </a:xfrm>
          <a:prstGeom prst="rect">
            <a:avLst/>
          </a:prstGeom>
          <a:noFill/>
        </p:spPr>
      </p:pic>
      <p:sp>
        <p:nvSpPr>
          <p:cNvPr id="6" name="5 - TextBox"/>
          <p:cNvSpPr txBox="1"/>
          <p:nvPr/>
        </p:nvSpPr>
        <p:spPr>
          <a:xfrm>
            <a:off x="2071670" y="4357694"/>
            <a:ext cx="5558638" cy="1323439"/>
          </a:xfrm>
          <a:prstGeom prst="rect">
            <a:avLst/>
          </a:prstGeom>
          <a:noFill/>
        </p:spPr>
        <p:txBody>
          <a:bodyPr wrap="none" rtlCol="0">
            <a:spAutoFit/>
          </a:bodyPr>
          <a:lstStyle/>
          <a:p>
            <a:r>
              <a:rPr lang="el-GR" sz="1600" b="1" i="1" dirty="0" smtClean="0">
                <a:latin typeface="Times New Roman" pitchFamily="18" charset="0"/>
                <a:cs typeface="Times New Roman" pitchFamily="18" charset="0"/>
              </a:rPr>
              <a:t>Εθνικό Μετσόβιο Πολυτεχνείο</a:t>
            </a:r>
          </a:p>
          <a:p>
            <a:r>
              <a:rPr lang="el-GR" sz="1600" b="1" i="1" dirty="0" smtClean="0">
                <a:latin typeface="Times New Roman" pitchFamily="18" charset="0"/>
                <a:cs typeface="Times New Roman" pitchFamily="18" charset="0"/>
              </a:rPr>
              <a:t>Σχολή Εφαρμοσμένων Μαθηματικών και Φυσικών Επιστημών</a:t>
            </a:r>
          </a:p>
          <a:p>
            <a:r>
              <a:rPr lang="el-GR" sz="1600" b="1" i="1" u="sng" dirty="0" smtClean="0">
                <a:latin typeface="Times New Roman" pitchFamily="18" charset="0"/>
                <a:cs typeface="Times New Roman" pitchFamily="18" charset="0"/>
              </a:rPr>
              <a:t>Μάθημα:</a:t>
            </a:r>
            <a:r>
              <a:rPr lang="el-GR" sz="1600" b="1" i="1" dirty="0" smtClean="0">
                <a:latin typeface="Times New Roman" pitchFamily="18" charset="0"/>
                <a:cs typeface="Times New Roman" pitchFamily="18" charset="0"/>
              </a:rPr>
              <a:t> Σεμινάριο Φυσικής</a:t>
            </a:r>
          </a:p>
          <a:p>
            <a:r>
              <a:rPr lang="el-GR" sz="1600" b="1" i="1" u="sng" dirty="0" smtClean="0">
                <a:latin typeface="Times New Roman" pitchFamily="18" charset="0"/>
                <a:cs typeface="Times New Roman" pitchFamily="18" charset="0"/>
              </a:rPr>
              <a:t>Επιβλέπων Καθηγητής: </a:t>
            </a:r>
            <a:r>
              <a:rPr lang="el-GR" sz="1600" b="1" i="1" dirty="0" smtClean="0">
                <a:latin typeface="Times New Roman" pitchFamily="18" charset="0"/>
                <a:cs typeface="Times New Roman" pitchFamily="18" charset="0"/>
              </a:rPr>
              <a:t> Ζουμπούλης Η.</a:t>
            </a:r>
            <a:endParaRPr lang="el-GR" sz="1600" b="1" i="1" u="sng" dirty="0" smtClean="0">
              <a:latin typeface="Times New Roman" pitchFamily="18" charset="0"/>
              <a:cs typeface="Times New Roman" pitchFamily="18" charset="0"/>
            </a:endParaRPr>
          </a:p>
          <a:p>
            <a:endParaRPr lang="el-GR" sz="1600" b="1"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Πλεονεκτήματα</a:t>
            </a:r>
            <a:endParaRPr lang="el-GR" dirty="0"/>
          </a:p>
        </p:txBody>
      </p:sp>
      <p:sp>
        <p:nvSpPr>
          <p:cNvPr id="3" name="2 - Θέση περιεχομένου"/>
          <p:cNvSpPr>
            <a:spLocks noGrp="1"/>
          </p:cNvSpPr>
          <p:nvPr>
            <p:ph sz="quarter" idx="1"/>
          </p:nvPr>
        </p:nvSpPr>
        <p:spPr/>
        <p:txBody>
          <a:bodyPr>
            <a:normAutofit lnSpcReduction="10000"/>
          </a:bodyPr>
          <a:lstStyle/>
          <a:p>
            <a:r>
              <a:rPr lang="el-GR" i="1" dirty="0" smtClean="0">
                <a:latin typeface="Times New Roman" pitchFamily="18" charset="0"/>
                <a:cs typeface="Times New Roman" pitchFamily="18" charset="0"/>
              </a:rPr>
              <a:t>Είναι καθαρή, δεν προκαλεί εκπομπή αερίων (που προκαλούν το φαινόμενο του θερμοκηπίου) </a:t>
            </a:r>
          </a:p>
          <a:p>
            <a:endParaRPr lang="el-GR" i="1" dirty="0" smtClean="0">
              <a:latin typeface="Times New Roman" pitchFamily="18" charset="0"/>
              <a:cs typeface="Times New Roman" pitchFamily="18" charset="0"/>
            </a:endParaRPr>
          </a:p>
          <a:p>
            <a:r>
              <a:rPr lang="el-GR" i="1" dirty="0" smtClean="0">
                <a:latin typeface="Times New Roman" pitchFamily="18" charset="0"/>
                <a:cs typeface="Times New Roman" pitchFamily="18" charset="0"/>
              </a:rPr>
              <a:t>Μπορεί να γίνει ανταγωνιστική σε μερικά χρόνια</a:t>
            </a:r>
          </a:p>
          <a:p>
            <a:endParaRPr lang="el-GR" i="1" dirty="0" smtClean="0">
              <a:latin typeface="Times New Roman" pitchFamily="18" charset="0"/>
              <a:cs typeface="Times New Roman" pitchFamily="18" charset="0"/>
            </a:endParaRPr>
          </a:p>
          <a:p>
            <a:r>
              <a:rPr lang="el-GR" i="1" dirty="0" smtClean="0">
                <a:latin typeface="Times New Roman" pitchFamily="18" charset="0"/>
                <a:cs typeface="Times New Roman" pitchFamily="18" charset="0"/>
              </a:rPr>
              <a:t>Αποκέντρωση Παραγωγής</a:t>
            </a:r>
          </a:p>
          <a:p>
            <a:endParaRPr lang="el-GR" i="1" dirty="0" smtClean="0">
              <a:latin typeface="Times New Roman" pitchFamily="18" charset="0"/>
              <a:cs typeface="Times New Roman" pitchFamily="18" charset="0"/>
            </a:endParaRPr>
          </a:p>
          <a:p>
            <a:r>
              <a:rPr lang="el-GR" i="1" dirty="0" smtClean="0">
                <a:latin typeface="Times New Roman" pitchFamily="18" charset="0"/>
                <a:cs typeface="Times New Roman" pitchFamily="18" charset="0"/>
              </a:rPr>
              <a:t>Απεξάρτηση από Εισαγωγές</a:t>
            </a:r>
          </a:p>
          <a:p>
            <a:endParaRPr lang="el-GR" i="1" dirty="0" smtClean="0">
              <a:latin typeface="Times New Roman" pitchFamily="18" charset="0"/>
              <a:cs typeface="Times New Roman" pitchFamily="18" charset="0"/>
            </a:endParaRPr>
          </a:p>
          <a:p>
            <a:r>
              <a:rPr lang="el-GR" i="1" dirty="0" smtClean="0">
                <a:latin typeface="Times New Roman" pitchFamily="18" charset="0"/>
                <a:cs typeface="Times New Roman" pitchFamily="18" charset="0"/>
              </a:rPr>
              <a:t>Ανάπτυξη απομακρυσμένων περιοχών</a:t>
            </a:r>
          </a:p>
          <a:p>
            <a:endParaRPr lang="el-GR" dirty="0"/>
          </a:p>
        </p:txBody>
      </p:sp>
    </p:spTree>
  </p:cSld>
  <p:clrMapOvr>
    <a:masterClrMapping/>
  </p:clrMapOvr>
  <p:transition>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Πλεονεκτήματα</a:t>
            </a:r>
            <a:endParaRPr lang="el-GR" dirty="0"/>
          </a:p>
        </p:txBody>
      </p:sp>
      <p:sp>
        <p:nvSpPr>
          <p:cNvPr id="3" name="2 - Θέση περιεχομένου"/>
          <p:cNvSpPr>
            <a:spLocks noGrp="1"/>
          </p:cNvSpPr>
          <p:nvPr>
            <p:ph sz="quarter" idx="1"/>
          </p:nvPr>
        </p:nvSpPr>
        <p:spPr/>
        <p:txBody>
          <a:bodyPr/>
          <a:lstStyle/>
          <a:p>
            <a:pPr>
              <a:buNone/>
            </a:pPr>
            <a:r>
              <a:rPr lang="el-GR" i="1" dirty="0" smtClean="0">
                <a:latin typeface="Segoe Script" pitchFamily="34" charset="0"/>
              </a:rPr>
              <a:t>  </a:t>
            </a:r>
          </a:p>
          <a:p>
            <a:pPr>
              <a:buNone/>
            </a:pPr>
            <a:r>
              <a:rPr lang="el-GR" i="1" dirty="0" smtClean="0">
                <a:latin typeface="Times New Roman" pitchFamily="18" charset="0"/>
                <a:cs typeface="Times New Roman" pitchFamily="18" charset="0"/>
              </a:rPr>
              <a:t>Επιπλέον σε αντίθεση με άλλες ανανεώσιμες πηγές ενέργειας:</a:t>
            </a:r>
          </a:p>
          <a:p>
            <a:pPr>
              <a:buNone/>
            </a:pPr>
            <a:endParaRPr lang="el-GR" i="1" dirty="0" smtClean="0">
              <a:latin typeface="Times New Roman" pitchFamily="18" charset="0"/>
              <a:cs typeface="Times New Roman" pitchFamily="18" charset="0"/>
            </a:endParaRPr>
          </a:p>
          <a:p>
            <a:r>
              <a:rPr lang="el-GR" i="1" dirty="0" smtClean="0">
                <a:latin typeface="Times New Roman" pitchFamily="18" charset="0"/>
                <a:cs typeface="Times New Roman" pitchFamily="18" charset="0"/>
              </a:rPr>
              <a:t>Δεσμεύουν ελάχιστη ή καθόλου γη</a:t>
            </a:r>
          </a:p>
          <a:p>
            <a:endParaRPr lang="el-GR" i="1" dirty="0" smtClean="0">
              <a:latin typeface="Times New Roman" pitchFamily="18" charset="0"/>
              <a:cs typeface="Times New Roman" pitchFamily="18" charset="0"/>
            </a:endParaRPr>
          </a:p>
          <a:p>
            <a:r>
              <a:rPr lang="el-GR" i="1" dirty="0" smtClean="0">
                <a:latin typeface="Times New Roman" pitchFamily="18" charset="0"/>
                <a:cs typeface="Times New Roman" pitchFamily="18" charset="0"/>
              </a:rPr>
              <a:t>Μηδαμινή Οπτική και Ακουστική </a:t>
            </a:r>
            <a:r>
              <a:rPr lang="el-GR" i="1" dirty="0" smtClean="0">
                <a:latin typeface="Times New Roman" pitchFamily="18" charset="0"/>
                <a:cs typeface="Times New Roman" pitchFamily="18" charset="0"/>
              </a:rPr>
              <a:t>Όχληση</a:t>
            </a:r>
            <a:endParaRPr lang="el-GR" i="1" dirty="0" smtClean="0">
              <a:latin typeface="Times New Roman" pitchFamily="18" charset="0"/>
              <a:cs typeface="Times New Roman" pitchFamily="18" charset="0"/>
            </a:endParaRPr>
          </a:p>
          <a:p>
            <a:pPr>
              <a:buNone/>
            </a:pPr>
            <a:endParaRPr lang="el-GR" dirty="0"/>
          </a:p>
        </p:txBody>
      </p:sp>
    </p:spTree>
  </p:cSld>
  <p:clrMapOvr>
    <a:masterClrMapping/>
  </p:clrMapOvr>
  <p:transition>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Μειονεκτήματα</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3000" i="1" dirty="0" smtClean="0">
                <a:latin typeface="Times New Roman" pitchFamily="18" charset="0"/>
                <a:cs typeface="Times New Roman" pitchFamily="18" charset="0"/>
              </a:rPr>
              <a:t>Ένα μεγάλο τεχνικό και οικονομικό πρόβλημα όμως που πρέπει να επιλυθεί, σύμφωνα με τη νορβηγική εταιρία, είναι να κατασκευασθούν πιο ενεργειακά αποδοτικές μεμβράνες. Σήμερα οι χρησιμοποιούμενες μεμβράνες στην πιλοτική μονάδα έχουν αποδοτικότητα μικρότερη από 1</a:t>
            </a:r>
            <a:r>
              <a:rPr lang="en-US" sz="3000" i="1" dirty="0" smtClean="0">
                <a:latin typeface="Times New Roman" pitchFamily="18" charset="0"/>
                <a:cs typeface="Times New Roman" pitchFamily="18" charset="0"/>
              </a:rPr>
              <a:t> W/m²</a:t>
            </a:r>
            <a:r>
              <a:rPr lang="el-GR" sz="3000" i="1" dirty="0" smtClean="0">
                <a:latin typeface="Times New Roman" pitchFamily="18" charset="0"/>
                <a:cs typeface="Times New Roman" pitchFamily="18" charset="0"/>
              </a:rPr>
              <a:t>, αλλά χρειάζεται η αποδοτικότητά τους να φθάσει τα </a:t>
            </a:r>
            <a:r>
              <a:rPr lang="en-US" sz="3000" i="1" dirty="0" smtClean="0">
                <a:latin typeface="Times New Roman" pitchFamily="18" charset="0"/>
                <a:cs typeface="Times New Roman" pitchFamily="18" charset="0"/>
              </a:rPr>
              <a:t>5 W/m²,  </a:t>
            </a:r>
            <a:r>
              <a:rPr lang="el-GR" sz="3000" i="1" dirty="0" smtClean="0">
                <a:latin typeface="Times New Roman" pitchFamily="18" charset="0"/>
                <a:cs typeface="Times New Roman" pitchFamily="18" charset="0"/>
              </a:rPr>
              <a:t>προκειμένου να είναι η οσμωτική τεχνολογία οικονομικά κερδοφόρα.</a:t>
            </a:r>
            <a:endParaRPr lang="en-US" sz="3000" i="1" dirty="0" smtClean="0">
              <a:latin typeface="Times New Roman" pitchFamily="18" charset="0"/>
              <a:cs typeface="Times New Roman" pitchFamily="18" charset="0"/>
            </a:endParaRPr>
          </a:p>
          <a:p>
            <a:endParaRPr lang="en-US" sz="3000" i="1" dirty="0" smtClean="0">
              <a:latin typeface="Times New Roman" pitchFamily="18" charset="0"/>
              <a:cs typeface="Times New Roman" pitchFamily="18" charset="0"/>
            </a:endParaRPr>
          </a:p>
          <a:p>
            <a:r>
              <a:rPr lang="el-GR" sz="3000" i="1" dirty="0" smtClean="0">
                <a:latin typeface="Times New Roman" pitchFamily="18" charset="0"/>
                <a:cs typeface="Times New Roman" pitchFamily="18" charset="0"/>
              </a:rPr>
              <a:t>Δεδομένου ότι η οσμωτική διαδικασία απαιτεί μεγάλη ποσότητα γλυκού νερού για να τεθεί σε λειτουργία, μπορούμε να προβλέψουμε ορισμένα σοβαρά προβλήματα για το σύστημα αυτό σε πολλά μέρη του κόσμου, όπου η διαθεσιμότητα του γλυκού νερού είναι περιορισμένη. </a:t>
            </a:r>
            <a:endParaRPr lang="en-US" sz="3000" i="1" dirty="0" smtClean="0">
              <a:latin typeface="Times New Roman" pitchFamily="18" charset="0"/>
              <a:cs typeface="Times New Roman" pitchFamily="18" charset="0"/>
            </a:endParaRPr>
          </a:p>
          <a:p>
            <a:endParaRPr lang="en-US" sz="3000" i="1" dirty="0" smtClean="0">
              <a:latin typeface="Times New Roman" pitchFamily="18" charset="0"/>
              <a:cs typeface="Times New Roman" pitchFamily="18" charset="0"/>
            </a:endParaRPr>
          </a:p>
          <a:p>
            <a:r>
              <a:rPr lang="el-GR" sz="3000" i="1" smtClean="0">
                <a:latin typeface="Times New Roman" pitchFamily="18" charset="0"/>
                <a:cs typeface="Times New Roman" pitchFamily="18" charset="0"/>
              </a:rPr>
              <a:t>Η </a:t>
            </a:r>
            <a:r>
              <a:rPr lang="el-GR" sz="3000" i="1" dirty="0" smtClean="0">
                <a:latin typeface="Times New Roman" pitchFamily="18" charset="0"/>
                <a:cs typeface="Times New Roman" pitchFamily="18" charset="0"/>
              </a:rPr>
              <a:t>οσμωτική διαδικασία παράγει επίσης λύματα που είναι αλμυρότερα από το γλυκό νερό, αλλά όχι όσο τόσο αλμυρά όσο είναι το θαλασσινό νερό , </a:t>
            </a:r>
            <a:endParaRPr lang="en-US" sz="3000" i="1" dirty="0" smtClean="0">
              <a:latin typeface="Times New Roman" pitchFamily="18" charset="0"/>
              <a:cs typeface="Times New Roman" pitchFamily="18" charset="0"/>
            </a:endParaRPr>
          </a:p>
          <a:p>
            <a:endParaRPr lang="en-US" sz="3000" i="1" dirty="0" smtClean="0">
              <a:latin typeface="Times New Roman" pitchFamily="18" charset="0"/>
              <a:cs typeface="Times New Roman" pitchFamily="18" charset="0"/>
            </a:endParaRPr>
          </a:p>
          <a:p>
            <a:r>
              <a:rPr lang="el-GR" sz="3000" i="1" dirty="0" smtClean="0">
                <a:latin typeface="Times New Roman" pitchFamily="18" charset="0"/>
                <a:cs typeface="Times New Roman" pitchFamily="18" charset="0"/>
              </a:rPr>
              <a:t>Τέλος  η απαλλαγή των μεγάλων ποσοτήτων του εν λόγω υφάλμυρου νερού θα μπορούσε να αποβεί εις βάρος των τοπικών υδάτινων οικοσυστημάτων</a:t>
            </a:r>
            <a:r>
              <a:rPr lang="el-GR" i="1" dirty="0" smtClean="0">
                <a:latin typeface="Times New Roman" pitchFamily="18" charset="0"/>
                <a:cs typeface="Times New Roman" pitchFamily="18" charset="0"/>
              </a:rPr>
              <a:t>.</a:t>
            </a:r>
          </a:p>
        </p:txBody>
      </p:sp>
    </p:spTree>
  </p:cSld>
  <p:clrMapOvr>
    <a:masterClrMapping/>
  </p:clrMapOvr>
  <p:transition>
    <p:whee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Βιβλιογραφία</a:t>
            </a:r>
            <a:endParaRPr lang="el-GR" dirty="0"/>
          </a:p>
        </p:txBody>
      </p:sp>
      <p:sp>
        <p:nvSpPr>
          <p:cNvPr id="3" name="2 - Θέση περιεχομένου"/>
          <p:cNvSpPr>
            <a:spLocks noGrp="1"/>
          </p:cNvSpPr>
          <p:nvPr>
            <p:ph sz="quarter" idx="1"/>
          </p:nvPr>
        </p:nvSpPr>
        <p:spPr>
          <a:xfrm>
            <a:off x="301752" y="1527048"/>
            <a:ext cx="8503920" cy="4759472"/>
          </a:xfrm>
        </p:spPr>
        <p:txBody>
          <a:bodyPr>
            <a:noAutofit/>
          </a:bodyPr>
          <a:lstStyle/>
          <a:p>
            <a:r>
              <a:rPr lang="el-GR" sz="1800" i="1" dirty="0" err="1" smtClean="0">
                <a:latin typeface="Times New Roman" pitchFamily="18" charset="0"/>
                <a:cs typeface="Times New Roman" pitchFamily="18" charset="0"/>
              </a:rPr>
              <a:t>Γιαννακουδάκης</a:t>
            </a:r>
            <a:r>
              <a:rPr lang="el-GR" sz="1800" i="1" dirty="0" smtClean="0">
                <a:latin typeface="Times New Roman" pitchFamily="18" charset="0"/>
                <a:cs typeface="Times New Roman" pitchFamily="18" charset="0"/>
              </a:rPr>
              <a:t> Δ. Α. "Φυσική Χημεία Καταστάσεων της Ύλης και Θερμοδυναμική", Θεσσαλονίκη 1986.</a:t>
            </a:r>
          </a:p>
          <a:p>
            <a:r>
              <a:rPr lang="el-GR" sz="1800" i="1" dirty="0" err="1" smtClean="0">
                <a:latin typeface="Times New Roman" pitchFamily="18" charset="0"/>
                <a:cs typeface="Times New Roman" pitchFamily="18" charset="0"/>
              </a:rPr>
              <a:t>Μανωλκίδης</a:t>
            </a:r>
            <a:r>
              <a:rPr lang="el-GR" sz="1800" i="1" dirty="0" smtClean="0">
                <a:latin typeface="Times New Roman" pitchFamily="18" charset="0"/>
                <a:cs typeface="Times New Roman" pitchFamily="18" charset="0"/>
              </a:rPr>
              <a:t> Κ., </a:t>
            </a:r>
            <a:r>
              <a:rPr lang="el-GR" sz="1800" i="1" dirty="0" err="1" smtClean="0">
                <a:latin typeface="Times New Roman" pitchFamily="18" charset="0"/>
                <a:cs typeface="Times New Roman" pitchFamily="18" charset="0"/>
              </a:rPr>
              <a:t>Μπέζας</a:t>
            </a:r>
            <a:r>
              <a:rPr lang="el-GR" sz="1800" i="1" dirty="0" smtClean="0">
                <a:latin typeface="Times New Roman" pitchFamily="18" charset="0"/>
                <a:cs typeface="Times New Roman" pitchFamily="18" charset="0"/>
              </a:rPr>
              <a:t> Κ. "Στοιχεία Ανόργανης Χημείας", Έκδοση 14η, Αθήνα 1984.</a:t>
            </a:r>
          </a:p>
          <a:p>
            <a:r>
              <a:rPr lang="el-GR" sz="1800" i="1" dirty="0" err="1" smtClean="0">
                <a:latin typeface="Times New Roman" pitchFamily="18" charset="0"/>
                <a:cs typeface="Times New Roman" pitchFamily="18" charset="0"/>
              </a:rPr>
              <a:t>Γιαννακουδάκης</a:t>
            </a:r>
            <a:r>
              <a:rPr lang="el-GR" sz="1800" i="1" dirty="0" smtClean="0">
                <a:latin typeface="Times New Roman" pitchFamily="18" charset="0"/>
                <a:cs typeface="Times New Roman" pitchFamily="18" charset="0"/>
              </a:rPr>
              <a:t> Δ. Α. "Φυσική Χημεία Ομογενών και Ετερογενών Συστημάτων", Θεσσαλονίκη 1986.</a:t>
            </a:r>
          </a:p>
          <a:p>
            <a:r>
              <a:rPr lang="el-GR" sz="1800" i="1" dirty="0" err="1" smtClean="0">
                <a:latin typeface="Times New Roman" pitchFamily="18" charset="0"/>
                <a:cs typeface="Times New Roman" pitchFamily="18" charset="0"/>
              </a:rPr>
              <a:t>Μάτης</a:t>
            </a:r>
            <a:r>
              <a:rPr lang="el-GR" sz="1800" i="1" dirty="0" smtClean="0">
                <a:latin typeface="Times New Roman" pitchFamily="18" charset="0"/>
                <a:cs typeface="Times New Roman" pitchFamily="18" charset="0"/>
              </a:rPr>
              <a:t> Κ. Α., </a:t>
            </a:r>
            <a:r>
              <a:rPr lang="el-GR" sz="1800" i="1" dirty="0" err="1" smtClean="0">
                <a:latin typeface="Times New Roman" pitchFamily="18" charset="0"/>
                <a:cs typeface="Times New Roman" pitchFamily="18" charset="0"/>
              </a:rPr>
              <a:t>Γιαννακουδάκης</a:t>
            </a:r>
            <a:r>
              <a:rPr lang="el-GR" sz="1800" i="1" dirty="0" smtClean="0">
                <a:latin typeface="Times New Roman" pitchFamily="18" charset="0"/>
                <a:cs typeface="Times New Roman" pitchFamily="18" charset="0"/>
              </a:rPr>
              <a:t> Δ. Α. "Φυσικές Διεργασίες στη Χημική Τεχνολογία", Θεσσαλονίκη 1987.</a:t>
            </a:r>
          </a:p>
          <a:p>
            <a:r>
              <a:rPr lang="el-GR" sz="1800" i="1" dirty="0" err="1" smtClean="0">
                <a:latin typeface="Times New Roman" pitchFamily="18" charset="0"/>
                <a:cs typeface="Times New Roman" pitchFamily="18" charset="0"/>
              </a:rPr>
              <a:t>Μπαζάκης</a:t>
            </a:r>
            <a:r>
              <a:rPr lang="el-GR" sz="1800" i="1" dirty="0" smtClean="0">
                <a:latin typeface="Times New Roman" pitchFamily="18" charset="0"/>
                <a:cs typeface="Times New Roman" pitchFamily="18" charset="0"/>
              </a:rPr>
              <a:t> Ι. Α. "Γενική Χημεία", Αθήνα.</a:t>
            </a:r>
          </a:p>
          <a:p>
            <a:r>
              <a:rPr lang="el-GR" sz="1800" i="1" dirty="0" err="1" smtClean="0">
                <a:latin typeface="Times New Roman" pitchFamily="18" charset="0"/>
                <a:cs typeface="Times New Roman" pitchFamily="18" charset="0"/>
              </a:rPr>
              <a:t>Μανουσάκης</a:t>
            </a:r>
            <a:r>
              <a:rPr lang="el-GR" sz="1800" i="1" dirty="0" smtClean="0">
                <a:latin typeface="Times New Roman" pitchFamily="18" charset="0"/>
                <a:cs typeface="Times New Roman" pitchFamily="18" charset="0"/>
              </a:rPr>
              <a:t> Γ.Ε. "Γενική και Ανόργανη Χημεία", Τόμοι 1ος και 2ος, Θεσσαλονίκη 1981.</a:t>
            </a:r>
          </a:p>
          <a:p>
            <a:r>
              <a:rPr lang="en-US" sz="1800" i="1" dirty="0" smtClean="0">
                <a:latin typeface="Times New Roman" pitchFamily="18" charset="0"/>
                <a:cs typeface="Times New Roman" pitchFamily="18" charset="0"/>
                <a:hlinkClick r:id="rId2"/>
              </a:rPr>
              <a:t>http://el.wikipedia.org/wiki/%CE%8F%CF%83%CE%BC%CF%89%CF%83%CE%B7#cite_note-N-5</a:t>
            </a:r>
            <a:endParaRPr lang="el-GR" sz="1800" i="1" dirty="0" smtClean="0">
              <a:latin typeface="Times New Roman" pitchFamily="18" charset="0"/>
              <a:cs typeface="Times New Roman" pitchFamily="18" charset="0"/>
            </a:endParaRPr>
          </a:p>
          <a:p>
            <a:r>
              <a:rPr lang="en-US" sz="1800" i="1" dirty="0" smtClean="0">
                <a:latin typeface="Times New Roman" pitchFamily="18" charset="0"/>
                <a:cs typeface="Times New Roman" pitchFamily="18" charset="0"/>
              </a:rPr>
              <a:t>http://greenmagazine.gr/xrisimopoiwntas-osmwsi-gia-paragwgi-katharis-energeias/</a:t>
            </a:r>
            <a:endParaRPr lang="el-GR" sz="1800" i="1" dirty="0" smtClean="0">
              <a:latin typeface="Times New Roman" pitchFamily="18" charset="0"/>
              <a:cs typeface="Times New Roman" pitchFamily="18" charset="0"/>
            </a:endParaRPr>
          </a:p>
          <a:p>
            <a:r>
              <a:rPr lang="en-US" sz="1800" i="1" dirty="0" smtClean="0">
                <a:latin typeface="Times New Roman" pitchFamily="18" charset="0"/>
                <a:cs typeface="Times New Roman" pitchFamily="18" charset="0"/>
                <a:hlinkClick r:id="rId3"/>
              </a:rPr>
              <a:t>http://www.cosmo.gr/Science/Norway/170286.html</a:t>
            </a:r>
            <a:endParaRPr lang="el-GR" sz="1800" i="1" dirty="0" smtClean="0">
              <a:latin typeface="Times New Roman" pitchFamily="18" charset="0"/>
              <a:cs typeface="Times New Roman" pitchFamily="18" charset="0"/>
            </a:endParaRPr>
          </a:p>
          <a:p>
            <a:r>
              <a:rPr lang="en-US" sz="1800" i="1" dirty="0" smtClean="0">
                <a:latin typeface="Times New Roman" pitchFamily="18" charset="0"/>
                <a:cs typeface="Times New Roman" pitchFamily="18" charset="0"/>
              </a:rPr>
              <a:t>http://www.chemist.gr/2009/11/2394/</a:t>
            </a:r>
            <a:endParaRPr lang="el-GR" sz="1800" i="1" dirty="0">
              <a:latin typeface="Times New Roman" pitchFamily="18" charset="0"/>
              <a:cs typeface="Times New Roman" pitchFamily="18" charset="0"/>
            </a:endParaRPr>
          </a:p>
        </p:txBody>
      </p:sp>
    </p:spTree>
  </p:cSld>
  <p:clrMapOvr>
    <a:masterClrMapping/>
  </p:clrMapOvr>
  <p:transition>
    <p:pull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Υπότιτλος"/>
          <p:cNvSpPr>
            <a:spLocks noGrp="1"/>
          </p:cNvSpPr>
          <p:nvPr>
            <p:ph type="subTitle" idx="1"/>
          </p:nvPr>
        </p:nvSpPr>
        <p:spPr/>
        <p:txBody>
          <a:bodyPr>
            <a:normAutofit/>
          </a:bodyPr>
          <a:lstStyle/>
          <a:p>
            <a:pPr algn="r"/>
            <a:r>
              <a:rPr lang="el-GR" sz="4800" i="1" dirty="0" smtClean="0">
                <a:latin typeface="Times New Roman" pitchFamily="18" charset="0"/>
                <a:cs typeface="Times New Roman" pitchFamily="18" charset="0"/>
              </a:rPr>
              <a:t>Ευχαριστω πολυ</a:t>
            </a:r>
            <a:endParaRPr lang="el-GR" sz="4800" i="1" dirty="0">
              <a:latin typeface="Times New Roman" pitchFamily="18" charset="0"/>
              <a:cs typeface="Times New Roman" pitchFamily="18" charset="0"/>
            </a:endParaRPr>
          </a:p>
        </p:txBody>
      </p:sp>
      <p:sp>
        <p:nvSpPr>
          <p:cNvPr id="4" name="3 - Τίτλος"/>
          <p:cNvSpPr>
            <a:spLocks noGrp="1"/>
          </p:cNvSpPr>
          <p:nvPr>
            <p:ph type="ctrTitle"/>
          </p:nvPr>
        </p:nvSpPr>
        <p:spPr/>
        <p:txBody>
          <a:bodyPr/>
          <a:lstStyle/>
          <a:p>
            <a:endParaRPr lang="el-GR"/>
          </a:p>
        </p:txBody>
      </p:sp>
    </p:spTree>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00042"/>
            <a:ext cx="8229600" cy="500066"/>
          </a:xfrm>
        </p:spPr>
        <p:txBody>
          <a:bodyPr>
            <a:normAutofit fontScale="90000"/>
          </a:bodyPr>
          <a:lstStyle/>
          <a:p>
            <a:pPr algn="ctr"/>
            <a:r>
              <a:rPr lang="el-GR" b="1" i="1" dirty="0" smtClean="0">
                <a:latin typeface="Times New Roman" pitchFamily="18" charset="0"/>
                <a:cs typeface="Times New Roman" pitchFamily="18" charset="0"/>
              </a:rPr>
              <a:t>Περιεχόμενα</a:t>
            </a:r>
            <a:endParaRPr lang="el-GR" b="1" i="1" dirty="0">
              <a:latin typeface="Times New Roman" pitchFamily="18" charset="0"/>
              <a:cs typeface="Times New Roman" pitchFamily="18" charset="0"/>
            </a:endParaRPr>
          </a:p>
        </p:txBody>
      </p:sp>
      <p:sp>
        <p:nvSpPr>
          <p:cNvPr id="3" name="2 - Θέση περιεχομένου"/>
          <p:cNvSpPr>
            <a:spLocks noGrp="1"/>
          </p:cNvSpPr>
          <p:nvPr>
            <p:ph sz="quarter" idx="1"/>
          </p:nvPr>
        </p:nvSpPr>
        <p:spPr>
          <a:xfrm>
            <a:off x="457200" y="1714488"/>
            <a:ext cx="8229600" cy="4610112"/>
          </a:xfrm>
        </p:spPr>
        <p:txBody>
          <a:bodyPr>
            <a:normAutofit fontScale="85000" lnSpcReduction="20000"/>
          </a:bodyPr>
          <a:lstStyle/>
          <a:p>
            <a:r>
              <a:rPr lang="el-GR" sz="2400" i="1" dirty="0" smtClean="0">
                <a:latin typeface="Times New Roman" pitchFamily="18" charset="0"/>
                <a:cs typeface="Times New Roman" pitchFamily="18" charset="0"/>
              </a:rPr>
              <a:t>Ιστορικά στοιχεία</a:t>
            </a:r>
          </a:p>
          <a:p>
            <a:endParaRPr lang="el-GR" sz="2400" i="1" dirty="0" smtClean="0">
              <a:latin typeface="Times New Roman" pitchFamily="18" charset="0"/>
              <a:cs typeface="Times New Roman" pitchFamily="18" charset="0"/>
            </a:endParaRPr>
          </a:p>
          <a:p>
            <a:r>
              <a:rPr lang="el-GR" sz="2400" i="1" dirty="0" smtClean="0">
                <a:latin typeface="Times New Roman" pitchFamily="18" charset="0"/>
                <a:cs typeface="Times New Roman" pitchFamily="18" charset="0"/>
              </a:rPr>
              <a:t>Περιγραφή του φαινομένου της Όσμωσης</a:t>
            </a:r>
          </a:p>
          <a:p>
            <a:endParaRPr lang="el-GR" sz="2400" i="1" dirty="0" smtClean="0">
              <a:latin typeface="Times New Roman" pitchFamily="18" charset="0"/>
              <a:cs typeface="Times New Roman" pitchFamily="18" charset="0"/>
            </a:endParaRPr>
          </a:p>
          <a:p>
            <a:r>
              <a:rPr lang="el-GR" sz="2400" i="1" dirty="0" smtClean="0">
                <a:latin typeface="Times New Roman" pitchFamily="18" charset="0"/>
                <a:cs typeface="Times New Roman" pitchFamily="18" charset="0"/>
              </a:rPr>
              <a:t>Όσμωση μεταξύ διαλυμάτων διαφορετικών </a:t>
            </a:r>
            <a:r>
              <a:rPr lang="el-GR" sz="2400" i="1" dirty="0" smtClean="0">
                <a:latin typeface="Times New Roman" pitchFamily="18" charset="0"/>
                <a:cs typeface="Times New Roman" pitchFamily="18" charset="0"/>
              </a:rPr>
              <a:t>συγκεντρώσεων</a:t>
            </a:r>
          </a:p>
          <a:p>
            <a:endParaRPr lang="el-GR" sz="2400" i="1" dirty="0" smtClean="0">
              <a:latin typeface="Times New Roman" pitchFamily="18" charset="0"/>
              <a:cs typeface="Times New Roman" pitchFamily="18" charset="0"/>
            </a:endParaRPr>
          </a:p>
          <a:p>
            <a:r>
              <a:rPr lang="el-GR" sz="2400" i="1" dirty="0" smtClean="0">
                <a:latin typeface="Times New Roman" pitchFamily="18" charset="0"/>
                <a:cs typeface="Times New Roman" pitchFamily="18" charset="0"/>
              </a:rPr>
              <a:t>Αντίστροφη Όσμωση</a:t>
            </a:r>
          </a:p>
          <a:p>
            <a:endParaRPr lang="el-GR" sz="2400" i="1" dirty="0" smtClean="0">
              <a:latin typeface="Times New Roman" pitchFamily="18" charset="0"/>
              <a:cs typeface="Times New Roman" pitchFamily="18" charset="0"/>
            </a:endParaRPr>
          </a:p>
          <a:p>
            <a:r>
              <a:rPr lang="el-GR" sz="2400" i="1" dirty="0" smtClean="0">
                <a:latin typeface="Times New Roman" pitchFamily="18" charset="0"/>
                <a:cs typeface="Times New Roman" pitchFamily="18" charset="0"/>
              </a:rPr>
              <a:t>Χρησιμοποιώντας </a:t>
            </a:r>
            <a:r>
              <a:rPr lang="el-GR" sz="2400" i="1" dirty="0" smtClean="0">
                <a:latin typeface="Times New Roman" pitchFamily="18" charset="0"/>
                <a:cs typeface="Times New Roman" pitchFamily="18" charset="0"/>
              </a:rPr>
              <a:t>την όσμωση για την παραγωγή καθαρής </a:t>
            </a:r>
          </a:p>
          <a:p>
            <a:pPr>
              <a:buNone/>
            </a:pPr>
            <a:r>
              <a:rPr lang="el-GR" sz="2400" i="1" dirty="0" smtClean="0">
                <a:latin typeface="Times New Roman" pitchFamily="18" charset="0"/>
                <a:cs typeface="Times New Roman" pitchFamily="18" charset="0"/>
              </a:rPr>
              <a:t>	ενέργειας</a:t>
            </a:r>
          </a:p>
          <a:p>
            <a:pPr>
              <a:buNone/>
            </a:pPr>
            <a:endParaRPr lang="el-GR" sz="2400" i="1" dirty="0" smtClean="0">
              <a:latin typeface="Times New Roman" pitchFamily="18" charset="0"/>
              <a:cs typeface="Times New Roman" pitchFamily="18" charset="0"/>
            </a:endParaRPr>
          </a:p>
          <a:p>
            <a:r>
              <a:rPr lang="el-GR" sz="2400" i="1" dirty="0" smtClean="0">
                <a:latin typeface="Times New Roman" pitchFamily="18" charset="0"/>
                <a:cs typeface="Times New Roman" pitchFamily="18" charset="0"/>
              </a:rPr>
              <a:t>Πλεονεκτήματα και Μειονεκτήματα της Όσμωσης</a:t>
            </a:r>
          </a:p>
          <a:p>
            <a:endParaRPr lang="el-GR" sz="2400" i="1" dirty="0" smtClean="0">
              <a:latin typeface="Times New Roman" pitchFamily="18" charset="0"/>
              <a:cs typeface="Times New Roman" pitchFamily="18" charset="0"/>
            </a:endParaRPr>
          </a:p>
          <a:p>
            <a:r>
              <a:rPr lang="el-GR" sz="2400" i="1" dirty="0" smtClean="0">
                <a:latin typeface="Times New Roman" pitchFamily="18" charset="0"/>
                <a:cs typeface="Times New Roman" pitchFamily="18" charset="0"/>
              </a:rPr>
              <a:t>Βιβλιογραφία</a:t>
            </a: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latin typeface="Times New Roman" pitchFamily="18" charset="0"/>
                <a:cs typeface="Times New Roman" pitchFamily="18" charset="0"/>
              </a:rPr>
              <a:t>Ιστορικά Στοιχεία</a:t>
            </a:r>
            <a:endParaRPr lang="el-GR" b="1" i="1" dirty="0">
              <a:latin typeface="Times New Roman" pitchFamily="18" charset="0"/>
              <a:cs typeface="Times New Roman" pitchFamily="18" charset="0"/>
            </a:endParaRPr>
          </a:p>
        </p:txBody>
      </p:sp>
      <p:sp>
        <p:nvSpPr>
          <p:cNvPr id="3" name="2 - Θέση περιεχομένου"/>
          <p:cNvSpPr>
            <a:spLocks noGrp="1"/>
          </p:cNvSpPr>
          <p:nvPr>
            <p:ph sz="quarter" idx="1"/>
          </p:nvPr>
        </p:nvSpPr>
        <p:spPr/>
        <p:txBody>
          <a:bodyPr>
            <a:normAutofit/>
          </a:bodyPr>
          <a:lstStyle/>
          <a:p>
            <a:r>
              <a:rPr lang="el-GR" i="1" dirty="0" smtClean="0">
                <a:latin typeface="Times New Roman" pitchFamily="18" charset="0"/>
                <a:cs typeface="Times New Roman" pitchFamily="18" charset="0"/>
              </a:rPr>
              <a:t>Σ' ένα έγγραφο του 1682 ο Robert Boyle αναφέρει για πρώτη φορά φαινόμενα όσμωσης αλλά οι πρώτες παρατηρήσεις έγιναν το 1748 από τον Abbe Nollet.</a:t>
            </a:r>
          </a:p>
          <a:p>
            <a:r>
              <a:rPr lang="el-GR" i="1" dirty="0" smtClean="0">
                <a:latin typeface="Times New Roman" pitchFamily="18" charset="0"/>
                <a:cs typeface="Times New Roman" pitchFamily="18" charset="0"/>
              </a:rPr>
              <a:t>Οι πρώτες συστηματικές μελέτες του φαινομένου της </a:t>
            </a:r>
            <a:r>
              <a:rPr lang="el-GR" i="1" dirty="0" smtClean="0">
                <a:latin typeface="Times New Roman" pitchFamily="18" charset="0"/>
                <a:cs typeface="Times New Roman" pitchFamily="18" charset="0"/>
              </a:rPr>
              <a:t>όσμωσης </a:t>
            </a:r>
            <a:r>
              <a:rPr lang="el-GR" i="1" dirty="0" smtClean="0">
                <a:latin typeface="Times New Roman" pitchFamily="18" charset="0"/>
                <a:cs typeface="Times New Roman" pitchFamily="18" charset="0"/>
              </a:rPr>
              <a:t>(για την ακρίβεια οι πρώτες μετρήσεις της οσμωτικής πίεσης) αποδίδονται στους βοτανολόγους Wilhelm Pfeffer  και Hugo de Vries</a:t>
            </a:r>
          </a:p>
          <a:p>
            <a:r>
              <a:rPr lang="el-GR" i="1" dirty="0" smtClean="0">
                <a:latin typeface="Times New Roman" pitchFamily="18" charset="0"/>
                <a:cs typeface="Times New Roman" pitchFamily="18" charset="0"/>
              </a:rPr>
              <a:t>Σε άλλα πιο σημαντικά πειράματα ο Pfeffer  χρησιμοποίησε ειδική διάταξη γνωστή ως </a:t>
            </a:r>
            <a:r>
              <a:rPr lang="el-GR" i="1" dirty="0" err="1" smtClean="0">
                <a:latin typeface="Times New Roman" pitchFamily="18" charset="0"/>
                <a:cs typeface="Times New Roman" pitchFamily="18" charset="0"/>
              </a:rPr>
              <a:t>οσμώμετρο</a:t>
            </a:r>
            <a:r>
              <a:rPr lang="el-GR" i="1"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του Pfeffer με ειδική ημιπερατή μεμβράνη που επινοήθηκε από τον M. Traube.</a:t>
            </a:r>
            <a:endParaRPr lang="el-GR" i="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Όσμωση</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i="1" dirty="0" smtClean="0">
                <a:latin typeface="Times New Roman" pitchFamily="18" charset="0"/>
                <a:cs typeface="Times New Roman" pitchFamily="18" charset="0"/>
              </a:rPr>
              <a:t>Η όσμωση είναι μια διαδικασία κατά την οποία το νερό με δύο διαφορετικές συγκεντρώσεις διαλύματος (στην προκειμένη περίπτωση, το αλάτι) χωρίζεται από μία ημι-διαπερατή μεμβράνη. Το γλυκό νερό είναι σε θέση να περάσει μέσω της μεμβράνης στην πλευρά του αλμυρού νερού, αλλά το θαλασσινό νερό δεν μπορεί να μεταβεί πίσω προς την άλλη κατεύθυνση. Αυτό προκαλεί αύξηση της πίεσης από την πλευρά αλμυρού νερού και αυτή η διαφορά πίεσης χρησιμοποιείται για να λειτουργήσει μια τουρμπίνα η οποία παράγει ηλεκτρική </a:t>
            </a:r>
            <a:r>
              <a:rPr lang="el-GR" i="1" dirty="0" smtClean="0">
                <a:solidFill>
                  <a:srgbClr val="FF0000"/>
                </a:solidFill>
                <a:latin typeface="Times New Roman" pitchFamily="18" charset="0"/>
                <a:cs typeface="Times New Roman" pitchFamily="18" charset="0"/>
                <a:hlinkClick r:id="rId2"/>
              </a:rPr>
              <a:t>ενέργεια</a:t>
            </a:r>
            <a:r>
              <a:rPr lang="el-GR" i="1" dirty="0" smtClean="0">
                <a:latin typeface="Times New Roman" pitchFamily="18" charset="0"/>
                <a:cs typeface="Times New Roman" pitchFamily="18" charset="0"/>
              </a:rPr>
              <a:t>.</a:t>
            </a:r>
          </a:p>
          <a:p>
            <a:r>
              <a:rPr lang="el-GR" i="1" dirty="0" smtClean="0">
                <a:latin typeface="Times New Roman" pitchFamily="18" charset="0"/>
                <a:cs typeface="Times New Roman" pitchFamily="18" charset="0"/>
              </a:rPr>
              <a:t>Οι ημιπερατές μεμβράνες, που ονομάζονται και οσμωτικά διαφράγματα, επιτρέπουν τη δίοδο των μορίων του διαλύτη όχι όμως και των μορίων ή ιόντων της διαλυμένης ουσίας.</a:t>
            </a:r>
            <a:endParaRPr lang="el-GR" i="1" dirty="0">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214282" y="214290"/>
            <a:ext cx="8715436" cy="6286544"/>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Ώσμωση μεταξύ διαλυμάτων διαφορετικών συγκεντρώσεων</a:t>
            </a:r>
            <a:endParaRPr lang="el-GR" sz="2400" dirty="0"/>
          </a:p>
        </p:txBody>
      </p:sp>
      <p:sp>
        <p:nvSpPr>
          <p:cNvPr id="7" name="6 - Θέση περιεχομένου"/>
          <p:cNvSpPr>
            <a:spLocks noGrp="1"/>
          </p:cNvSpPr>
          <p:nvPr>
            <p:ph sz="quarter" idx="1"/>
          </p:nvPr>
        </p:nvSpPr>
        <p:spPr>
          <a:xfrm>
            <a:off x="457200" y="1428736"/>
            <a:ext cx="4043362" cy="4895864"/>
          </a:xfrm>
        </p:spPr>
        <p:txBody>
          <a:bodyPr>
            <a:normAutofit fontScale="55000" lnSpcReduction="20000"/>
          </a:bodyPr>
          <a:lstStyle/>
          <a:p>
            <a:pPr>
              <a:buNone/>
            </a:pPr>
            <a:r>
              <a:rPr lang="el-GR" dirty="0" smtClean="0"/>
              <a:t>	</a:t>
            </a:r>
            <a:r>
              <a:rPr lang="el-GR" sz="2900" dirty="0" smtClean="0"/>
              <a:t>Τα δύο τμήματα του δοχείου περιέχουν διαλύματα της ίδια ουσίας αλλά διαφορετικών συγκεντρώσεων C</a:t>
            </a:r>
            <a:r>
              <a:rPr lang="el-GR" sz="2900" baseline="-25000" dirty="0" smtClean="0"/>
              <a:t>1</a:t>
            </a:r>
            <a:r>
              <a:rPr lang="el-GR" sz="2900" dirty="0" smtClean="0"/>
              <a:t> (αραιότερο) και C</a:t>
            </a:r>
            <a:r>
              <a:rPr lang="el-GR" sz="2900" baseline="-25000" dirty="0" smtClean="0"/>
              <a:t>2</a:t>
            </a:r>
            <a:r>
              <a:rPr lang="el-GR" sz="2900" dirty="0" smtClean="0"/>
              <a:t> (πυκνότερο) και ισχύει C</a:t>
            </a:r>
            <a:r>
              <a:rPr lang="el-GR" sz="2900" baseline="-25000" dirty="0" smtClean="0"/>
              <a:t>1</a:t>
            </a:r>
            <a:r>
              <a:rPr lang="el-GR" sz="2900" dirty="0" smtClean="0"/>
              <a:t> &lt; C</a:t>
            </a:r>
            <a:r>
              <a:rPr lang="el-GR" sz="2900" baseline="-25000" dirty="0" smtClean="0"/>
              <a:t>2</a:t>
            </a:r>
            <a:r>
              <a:rPr lang="el-GR" sz="2900" dirty="0" smtClean="0"/>
              <a:t>. Αρχικά η ταχύτητα διάχυσης των μορίων του διαλύτη από το αραιότερο προς το πυκνότερο διάλυμα είναι μεγάλη. Έτσι θα συμβεί όσμωση από το διάλυμα με συγκέντρωση C</a:t>
            </a:r>
            <a:r>
              <a:rPr lang="el-GR" sz="2900" baseline="-25000" dirty="0" smtClean="0"/>
              <a:t>1</a:t>
            </a:r>
            <a:r>
              <a:rPr lang="el-GR" sz="2900" dirty="0" smtClean="0"/>
              <a:t> προς το διάλυμα συγκέντρωσης C</a:t>
            </a:r>
            <a:r>
              <a:rPr lang="el-GR" sz="2900" baseline="-25000" dirty="0" smtClean="0"/>
              <a:t>2</a:t>
            </a:r>
            <a:r>
              <a:rPr lang="el-GR" sz="2900" dirty="0" smtClean="0"/>
              <a:t>. Το φαινόμενο της όσμωσης θα συνεχιστεί μέχρι να εξισωθούν οι συγκεντρώσεις των διαλυμάτων από τις δύο πλευρές της μεμβράνης, δηλαδή μέχρι να γίνει C</a:t>
            </a:r>
            <a:r>
              <a:rPr lang="el-GR" sz="2900" baseline="-25000" dirty="0" smtClean="0"/>
              <a:t>1</a:t>
            </a:r>
            <a:r>
              <a:rPr lang="el-GR" sz="2900" dirty="0" smtClean="0"/>
              <a:t>' = C</a:t>
            </a:r>
            <a:r>
              <a:rPr lang="el-GR" sz="2900" baseline="-25000" dirty="0" smtClean="0"/>
              <a:t>2</a:t>
            </a:r>
            <a:r>
              <a:rPr lang="el-GR" sz="2900" dirty="0" smtClean="0"/>
              <a:t>' όπου C</a:t>
            </a:r>
            <a:r>
              <a:rPr lang="el-GR" sz="2900" baseline="-25000" dirty="0" smtClean="0"/>
              <a:t>1</a:t>
            </a:r>
            <a:r>
              <a:rPr lang="el-GR" sz="2900" dirty="0" smtClean="0"/>
              <a:t>' και C</a:t>
            </a:r>
            <a:r>
              <a:rPr lang="el-GR" sz="2900" baseline="-25000" dirty="0" smtClean="0"/>
              <a:t>2</a:t>
            </a:r>
            <a:r>
              <a:rPr lang="el-GR" sz="2900" dirty="0" smtClean="0"/>
              <a:t>' οι νέες συγκεντρώσεις όταν σταματήσει η όσμωση. Στο σημείο αυτό </a:t>
            </a:r>
            <a:r>
              <a:rPr lang="el-GR" sz="2900" dirty="0" smtClean="0"/>
              <a:t>αποκαθίσταται η δυναμική </a:t>
            </a:r>
            <a:r>
              <a:rPr lang="el-GR" sz="2900" dirty="0" smtClean="0"/>
              <a:t>ισορροπία, δηλαδή ίδιος αριθμός μορίων διαλύτη περνά μέσα από την ημιπερατή μεμβράνη στη μονάδα του χρόνου και προς τις δύο κατευθύνσεις (δηλαδή υ</a:t>
            </a:r>
            <a:r>
              <a:rPr lang="el-GR" sz="2900" baseline="-25000" dirty="0" smtClean="0"/>
              <a:t>1</a:t>
            </a:r>
            <a:r>
              <a:rPr lang="el-GR" sz="2900" dirty="0" smtClean="0"/>
              <a:t> = υ</a:t>
            </a:r>
            <a:r>
              <a:rPr lang="el-GR" sz="2900" baseline="-25000" dirty="0" smtClean="0"/>
              <a:t>2</a:t>
            </a:r>
            <a:r>
              <a:rPr lang="el-GR" sz="2900" dirty="0" smtClean="0"/>
              <a:t>). </a:t>
            </a:r>
            <a:endParaRPr lang="el-GR" sz="2900" dirty="0"/>
          </a:p>
        </p:txBody>
      </p:sp>
      <p:pic>
        <p:nvPicPr>
          <p:cNvPr id="1029" name="Picture 5"/>
          <p:cNvPicPr>
            <a:picLocks noChangeAspect="1" noChangeArrowheads="1"/>
          </p:cNvPicPr>
          <p:nvPr/>
        </p:nvPicPr>
        <p:blipFill>
          <a:blip r:embed="rId2"/>
          <a:srcRect/>
          <a:stretch>
            <a:fillRect/>
          </a:stretch>
        </p:blipFill>
        <p:spPr bwMode="auto">
          <a:xfrm>
            <a:off x="4643438" y="1643051"/>
            <a:ext cx="4000528" cy="4143404"/>
          </a:xfrm>
          <a:prstGeom prst="rect">
            <a:avLst/>
          </a:prstGeom>
          <a:noFill/>
          <a:ln w="9525">
            <a:noFill/>
            <a:miter lim="800000"/>
            <a:headEnd/>
            <a:tailEnd/>
          </a:ln>
          <a:effectLst/>
        </p:spPr>
      </p:pic>
    </p:spTree>
  </p:cSld>
  <p:clrMapOvr>
    <a:masterClrMapping/>
  </p:clrMapOvr>
  <p:transition>
    <p:pull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smtClean="0"/>
              <a:t>Αντίστροφη Όσμωση</a:t>
            </a:r>
            <a:endParaRPr lang="el-GR" dirty="0"/>
          </a:p>
        </p:txBody>
      </p:sp>
      <p:sp>
        <p:nvSpPr>
          <p:cNvPr id="6" name="5 - Θέση περιεχομένου"/>
          <p:cNvSpPr>
            <a:spLocks noGrp="1"/>
          </p:cNvSpPr>
          <p:nvPr>
            <p:ph sz="half" idx="1"/>
          </p:nvPr>
        </p:nvSpPr>
        <p:spPr/>
        <p:txBody>
          <a:bodyPr>
            <a:normAutofit fontScale="70000" lnSpcReduction="20000"/>
          </a:bodyPr>
          <a:lstStyle/>
          <a:p>
            <a:r>
              <a:rPr lang="el-GR" dirty="0" smtClean="0"/>
              <a:t>Όταν στο διάλυμα ασκηθεί </a:t>
            </a:r>
            <a:r>
              <a:rPr lang="el-GR" i="1" dirty="0" smtClean="0"/>
              <a:t>εξωτερική πίεση μεγαλύτερη από την οσμωτική πίεση του διαλύματος (δηλ. P</a:t>
            </a:r>
            <a:r>
              <a:rPr lang="el-GR" i="1" baseline="-25000" dirty="0" smtClean="0"/>
              <a:t>εξ</a:t>
            </a:r>
            <a:r>
              <a:rPr lang="el-GR" i="1" dirty="0" smtClean="0"/>
              <a:t> &gt; Π)</a:t>
            </a:r>
            <a:r>
              <a:rPr lang="el-GR" dirty="0" smtClean="0"/>
              <a:t>, τότε το φαινόμενο αντιστρέφεται και μόρια διαλύτη θα εξέρχονται από το διάλυμα προς τον καθαρό διαλύτη (ή από το πυκνότερο προς το αραιότερο διάλυμα). Το φαινόμενο αυτό λέγεται αντίστροφη όσμωση. Με τον τρόπο αυτό αυξάνεται η συγκέντρωση του διαλύματος, αφού απομακρύνεται μέρος από την ποσότητα του διαλύτη.</a:t>
            </a:r>
            <a:br>
              <a:rPr lang="el-GR" dirty="0" smtClean="0"/>
            </a:br>
            <a:r>
              <a:rPr lang="el-GR" dirty="0" smtClean="0"/>
              <a:t>Το φαινόμενο της </a:t>
            </a:r>
            <a:r>
              <a:rPr lang="el-GR" smtClean="0"/>
              <a:t>αντίστροφης όσμωσης </a:t>
            </a:r>
            <a:r>
              <a:rPr lang="el-GR" dirty="0" smtClean="0"/>
              <a:t>βρίσκει εφαρμογή στην </a:t>
            </a:r>
            <a:r>
              <a:rPr lang="el-GR" b="1" dirty="0" smtClean="0"/>
              <a:t>αφαλάτωση του θαλασσινού νερού</a:t>
            </a:r>
            <a:r>
              <a:rPr lang="el-GR" dirty="0" smtClean="0"/>
              <a:t> για την αντιμετώπιση του προβλήματος της λειψυδρίας.</a:t>
            </a:r>
            <a:endParaRPr lang="el-GR" dirty="0"/>
          </a:p>
        </p:txBody>
      </p:sp>
      <p:pic>
        <p:nvPicPr>
          <p:cNvPr id="1026" name="Picture 2"/>
          <p:cNvPicPr>
            <a:picLocks noGrp="1" noChangeAspect="1" noChangeArrowheads="1"/>
          </p:cNvPicPr>
          <p:nvPr>
            <p:ph sz="half" idx="2"/>
          </p:nvPr>
        </p:nvPicPr>
        <p:blipFill>
          <a:blip r:embed="rId2"/>
          <a:srcRect/>
          <a:stretch>
            <a:fillRect/>
          </a:stretch>
        </p:blipFill>
        <p:spPr bwMode="auto">
          <a:xfrm>
            <a:off x="4572000" y="1500174"/>
            <a:ext cx="4429156" cy="485778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Σήμερα η Όσμωση</a:t>
            </a:r>
            <a:endParaRPr lang="el-GR" dirty="0"/>
          </a:p>
        </p:txBody>
      </p:sp>
      <p:sp>
        <p:nvSpPr>
          <p:cNvPr id="3" name="2 - Θέση περιεχομένου"/>
          <p:cNvSpPr>
            <a:spLocks noGrp="1"/>
          </p:cNvSpPr>
          <p:nvPr>
            <p:ph sz="quarter" idx="1"/>
          </p:nvPr>
        </p:nvSpPr>
        <p:spPr/>
        <p:txBody>
          <a:bodyPr>
            <a:normAutofit fontScale="55000" lnSpcReduction="20000"/>
          </a:bodyPr>
          <a:lstStyle/>
          <a:p>
            <a:r>
              <a:rPr lang="el-GR" sz="3600" i="1" dirty="0" smtClean="0">
                <a:latin typeface="Times New Roman" pitchFamily="18" charset="0"/>
                <a:cs typeface="Times New Roman" pitchFamily="18" charset="0"/>
              </a:rPr>
              <a:t>Μια κρατική νορβηγική εταιρία παρουσίασε στις 27-11-2009, για πρώτη φορά παγκοσμίως, μια νέα εναλλακτική τεχνολογία παραγωγής «πράσινης» ηλεκτρικής ενέργειας, που αξιοποιεί μιαν άλλη ανανεώσιμη πηγή, πέρα από τις γνωστές (ήλιος, αέρας, κύματα κ.α.)</a:t>
            </a:r>
          </a:p>
          <a:p>
            <a:endParaRPr lang="el-GR" sz="3600" i="1" dirty="0" smtClean="0">
              <a:latin typeface="Times New Roman" pitchFamily="18" charset="0"/>
              <a:cs typeface="Times New Roman" pitchFamily="18" charset="0"/>
            </a:endParaRPr>
          </a:p>
          <a:p>
            <a:r>
              <a:rPr lang="el-GR" sz="3600" i="1" dirty="0" smtClean="0">
                <a:latin typeface="Times New Roman" pitchFamily="18" charset="0"/>
                <a:cs typeface="Times New Roman" pitchFamily="18" charset="0"/>
              </a:rPr>
              <a:t>Η εταιρία </a:t>
            </a:r>
            <a:r>
              <a:rPr lang="el-GR" sz="3600" b="1" i="1" dirty="0" err="1" smtClean="0">
                <a:latin typeface="Times New Roman" pitchFamily="18" charset="0"/>
                <a:cs typeface="Times New Roman" pitchFamily="18" charset="0"/>
              </a:rPr>
              <a:t>Statkraft</a:t>
            </a:r>
            <a:r>
              <a:rPr lang="el-GR" sz="3600" i="1" dirty="0" smtClean="0">
                <a:latin typeface="Times New Roman" pitchFamily="18" charset="0"/>
                <a:cs typeface="Times New Roman" pitchFamily="18" charset="0"/>
              </a:rPr>
              <a:t>,</a:t>
            </a:r>
            <a:r>
              <a:rPr lang="el-GR" sz="3600" b="1" i="1" dirty="0" smtClean="0">
                <a:latin typeface="Times New Roman" pitchFamily="18" charset="0"/>
                <a:cs typeface="Times New Roman" pitchFamily="18" charset="0"/>
              </a:rPr>
              <a:t> </a:t>
            </a:r>
            <a:r>
              <a:rPr lang="el-GR" sz="3600" i="1" dirty="0" smtClean="0">
                <a:latin typeface="Times New Roman" pitchFamily="18" charset="0"/>
                <a:cs typeface="Times New Roman" pitchFamily="18" charset="0"/>
              </a:rPr>
              <a:t>που ειδικεύεται στις ανανεώσιμες πηγές ενέργειας, κατασκεύασε στις όχθες ενός νορβηγικού φιόρδ το πρώτο στον κόσμο εργοστάσιο παραγωγής ηλεκτρισμού που αξιοποιεί ένα διαφορετικό φυσικό φαινόμενο, την ενέργεια που απελευθερώνεται κατά τη συνάντηση του γλυκού με το θαλασσινό νερό.</a:t>
            </a:r>
          </a:p>
          <a:p>
            <a:endParaRPr lang="el-GR" sz="3600" i="1" dirty="0" smtClean="0">
              <a:latin typeface="Times New Roman" pitchFamily="18" charset="0"/>
              <a:cs typeface="Times New Roman" pitchFamily="18" charset="0"/>
            </a:endParaRPr>
          </a:p>
          <a:p>
            <a:r>
              <a:rPr lang="el-GR" sz="3600" i="1" dirty="0" smtClean="0">
                <a:latin typeface="Times New Roman" pitchFamily="18" charset="0"/>
                <a:cs typeface="Times New Roman" pitchFamily="18" charset="0"/>
              </a:rPr>
              <a:t>Η </a:t>
            </a:r>
            <a:r>
              <a:rPr lang="en-US" sz="3600" b="1" i="1" dirty="0" smtClean="0">
                <a:latin typeface="Times New Roman" pitchFamily="18" charset="0"/>
                <a:cs typeface="Times New Roman" pitchFamily="18" charset="0"/>
              </a:rPr>
              <a:t>Statkraft</a:t>
            </a:r>
            <a:r>
              <a:rPr lang="el-GR" sz="3600" i="1" dirty="0" smtClean="0">
                <a:latin typeface="Times New Roman" pitchFamily="18" charset="0"/>
                <a:cs typeface="Times New Roman" pitchFamily="18" charset="0"/>
              </a:rPr>
              <a:t> υποστηρίζει ότι μακροπρόθεσμα η τεχνολογία αυτή μπορεί να παράγει μέχρι και 1.600 T</a:t>
            </a:r>
            <a:r>
              <a:rPr lang="en-US" sz="3600" i="1" dirty="0" smtClean="0">
                <a:latin typeface="Times New Roman" pitchFamily="18" charset="0"/>
                <a:cs typeface="Times New Roman" pitchFamily="18" charset="0"/>
              </a:rPr>
              <a:t>W</a:t>
            </a:r>
            <a:r>
              <a:rPr lang="el-GR" sz="3600" i="1" dirty="0" smtClean="0">
                <a:latin typeface="Times New Roman" pitchFamily="18" charset="0"/>
                <a:cs typeface="Times New Roman" pitchFamily="18" charset="0"/>
              </a:rPr>
              <a:t>/ώρα, ποσότητα που μεταφράζεται σε 13 φορές την ετήσια παραγωγή υδροηλεκτρικής ενέργειας της </a:t>
            </a:r>
            <a:r>
              <a:rPr lang="el-GR" sz="3600" b="1" i="1" dirty="0" smtClean="0">
                <a:latin typeface="Times New Roman" pitchFamily="18" charset="0"/>
                <a:cs typeface="Times New Roman" pitchFamily="18" charset="0"/>
              </a:rPr>
              <a:t>Νορβηγίας</a:t>
            </a:r>
            <a:r>
              <a:rPr lang="el-GR" sz="3600" i="1" dirty="0" smtClean="0">
                <a:latin typeface="Times New Roman" pitchFamily="18" charset="0"/>
                <a:cs typeface="Times New Roman" pitchFamily="18" charset="0"/>
              </a:rPr>
              <a:t>, και η οποία θα καλύπτει τις ενεργειακές ανάγκες της χώρας, σχεδόν στο σύνολο τους</a:t>
            </a:r>
            <a:r>
              <a:rPr lang="el-GR" sz="3600" dirty="0" smtClean="0"/>
              <a:t/>
            </a:r>
            <a:br>
              <a:rPr lang="el-GR" sz="3600" dirty="0" smtClean="0"/>
            </a:br>
            <a:r>
              <a:rPr lang="el-GR" dirty="0" smtClean="0"/>
              <a:t/>
            </a:r>
            <a:br>
              <a:rPr lang="el-GR" dirty="0" smtClean="0"/>
            </a:br>
            <a:endParaRPr lang="el-GR" dirty="0" smtClean="0"/>
          </a:p>
          <a:p>
            <a:endParaRPr lang="el-GR" dirty="0"/>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785786" y="642918"/>
            <a:ext cx="7643866" cy="5572164"/>
          </a:xfrm>
          <a:prstGeom prst="rect">
            <a:avLst/>
          </a:prstGeom>
          <a:noFill/>
          <a:ln w="9525">
            <a:noFill/>
            <a:miter lim="800000"/>
            <a:headEnd/>
            <a:tailEnd/>
          </a:ln>
          <a:effectLst/>
        </p:spPr>
      </p:pic>
    </p:spTree>
  </p:cSld>
  <p:clrMapOvr>
    <a:masterClrMapping/>
  </p:clrMapOvr>
  <p:transition>
    <p:strip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335</TotalTime>
  <Words>782</Words>
  <Application>Microsoft Office PowerPoint</Application>
  <PresentationFormat>Προβολή στην οθόνη (4:3)</PresentationFormat>
  <Paragraphs>76</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Δημοτικός</vt:lpstr>
      <vt:lpstr>ΠΑΡΑΓΩΓΗΣ ΗΛΕΚΤΡΙΚΗΣ ΕΝΕΡΓΕΙΑΣ ΜΕΣΩ ΤΗΣ ΟΣΜΩΣΗΣ</vt:lpstr>
      <vt:lpstr>Περιεχόμενα</vt:lpstr>
      <vt:lpstr>Ιστορικά Στοιχεία</vt:lpstr>
      <vt:lpstr>Όσμωση</vt:lpstr>
      <vt:lpstr>Διαφάνεια 5</vt:lpstr>
      <vt:lpstr>Ώσμωση μεταξύ διαλυμάτων διαφορετικών συγκεντρώσεων</vt:lpstr>
      <vt:lpstr>Αντίστροφη Όσμωση</vt:lpstr>
      <vt:lpstr>Σήμερα η Όσμωση</vt:lpstr>
      <vt:lpstr>Διαφάνεια 9</vt:lpstr>
      <vt:lpstr>Πλεονεκτήματα</vt:lpstr>
      <vt:lpstr>Πλεονεκτήματα</vt:lpstr>
      <vt:lpstr>Μειονεκτήματα</vt:lpstr>
      <vt:lpstr>Βιβλιογραφία</vt:lpstr>
      <vt:lpstr>Διαφάνεια 14</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ΤΕΧΝΟΛΟΓΙΕΣ ΠΑΡΑΓΩΓΗΣ ΗΛΕΚΤΡΙΚΗΣ ΕΝΕΡΓΕΙΑΣ ΑΠΟ ΤΑ ΘΑΛΑΣΣΙΑ ΚΥΜΑΤΑ</dc:title>
  <dc:creator>Domus</dc:creator>
  <cp:lastModifiedBy>Domus</cp:lastModifiedBy>
  <cp:revision>54</cp:revision>
  <dcterms:created xsi:type="dcterms:W3CDTF">2010-03-23T20:44:22Z</dcterms:created>
  <dcterms:modified xsi:type="dcterms:W3CDTF">2010-06-01T09:31:21Z</dcterms:modified>
</cp:coreProperties>
</file>