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7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activeX/activeX8.xml" ContentType="application/vnd.ms-office.activeX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activeX/activeX6.xml" ContentType="application/vnd.ms-office.activeX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2" r:id="rId24"/>
    <p:sldId id="277" r:id="rId25"/>
    <p:sldId id="278" r:id="rId26"/>
    <p:sldId id="279" r:id="rId27"/>
    <p:sldId id="286" r:id="rId28"/>
    <p:sldId id="287" r:id="rId29"/>
    <p:sldId id="293" r:id="rId30"/>
    <p:sldId id="283" r:id="rId31"/>
    <p:sldId id="281" r:id="rId32"/>
    <p:sldId id="280" r:id="rId33"/>
    <p:sldId id="282" r:id="rId34"/>
    <p:sldId id="284" r:id="rId35"/>
    <p:sldId id="285" r:id="rId36"/>
    <p:sldId id="288" r:id="rId37"/>
    <p:sldId id="299" r:id="rId38"/>
    <p:sldId id="309" r:id="rId39"/>
    <p:sldId id="289" r:id="rId40"/>
    <p:sldId id="290" r:id="rId41"/>
    <p:sldId id="291" r:id="rId42"/>
    <p:sldId id="294" r:id="rId43"/>
    <p:sldId id="295" r:id="rId44"/>
    <p:sldId id="296" r:id="rId45"/>
    <p:sldId id="297" r:id="rId46"/>
    <p:sldId id="298" r:id="rId47"/>
    <p:sldId id="300" r:id="rId48"/>
    <p:sldId id="301" r:id="rId49"/>
    <p:sldId id="302" r:id="rId50"/>
    <p:sldId id="310" r:id="rId51"/>
    <p:sldId id="303" r:id="rId52"/>
    <p:sldId id="304" r:id="rId53"/>
    <p:sldId id="308" r:id="rId54"/>
    <p:sldId id="306" r:id="rId5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image" Target="../media/image1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9867B-DDCB-4567-B688-67FA14F9EFDA}" type="datetimeFigureOut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2BBC0-9623-4375-A484-251B3FE5477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BBC0-9623-4375-A484-251B3FE54771}" type="slidenum">
              <a:rPr lang="el-GR" smtClean="0"/>
              <a:pPr/>
              <a:t>42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35B8-F580-4A31-BBC2-305CCFAA1901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C6AF-4D5D-41B7-BF05-B9B09E2F0779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B62-C6B0-49F9-B65C-B66CDC3BB5A5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DEB8-2133-42B3-BF17-783787640F61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BCB1-FE55-4AD8-8D44-7C12AEBD5B58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455E-F0DF-4860-A1A9-86850106AA65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FF08-2987-4291-855E-B8F42D2EF13C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6933-5AB9-47A4-9971-B5A4BBBAFAA1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02C0-D820-4BA0-83F2-06D52CC009BB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EF0C-106B-4A1D-85D6-14AE1645B969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F26E-D360-44BB-858A-E583DD9CC34B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F8A433-1700-4348-A09A-F0326976A0EE}" type="datetime1">
              <a:rPr lang="el-GR" smtClean="0"/>
              <a:pPr/>
              <a:t>25/5/2011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gif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9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anos\Documents\&#931;&#917;&#924;&#934;&#917;-&#917;&#924;&#928;\8&#959;%20&#949;&#958;&#940;&#956;&#951;&#957;&#959;\Seminar\billiard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ΘΕΡΑΠΕΙΑ ΚΑΡΚΙΝΟΥ ΜΕ ΙΟΝΤΑ </a:t>
            </a:r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Σταματόπουλος Ν. Αθανάσιος</a:t>
            </a:r>
          </a:p>
          <a:p>
            <a:r>
              <a:rPr lang="el-GR" dirty="0" smtClean="0"/>
              <a:t>Επιβλέπων: Αν. Καθ. Τσιπολίτης Γεώργιος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3096344" cy="342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ΑΠΩΛΕΙΑ ΕΝΕΡΓΕΙΑΣ ΦΟΡΤΙΣΜΕΝΩΝ ΣΩΜΑΤΙΔΙΩΝ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Διέλευση φορτισμένων σωματιδίων στην ύλη </a:t>
            </a:r>
            <a:r>
              <a:rPr lang="el-GR" dirty="0" smtClean="0">
                <a:solidFill>
                  <a:schemeClr val="accent1"/>
                </a:solidFill>
              </a:rPr>
              <a:t>[1]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     Απώλεια            Αλλαγή</a:t>
            </a:r>
          </a:p>
          <a:p>
            <a:pPr>
              <a:buNone/>
            </a:pPr>
            <a:r>
              <a:rPr lang="el-GR" dirty="0" smtClean="0"/>
              <a:t>          Ενέργειας           Τροχιάς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Σκεδάσεις</a:t>
            </a:r>
          </a:p>
          <a:p>
            <a:pPr>
              <a:buNone/>
            </a:pPr>
            <a:r>
              <a:rPr lang="el-GR" dirty="0" smtClean="0"/>
              <a:t>   </a:t>
            </a:r>
          </a:p>
          <a:p>
            <a:pPr>
              <a:buNone/>
            </a:pPr>
            <a:r>
              <a:rPr lang="el-GR" dirty="0" smtClean="0"/>
              <a:t>           Ατομικά                  Πυρήνας </a:t>
            </a:r>
          </a:p>
          <a:p>
            <a:pPr>
              <a:buNone/>
            </a:pPr>
            <a:r>
              <a:rPr lang="el-GR" dirty="0" smtClean="0"/>
              <a:t>        Ηλεκτρόνια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2915816" y="1772816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4644008" y="177281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Αριστερό-δεξιό-άνω βέλος"/>
          <p:cNvSpPr/>
          <p:nvPr/>
        </p:nvSpPr>
        <p:spPr>
          <a:xfrm rot="10800000">
            <a:off x="3491880" y="2636912"/>
            <a:ext cx="864096" cy="10801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rot="10800000" flipV="1">
            <a:off x="2627784" y="4293096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3923928" y="4293096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ΠΙΘΑΝΟΤΗΤΕΣ…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Ακτίνα ατόμου:</a:t>
            </a:r>
          </a:p>
          <a:p>
            <a:r>
              <a:rPr lang="el-GR" dirty="0" smtClean="0"/>
              <a:t>Ακτίνα πυρήνα: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669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628800"/>
            <a:ext cx="2847975" cy="552450"/>
          </a:xfrm>
          <a:prstGeom prst="rect">
            <a:avLst/>
          </a:prstGeom>
          <a:noFill/>
        </p:spPr>
      </p:pic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132856"/>
            <a:ext cx="3162300" cy="561975"/>
          </a:xfrm>
          <a:prstGeom prst="rect">
            <a:avLst/>
          </a:prstGeom>
          <a:noFill/>
        </p:spPr>
      </p:pic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140968"/>
            <a:ext cx="3038475" cy="1076325"/>
          </a:xfrm>
          <a:prstGeom prst="rect">
            <a:avLst/>
          </a:prstGeom>
          <a:noFill/>
        </p:spPr>
      </p:pic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140968"/>
            <a:ext cx="1390650" cy="1066800"/>
          </a:xfrm>
          <a:prstGeom prst="rect">
            <a:avLst/>
          </a:prstGeom>
          <a:noFill/>
        </p:spPr>
      </p:pic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66923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356992"/>
            <a:ext cx="1209675" cy="55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ΚΛΑΣΙΚΟΣ ΥΠΟΛΟΓΙΣΜΟΣ </a:t>
            </a:r>
            <a:r>
              <a:rPr lang="en-US" dirty="0" smtClean="0"/>
              <a:t>BOHR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pPr algn="just"/>
            <a:r>
              <a:rPr lang="el-GR" dirty="0" smtClean="0"/>
              <a:t>Ο Δανός </a:t>
            </a:r>
            <a:r>
              <a:rPr lang="en-US" dirty="0" smtClean="0"/>
              <a:t>Niels Bohr (Nobel </a:t>
            </a:r>
            <a:r>
              <a:rPr lang="el-GR" dirty="0" smtClean="0"/>
              <a:t>Φυσικής 1922</a:t>
            </a:r>
            <a:r>
              <a:rPr lang="en-US" dirty="0" smtClean="0"/>
              <a:t>)</a:t>
            </a:r>
            <a:endParaRPr lang="el-GR" dirty="0" smtClean="0"/>
          </a:p>
          <a:p>
            <a:pPr algn="just">
              <a:buNone/>
            </a:pPr>
            <a:r>
              <a:rPr lang="el-GR" dirty="0" smtClean="0"/>
              <a:t>  μελέτησε την απώλεια ενέργειας φορτισμένων κατά την διέλευσή τους στην ύλη…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2199051" cy="311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229200"/>
          </a:xfrm>
        </p:spPr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Τελικά  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2304256" cy="1445178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708920"/>
            <a:ext cx="2736304" cy="1444383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636912"/>
            <a:ext cx="3301567" cy="1512168"/>
          </a:xfrm>
          <a:prstGeom prst="rect">
            <a:avLst/>
          </a:prstGeom>
          <a:noFill/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2171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221088"/>
            <a:ext cx="1830603" cy="1152128"/>
          </a:xfrm>
          <a:prstGeom prst="rect">
            <a:avLst/>
          </a:prstGeom>
          <a:noFill/>
        </p:spPr>
      </p:pic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149080"/>
            <a:ext cx="1380553" cy="1224136"/>
          </a:xfrm>
          <a:prstGeom prst="rect">
            <a:avLst/>
          </a:prstGeom>
          <a:noFill/>
        </p:spPr>
      </p:pic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149080"/>
            <a:ext cx="2952328" cy="1206255"/>
          </a:xfrm>
          <a:prstGeom prst="rect">
            <a:avLst/>
          </a:prstGeom>
          <a:noFill/>
        </p:spPr>
      </p:pic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293096"/>
            <a:ext cx="792088" cy="874286"/>
          </a:xfrm>
          <a:prstGeom prst="rect">
            <a:avLst/>
          </a:prstGeom>
          <a:noFill/>
        </p:spPr>
      </p:pic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589240"/>
            <a:ext cx="1872208" cy="1079785"/>
          </a:xfrm>
          <a:prstGeom prst="rect">
            <a:avLst/>
          </a:prstGeom>
          <a:noFill/>
        </p:spPr>
      </p:pic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80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0"/>
            <a:ext cx="4032448" cy="275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r>
              <a:rPr lang="el-GR" dirty="0" smtClean="0"/>
              <a:t>Μεταφερόμενη ενέργεια στο ηλεκτρόνιο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Διέλευση μέσα στην ύλη</a:t>
            </a:r>
          </a:p>
          <a:p>
            <a:pPr>
              <a:buNone/>
            </a:pPr>
            <a:r>
              <a:rPr lang="el-GR" dirty="0" smtClean="0"/>
              <a:t>   </a:t>
            </a:r>
          </a:p>
          <a:p>
            <a:pPr>
              <a:buNone/>
            </a:pPr>
            <a:r>
              <a:rPr lang="el-GR" dirty="0" smtClean="0"/>
              <a:t>   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052736"/>
            <a:ext cx="1390650" cy="104775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052736"/>
            <a:ext cx="1885950" cy="104775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2924944"/>
            <a:ext cx="3240359" cy="552450"/>
          </a:xfrm>
          <a:prstGeom prst="rect">
            <a:avLst/>
          </a:prstGeom>
          <a:noFill/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924944"/>
            <a:ext cx="1743075" cy="552450"/>
          </a:xfrm>
          <a:prstGeom prst="rect">
            <a:avLst/>
          </a:prstGeom>
          <a:noFill/>
        </p:spPr>
      </p:pic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429000"/>
            <a:ext cx="2828925" cy="552450"/>
          </a:xfrm>
          <a:prstGeom prst="rect">
            <a:avLst/>
          </a:prstGeom>
          <a:noFill/>
        </p:spPr>
      </p:pic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6"/>
            <a:ext cx="4200525" cy="1047750"/>
          </a:xfrm>
          <a:prstGeom prst="rect">
            <a:avLst/>
          </a:prstGeom>
          <a:noFill/>
        </p:spPr>
      </p:pic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2000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501008"/>
            <a:ext cx="3347184" cy="255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73216"/>
            <a:ext cx="4229100" cy="1095375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013176"/>
            <a:ext cx="171450" cy="552450"/>
          </a:xfrm>
          <a:prstGeom prst="rect">
            <a:avLst/>
          </a:prstGeom>
          <a:noFill/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6305550"/>
            <a:ext cx="171450" cy="55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 dirty="0"/>
          </a:p>
        </p:txBody>
      </p:sp>
    </p:spTree>
    <p:controls>
      <p:control spid="56322" name="ShockwaveFlash1" r:id="rId2" imgW="4174742" imgH="331165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Τα ηλεκτρόνια «περιστρέφονται»…</a:t>
            </a:r>
          </a:p>
          <a:p>
            <a:r>
              <a:rPr lang="el-GR" dirty="0" smtClean="0"/>
              <a:t>Συχνότητα περιστροφής ν    Περίοδος τ</a:t>
            </a:r>
          </a:p>
          <a:p>
            <a:r>
              <a:rPr lang="el-GR" dirty="0" smtClean="0"/>
              <a:t>Χρόνος αλ/σης ----&gt;</a:t>
            </a:r>
            <a:endParaRPr lang="en-US" dirty="0" smtClean="0"/>
          </a:p>
          <a:p>
            <a:r>
              <a:rPr lang="el-GR" dirty="0" smtClean="0"/>
              <a:t>Πρέπει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268760"/>
            <a:ext cx="790575" cy="552450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340768"/>
            <a:ext cx="1371600" cy="552450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196752"/>
            <a:ext cx="2076450" cy="981075"/>
          </a:xfrm>
          <a:prstGeom prst="rect">
            <a:avLst/>
          </a:prstGeom>
          <a:noFill/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340768"/>
            <a:ext cx="2047875" cy="552450"/>
          </a:xfrm>
          <a:prstGeom prst="rect">
            <a:avLst/>
          </a:prstGeom>
          <a:noFill/>
        </p:spPr>
      </p:pic>
      <p:cxnSp>
        <p:nvCxnSpPr>
          <p:cNvPr id="25" name="24 - Ευθεία γραμμή σύνδεσης"/>
          <p:cNvCxnSpPr/>
          <p:nvPr/>
        </p:nvCxnSpPr>
        <p:spPr>
          <a:xfrm rot="5400000">
            <a:off x="683568" y="227687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>
            <a:off x="1187624" y="278092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276872"/>
            <a:ext cx="2562225" cy="1123950"/>
          </a:xfrm>
          <a:prstGeom prst="rect">
            <a:avLst/>
          </a:prstGeom>
          <a:noFill/>
        </p:spPr>
      </p:pic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33 - Ευθύγραμμο βέλος σύνδεσης"/>
          <p:cNvCxnSpPr/>
          <p:nvPr/>
        </p:nvCxnSpPr>
        <p:spPr>
          <a:xfrm>
            <a:off x="5508104" y="450912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581128"/>
            <a:ext cx="962025" cy="1000125"/>
          </a:xfrm>
          <a:prstGeom prst="rect">
            <a:avLst/>
          </a:prstGeom>
          <a:noFill/>
        </p:spPr>
      </p:pic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145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517232"/>
            <a:ext cx="657225" cy="552450"/>
          </a:xfrm>
          <a:prstGeom prst="rect">
            <a:avLst/>
          </a:prstGeom>
          <a:noFill/>
        </p:spPr>
      </p:pic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301208"/>
            <a:ext cx="638175" cy="990600"/>
          </a:xfrm>
          <a:prstGeom prst="rect">
            <a:avLst/>
          </a:prstGeom>
          <a:noFill/>
        </p:spPr>
      </p:pic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7365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301208"/>
            <a:ext cx="2324100" cy="981075"/>
          </a:xfrm>
          <a:prstGeom prst="rect">
            <a:avLst/>
          </a:prstGeom>
          <a:noFill/>
        </p:spPr>
      </p:pic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ΚΛΑΣΙΚΗ ΕΞΙΣΩΣΗ </a:t>
            </a:r>
            <a:r>
              <a:rPr lang="en-US" dirty="0" smtClean="0"/>
              <a:t>BOHR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628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556792"/>
            <a:ext cx="5810250" cy="1171575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5" name="Picture 7" descr="C:\Users\thanos\Documents\ΣΕΜΦΕ-ΕΜΠ\8ο εξάμηνο\Seminar\Signature of Niels Boh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44824"/>
            <a:ext cx="2304256" cy="601988"/>
          </a:xfrm>
          <a:prstGeom prst="rect">
            <a:avLst/>
          </a:prstGeom>
          <a:noFill/>
        </p:spPr>
      </p:pic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7" y="2924944"/>
            <a:ext cx="498045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BETHE-”BLOCH”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Κβαντομηχανικές διορθώσεις…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Nobel 1967 </a:t>
            </a:r>
            <a:r>
              <a:rPr lang="el-GR" dirty="0" smtClean="0"/>
              <a:t>και 1952 αντίστοιχα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6" name="5 - Εικόνα" descr="Hans_Bet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1512167" cy="2173245"/>
          </a:xfrm>
          <a:prstGeom prst="rect">
            <a:avLst/>
          </a:prstGeom>
        </p:spPr>
      </p:pic>
      <p:pic>
        <p:nvPicPr>
          <p:cNvPr id="8" name="7 - Εικόνα" descr="Felix_Bloch,_Stanford_Univer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780928"/>
            <a:ext cx="1735088" cy="2168860"/>
          </a:xfrm>
          <a:prstGeom prst="rect">
            <a:avLst/>
          </a:prstGeom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5446113"/>
            <a:ext cx="5976663" cy="1008408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920"/>
            <a:ext cx="4320480" cy="261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ΠΕΡΙΕΧΟΜΕΝΑ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89917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Ελαστική Κρούση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Απώλεια Ενέργειας Φορτισμένου Σωματιδίου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Εμβέλεια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Καμπύλες </a:t>
            </a:r>
            <a:r>
              <a:rPr lang="en-US" dirty="0" smtClean="0"/>
              <a:t>Bragg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Αλ/ση ιόντων με βιολογικούς ιστούς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Γιατί ιόντα?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Γιατί ιόντα </a:t>
            </a:r>
            <a:r>
              <a:rPr lang="en-US" dirty="0" smtClean="0"/>
              <a:t>C?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Πρώτες θεραπείες με επιταχυντές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Εγκαταστάσεις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Ας μιλήσουν τα γεγονότα…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Βιβλιογραφία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ΤΕΛΙΚΟΣ ΤΥΠΟΣ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268760"/>
            <a:ext cx="5760640" cy="876797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147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4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08920"/>
            <a:ext cx="5832648" cy="40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717032"/>
            <a:ext cx="720080" cy="960107"/>
          </a:xfrm>
          <a:prstGeom prst="rect">
            <a:avLst/>
          </a:prstGeom>
          <a:noFill/>
        </p:spPr>
      </p:pic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52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1265485" cy="87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- Βέλος προς τα κάτω"/>
          <p:cNvSpPr/>
          <p:nvPr/>
        </p:nvSpPr>
        <p:spPr>
          <a:xfrm>
            <a:off x="5292080" y="4509120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96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85369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327" r="3419"/>
          <a:stretch>
            <a:fillRect/>
          </a:stretch>
        </p:blipFill>
        <p:spPr bwMode="auto">
          <a:xfrm>
            <a:off x="179512" y="4005064"/>
            <a:ext cx="3779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 b="33308"/>
          <a:stretch>
            <a:fillRect/>
          </a:stretch>
        </p:blipFill>
        <p:spPr bwMode="auto">
          <a:xfrm>
            <a:off x="4139952" y="1196752"/>
            <a:ext cx="5004048" cy="387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Επεξήγηση με σύννεφο"/>
          <p:cNvSpPr/>
          <p:nvPr/>
        </p:nvSpPr>
        <p:spPr>
          <a:xfrm>
            <a:off x="5508104" y="5085184"/>
            <a:ext cx="2736304" cy="1224136"/>
          </a:xfrm>
          <a:prstGeom prst="cloudCallout">
            <a:avLst>
              <a:gd name="adj1" fmla="val -34012"/>
              <a:gd name="adj2" fmla="val -94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Minimum Ionizing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Particle</a:t>
            </a:r>
            <a:endParaRPr lang="el-G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98"/>
            <a:ext cx="9144000" cy="687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ΕΜΒΕΛΕΙΑ-</a:t>
            </a:r>
            <a:r>
              <a:rPr lang="en-US" dirty="0" smtClean="0"/>
              <a:t>RANGE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Τα φορτισμένα σωματίδια χάνουν ένα μέρος της ενέργειάς τους κατά το πέρασμά τους μέσα από την ύλη…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>
                <a:solidFill>
                  <a:srgbClr val="0070C0"/>
                </a:solidFill>
              </a:rPr>
              <a:t>Λογικό Ερώτημα: </a:t>
            </a:r>
            <a:r>
              <a:rPr lang="el-GR" dirty="0" smtClean="0">
                <a:solidFill>
                  <a:srgbClr val="FF0000"/>
                </a:solidFill>
              </a:rPr>
              <a:t>Πόσο μακριά μπορούν να «ταξιδέψουν»...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ΕΜΒΕΛΕΙΑ ΦΟΡΤΙΣΜΕΝΟΥ ΣΩΜΑΤΙΔΙΟΥ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 dirty="0"/>
          </a:p>
        </p:txBody>
      </p:sp>
      <p:pic>
        <p:nvPicPr>
          <p:cNvPr id="5" name="4 - Εικόνα" descr="http://panacea.med.uoa.gr/extra/41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4400227" cy="32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Αναμένεται…</a:t>
            </a:r>
          </a:p>
          <a:p>
            <a:r>
              <a:rPr lang="el-GR" dirty="0" smtClean="0"/>
              <a:t>                               Τελικά…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Πηγή:</a:t>
            </a:r>
            <a:r>
              <a:rPr lang="el-GR" dirty="0" smtClean="0">
                <a:solidFill>
                  <a:srgbClr val="00B050"/>
                </a:solidFill>
              </a:rPr>
              <a:t>[1]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132856"/>
            <a:ext cx="431630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41595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l-GR" dirty="0" smtClean="0"/>
              <a:t>Αυτό που μας πρακτικά μας ενδιαφέρει είναι η σχέση μεταξύ απώλειας ενέργειας και βάθους…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3486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761" y="291618"/>
            <a:ext cx="6289591" cy="60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949280"/>
            <a:ext cx="1115616" cy="380622"/>
          </a:xfrm>
          <a:prstGeom prst="rect">
            <a:avLst/>
          </a:prstGeom>
          <a:noFill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071001" cy="60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6021288"/>
            <a:ext cx="1187624" cy="405189"/>
          </a:xfrm>
          <a:prstGeom prst="rect">
            <a:avLst/>
          </a:prstGeom>
          <a:noFill/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ΑΛ/ΣΗ ΙΟΝΤΩΝ ΜΕ ΤΗΝ ΥΛΗ</a:t>
            </a:r>
            <a:endParaRPr lang="el-GR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5064"/>
            <a:ext cx="6158458" cy="23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ΕΛΑΣΤΙΚΗ ΚΡΟΥΣΗ</a:t>
            </a:r>
            <a:endParaRPr lang="el-G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76672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ΜΗΧΑΝΙΣΜΟΙ ΑΛ/ΣΗΣ ΣΤΗΝ ΕΜΒΙΑ ΥΛΗ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3400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ΡΑΔΙΟΛΥΣΗ ΤΟΥ ΝΕΡΟΥ [6,7]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     ΤΟΞΙΚΟ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556792"/>
            <a:ext cx="5924550" cy="552450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12 - Ευθεία γραμμή σύνδεσης"/>
          <p:cNvCxnSpPr/>
          <p:nvPr/>
        </p:nvCxnSpPr>
        <p:spPr>
          <a:xfrm rot="5400000">
            <a:off x="4788024" y="242088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10800000">
            <a:off x="4067944" y="2708920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420888"/>
            <a:ext cx="1924050" cy="552450"/>
          </a:xfrm>
          <a:prstGeom prst="rect">
            <a:avLst/>
          </a:prstGeom>
          <a:noFill/>
        </p:spPr>
      </p:pic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276872"/>
            <a:ext cx="598934" cy="445361"/>
          </a:xfrm>
          <a:prstGeom prst="rect">
            <a:avLst/>
          </a:prstGeom>
          <a:noFill/>
        </p:spPr>
      </p:pic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25 - Ευθεία γραμμή σύνδεσης"/>
          <p:cNvCxnSpPr/>
          <p:nvPr/>
        </p:nvCxnSpPr>
        <p:spPr>
          <a:xfrm rot="5400000">
            <a:off x="5904148" y="231287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>
            <a:off x="6156176" y="256490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132856"/>
            <a:ext cx="504056" cy="374811"/>
          </a:xfrm>
          <a:prstGeom prst="rect">
            <a:avLst/>
          </a:prstGeom>
          <a:noFill/>
        </p:spPr>
      </p:pic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68626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736" y="2420888"/>
            <a:ext cx="2376264" cy="416384"/>
          </a:xfrm>
          <a:prstGeom prst="rect">
            <a:avLst/>
          </a:prstGeom>
          <a:noFill/>
        </p:spPr>
      </p:pic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- Κεραυνός"/>
          <p:cNvSpPr/>
          <p:nvPr/>
        </p:nvSpPr>
        <p:spPr>
          <a:xfrm rot="12386661">
            <a:off x="1924063" y="3063733"/>
            <a:ext cx="1080120" cy="194421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7" name="36 - Έκρηξη 2"/>
          <p:cNvSpPr/>
          <p:nvPr/>
        </p:nvSpPr>
        <p:spPr>
          <a:xfrm>
            <a:off x="5364088" y="2996952"/>
            <a:ext cx="3491880" cy="25922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2"/>
                </a:solidFill>
              </a:rPr>
              <a:t>ΕΛΕΥΘΕΡΗ ΡΙΖΑ</a:t>
            </a:r>
            <a:endParaRPr lang="el-GR" dirty="0">
              <a:solidFill>
                <a:schemeClr val="accent2"/>
              </a:solidFill>
            </a:endParaRPr>
          </a:p>
        </p:txBody>
      </p:sp>
      <p:cxnSp>
        <p:nvCxnSpPr>
          <p:cNvPr id="39" name="38 - Ευθύγραμμο βέλος σύνδεσης"/>
          <p:cNvCxnSpPr/>
          <p:nvPr/>
        </p:nvCxnSpPr>
        <p:spPr>
          <a:xfrm flipV="1">
            <a:off x="7956376" y="278092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ΑΛ/ΣΗ ΜΕ ΒΙΟΛΟΓΙΚΑ ΥΛΙΚΑ?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19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704856" cy="46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0609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 dirty="0"/>
          </a:p>
        </p:txBody>
      </p:sp>
    </p:spTree>
    <p:controls>
      <p:control spid="79874" name="ShockwaveFlash1" r:id="rId2" imgW="4968800" imgH="417653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ΓΙΑΤΙ ΙΟΝΤΑ?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29" y="1412775"/>
            <a:ext cx="7398879" cy="516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6795"/>
            <a:ext cx="9144000" cy="689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 dirty="0"/>
          </a:p>
        </p:txBody>
      </p:sp>
    </p:spTree>
    <p:controls>
      <p:control spid="83970" name="ShockwaveFlash1" r:id="rId2" imgW="3744839" imgH="338274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916419" cy="339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l-GR" dirty="0" smtClean="0"/>
              <a:t>Πηγή[6]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570327" cy="204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ΓΙΑΤΙ  ΙΟΝΤΑ ΑΝΘΡΑΚΑ?            [7]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/>
          <a:lstStyle/>
          <a:p>
            <a:pPr algn="just"/>
            <a:r>
              <a:rPr lang="el-GR" dirty="0" smtClean="0"/>
              <a:t>Το εργαστήριο </a:t>
            </a:r>
            <a:r>
              <a:rPr lang="en-US" dirty="0" smtClean="0"/>
              <a:t>GSI(</a:t>
            </a:r>
            <a:r>
              <a:rPr lang="el-GR" dirty="0" smtClean="0"/>
              <a:t>Γερμανικό Εθνικό Εργαστήριο Βαρέων Ιόντων</a:t>
            </a:r>
            <a:r>
              <a:rPr lang="en-US" dirty="0" smtClean="0"/>
              <a:t>)</a:t>
            </a:r>
            <a:r>
              <a:rPr lang="el-GR" dirty="0" smtClean="0"/>
              <a:t> ερεύνησε όλα τα ιόντα!!!</a:t>
            </a:r>
          </a:p>
          <a:p>
            <a:pPr algn="just"/>
            <a:r>
              <a:rPr lang="el-GR" dirty="0" smtClean="0"/>
              <a:t>Ελαφρά σωματίδια     Μικρότερη πιθανότητα καταστροφής της διπλής έλικας + σκεδάσεις.</a:t>
            </a:r>
          </a:p>
          <a:p>
            <a:pPr algn="just"/>
            <a:r>
              <a:rPr lang="el-GR" dirty="0" smtClean="0"/>
              <a:t>Βαρέα σωματίδια       Διάσπαση.</a:t>
            </a:r>
          </a:p>
          <a:p>
            <a:pPr algn="just"/>
            <a:r>
              <a:rPr lang="el-GR" dirty="0" smtClean="0"/>
              <a:t>Και ο άνθρακας διασπάται…(10-</a:t>
            </a:r>
            <a:r>
              <a:rPr lang="en-US" dirty="0" smtClean="0"/>
              <a:t>C &amp; 11-C</a:t>
            </a:r>
            <a:r>
              <a:rPr lang="el-GR" dirty="0" smtClean="0"/>
              <a:t>)</a:t>
            </a:r>
            <a:endParaRPr lang="en-US" dirty="0" smtClean="0"/>
          </a:p>
          <a:p>
            <a:pPr algn="just"/>
            <a:r>
              <a:rPr lang="el-GR" dirty="0" smtClean="0"/>
              <a:t>Εκπομπή            Εξαΰλωση      </a:t>
            </a:r>
            <a:r>
              <a:rPr lang="en-US" dirty="0" smtClean="0"/>
              <a:t>PET-scan </a:t>
            </a:r>
            <a:r>
              <a:rPr lang="el-GR" dirty="0" smtClean="0"/>
              <a:t>για «</a:t>
            </a:r>
            <a:r>
              <a:rPr lang="en-US" dirty="0" smtClean="0"/>
              <a:t>on-line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l-GR" dirty="0" smtClean="0"/>
              <a:t>έλεγχο!!!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4139952" y="3429000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3851920" y="450912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445224"/>
            <a:ext cx="457200" cy="552450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3059832" y="5661248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5724128" y="566124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77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40</a:t>
            </a:fld>
            <a:endParaRPr lang="el-GR" dirty="0"/>
          </a:p>
        </p:txBody>
      </p:sp>
    </p:spTree>
    <p:controls>
      <p:control spid="92162" name="ShockwaveFlash1" r:id="rId2" imgW="3782954" imgH="403283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41</a:t>
            </a:fld>
            <a:endParaRPr lang="el-GR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433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905250" cy="3200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905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39147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42</a:t>
            </a:fld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ΠΡΩΤΕΣ ΘΕΡΑΠΕΙΕΣ</a:t>
            </a:r>
            <a:endParaRPr lang="el-GR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61048"/>
            <a:ext cx="4032448" cy="26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/>
          <a:lstStyle/>
          <a:p>
            <a:pPr algn="just"/>
            <a:r>
              <a:rPr lang="el-GR" dirty="0" smtClean="0"/>
              <a:t>1954, </a:t>
            </a:r>
            <a:r>
              <a:rPr lang="en-US" dirty="0" smtClean="0"/>
              <a:t>John H. Lawrence, Berkeley, California (Enrico Fermi Award, 1983)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l-GR" dirty="0" smtClean="0"/>
              <a:t>1ος ασθενής:1961 (</a:t>
            </a:r>
            <a:r>
              <a:rPr lang="en-US" dirty="0" smtClean="0"/>
              <a:t>Harvard’s Cyclotron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43</a:t>
            </a:fld>
            <a:endParaRPr lang="el-GR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21636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5616624" cy="303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ΣΥΓΧΡΟΝΑ ΕΡΓΑΣΤΗΡΙΑ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111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HIMAC,</a:t>
            </a:r>
            <a:r>
              <a:rPr lang="el-GR" dirty="0" smtClean="0"/>
              <a:t> Ιαπωνικός Ιατρικός Επιταχυντής Βαρέων Ιόντων- 3795 ασθενείς</a:t>
            </a:r>
          </a:p>
          <a:p>
            <a:pPr algn="just"/>
            <a:r>
              <a:rPr lang="en-US" dirty="0" smtClean="0"/>
              <a:t>GSI, </a:t>
            </a:r>
            <a:r>
              <a:rPr lang="el-GR" dirty="0" smtClean="0"/>
              <a:t>διαθέτει το καλύτερο σύστημα ελέγχου!</a:t>
            </a:r>
          </a:p>
          <a:p>
            <a:pPr algn="just"/>
            <a:r>
              <a:rPr lang="el-GR" dirty="0" smtClean="0"/>
              <a:t>Θέση της δέσμης: ~100μ</a:t>
            </a:r>
            <a:r>
              <a:rPr lang="en-US" dirty="0" smtClean="0"/>
              <a:t>sec</a:t>
            </a:r>
            <a:endParaRPr lang="el-GR" dirty="0" smtClean="0"/>
          </a:p>
          <a:p>
            <a:pPr algn="just"/>
            <a:r>
              <a:rPr lang="el-GR" dirty="0" smtClean="0"/>
              <a:t>Ισχύς δέσμης: ~</a:t>
            </a:r>
            <a:r>
              <a:rPr lang="en-US" dirty="0" smtClean="0"/>
              <a:t>10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pPr algn="just"/>
            <a:r>
              <a:rPr lang="el-GR" dirty="0" smtClean="0"/>
              <a:t>Απόκλιση από τον προγραμματισμό &gt;2%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Διακοπή σε χρόνο ~5</a:t>
            </a:r>
            <a:r>
              <a:rPr lang="en-US" dirty="0" err="1" smtClean="0"/>
              <a:t>msec</a:t>
            </a:r>
            <a:endParaRPr lang="en-US" dirty="0" smtClean="0"/>
          </a:p>
          <a:p>
            <a:pPr algn="just"/>
            <a:r>
              <a:rPr lang="en-US" dirty="0" smtClean="0"/>
              <a:t>ACE@CERN</a:t>
            </a:r>
          </a:p>
          <a:p>
            <a:pPr algn="just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44</a:t>
            </a:fld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4356770" y="479635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899174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 smtClean="0"/>
              <a:t>Λόγω της ευαισθησίας της θέσης, προτιμάται για θεραπεία εγκεφαλικών και αυχενικών καρκίνων     αποτελεσματικότερη ακινησία.</a:t>
            </a:r>
          </a:p>
          <a:p>
            <a:pPr algn="just"/>
            <a:r>
              <a:rPr lang="el-GR" dirty="0" smtClean="0"/>
              <a:t>Τυπική Θεραπεία: 20 ημίωρες ακτινοβολήσεις επί 20 συνεχείς ημέρες.</a:t>
            </a:r>
          </a:p>
          <a:p>
            <a:pPr algn="just"/>
            <a:r>
              <a:rPr lang="el-GR" dirty="0" smtClean="0"/>
              <a:t>Κόστος:~20,000€, στα ίδια πλαίσια με «συμβατικές» μεθόδους.</a:t>
            </a:r>
          </a:p>
          <a:p>
            <a:pPr algn="just"/>
            <a:r>
              <a:rPr lang="el-GR" dirty="0" smtClean="0"/>
              <a:t>Επιτυχία:~90%</a:t>
            </a:r>
            <a:endParaRPr lang="en-US" dirty="0" smtClean="0"/>
          </a:p>
          <a:p>
            <a:pPr algn="just"/>
            <a:r>
              <a:rPr lang="el-GR" dirty="0" smtClean="0"/>
              <a:t>Συνολικά ~25,000 πλήρως θεραπευμένοι ασθενείς.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45</a:t>
            </a:fld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2195736" y="2708920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ΕΓΚΑΤΑΣΤΑΣΕΙΣ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Επιταχυντής…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46</a:t>
            </a:fld>
            <a:endParaRPr lang="el-GR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60848"/>
            <a:ext cx="5256584" cy="44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Τράπεζα ακινησίας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47</a:t>
            </a:fld>
            <a:endParaRPr lang="el-GR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6180447" cy="413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ΑΚΡΙΒΩΣ ΣΥΜΒΑΙΝΕΙ?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48</a:t>
            </a:fld>
            <a:endParaRPr lang="el-GR" dirty="0"/>
          </a:p>
        </p:txBody>
      </p:sp>
    </p:spTree>
    <p:controls>
      <p:control spid="100354" name="ShockwaveFlash1" r:id="rId2" imgW="3887771" imgH="331340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49</a:t>
            </a:fld>
            <a:endParaRPr lang="el-GR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742" y="1412776"/>
            <a:ext cx="6470988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 dirty="0"/>
          </a:p>
        </p:txBody>
      </p:sp>
    </p:spTree>
    <p:controls>
      <p:control spid="18434" name="ShockwaveFlash1" r:id="rId2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Παράλυση δεξιάς πλευράς…</a:t>
            </a:r>
          </a:p>
          <a:p>
            <a:pPr>
              <a:buNone/>
            </a:pPr>
            <a:r>
              <a:rPr lang="el-GR" dirty="0" smtClean="0"/>
              <a:t>                                 Μετά από την θεραπεία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50</a:t>
            </a:fld>
            <a:endParaRPr lang="el-GR" dirty="0"/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808312" cy="26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328" y="2852936"/>
            <a:ext cx="30149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84576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300" dirty="0" smtClean="0"/>
              <a:t>Techniques for nuclear and Particle Physics experiments, a how to Approach, </a:t>
            </a:r>
            <a:r>
              <a:rPr lang="en-US" sz="2300" dirty="0" smtClean="0">
                <a:solidFill>
                  <a:srgbClr val="0070C0"/>
                </a:solidFill>
              </a:rPr>
              <a:t>William R. Leo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300" dirty="0" smtClean="0">
                <a:solidFill>
                  <a:schemeClr val="tx1"/>
                </a:solidFill>
              </a:rPr>
              <a:t>Atoms, Radiation and Radiation Protection, </a:t>
            </a:r>
            <a:r>
              <a:rPr lang="en-US" sz="2300" dirty="0" smtClean="0">
                <a:solidFill>
                  <a:srgbClr val="0070C0"/>
                </a:solidFill>
              </a:rPr>
              <a:t>James E. Turner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300" dirty="0" smtClean="0"/>
              <a:t>Radiation, Detection and Measurements, </a:t>
            </a:r>
            <a:r>
              <a:rPr lang="en-US" sz="2300" dirty="0" smtClean="0">
                <a:solidFill>
                  <a:srgbClr val="0070C0"/>
                </a:solidFill>
              </a:rPr>
              <a:t>Glenn Knoll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300" dirty="0" smtClean="0"/>
              <a:t>Measurement and Detection of Radiation</a:t>
            </a:r>
            <a:r>
              <a:rPr lang="en-US" sz="2300" dirty="0" smtClean="0">
                <a:solidFill>
                  <a:schemeClr val="accent1"/>
                </a:solidFill>
              </a:rPr>
              <a:t>, </a:t>
            </a:r>
            <a:r>
              <a:rPr lang="en-US" sz="2300" dirty="0" smtClean="0">
                <a:solidFill>
                  <a:srgbClr val="0070C0"/>
                </a:solidFill>
              </a:rPr>
              <a:t>Nicholas </a:t>
            </a:r>
            <a:r>
              <a:rPr lang="en-US" sz="2300" dirty="0" err="1" smtClean="0">
                <a:solidFill>
                  <a:srgbClr val="0070C0"/>
                </a:solidFill>
              </a:rPr>
              <a:t>Soulfanidis</a:t>
            </a:r>
            <a:endParaRPr lang="en-US" sz="2300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l-GR" sz="2300" dirty="0" smtClean="0"/>
              <a:t>Διαλέξεις Πανεπιστημίου Ιωαννίνων</a:t>
            </a:r>
            <a:r>
              <a:rPr lang="el-GR" sz="2300" dirty="0" smtClean="0">
                <a:solidFill>
                  <a:schemeClr val="accent1"/>
                </a:solidFill>
              </a:rPr>
              <a:t>, </a:t>
            </a:r>
            <a:r>
              <a:rPr lang="el-GR" sz="2300" dirty="0" smtClean="0">
                <a:solidFill>
                  <a:srgbClr val="0070C0"/>
                </a:solidFill>
              </a:rPr>
              <a:t>Δημήτρης </a:t>
            </a:r>
            <a:r>
              <a:rPr lang="el-GR" sz="2300" dirty="0" err="1" smtClean="0">
                <a:solidFill>
                  <a:srgbClr val="0070C0"/>
                </a:solidFill>
              </a:rPr>
              <a:t>Εμφιετζόγλου</a:t>
            </a:r>
            <a:endParaRPr lang="el-GR" sz="2300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l-GR" sz="2300" dirty="0" smtClean="0"/>
              <a:t>Διαλέξεις ΕΜΠ, Ιοντίζουσες Ακτινοβολίες</a:t>
            </a:r>
            <a:r>
              <a:rPr lang="el-GR" sz="2300" dirty="0" smtClean="0">
                <a:solidFill>
                  <a:schemeClr val="accent1"/>
                </a:solidFill>
              </a:rPr>
              <a:t>, </a:t>
            </a:r>
            <a:r>
              <a:rPr lang="el-GR" sz="2300" dirty="0" smtClean="0">
                <a:solidFill>
                  <a:srgbClr val="0070C0"/>
                </a:solidFill>
              </a:rPr>
              <a:t>Αν. Καθ. Γεώργιος Τσιπολίτης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300" dirty="0" smtClean="0"/>
              <a:t>Ιοντίζουσες Ακτινοβολίες</a:t>
            </a:r>
            <a:r>
              <a:rPr lang="el-GR" sz="2300" dirty="0" smtClean="0">
                <a:solidFill>
                  <a:schemeClr val="accent1"/>
                </a:solidFill>
              </a:rPr>
              <a:t>, </a:t>
            </a:r>
            <a:r>
              <a:rPr lang="el-GR" sz="2300" dirty="0" smtClean="0">
                <a:solidFill>
                  <a:srgbClr val="0070C0"/>
                </a:solidFill>
              </a:rPr>
              <a:t>Καθ. ΕΜΠ </a:t>
            </a:r>
            <a:r>
              <a:rPr lang="el-GR" sz="2300" dirty="0" err="1" smtClean="0">
                <a:solidFill>
                  <a:srgbClr val="0070C0"/>
                </a:solidFill>
              </a:rPr>
              <a:t>Γαζής</a:t>
            </a:r>
            <a:r>
              <a:rPr lang="el-GR" sz="2300" dirty="0" smtClean="0">
                <a:solidFill>
                  <a:srgbClr val="0070C0"/>
                </a:solidFill>
              </a:rPr>
              <a:t> Ευάγγελος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300" dirty="0" smtClean="0"/>
              <a:t>Σημειώσεις ΕΜΠ, ΣΗΜΜΥ</a:t>
            </a:r>
            <a:r>
              <a:rPr lang="el-GR" sz="2300" dirty="0" smtClean="0">
                <a:solidFill>
                  <a:schemeClr val="accent1"/>
                </a:solidFill>
              </a:rPr>
              <a:t>, </a:t>
            </a:r>
            <a:r>
              <a:rPr lang="el-GR" sz="2300" dirty="0" smtClean="0">
                <a:solidFill>
                  <a:srgbClr val="0070C0"/>
                </a:solidFill>
              </a:rPr>
              <a:t>Κ. </a:t>
            </a:r>
            <a:r>
              <a:rPr lang="el-GR" sz="2300" dirty="0" err="1" smtClean="0">
                <a:solidFill>
                  <a:srgbClr val="0070C0"/>
                </a:solidFill>
              </a:rPr>
              <a:t>Νίκήτα</a:t>
            </a:r>
            <a:endParaRPr lang="el-GR" sz="2300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300" dirty="0" smtClean="0"/>
              <a:t>Charged Particle and Photon Interactions with Matter, </a:t>
            </a:r>
            <a:r>
              <a:rPr lang="en-US" sz="2300" dirty="0" err="1" smtClean="0">
                <a:solidFill>
                  <a:srgbClr val="0070C0"/>
                </a:solidFill>
              </a:rPr>
              <a:t>A.Mozumder</a:t>
            </a:r>
            <a:r>
              <a:rPr lang="en-US" sz="2300" dirty="0" smtClean="0">
                <a:solidFill>
                  <a:srgbClr val="0070C0"/>
                </a:solidFill>
              </a:rPr>
              <a:t> &amp; Y. </a:t>
            </a:r>
            <a:r>
              <a:rPr lang="en-US" sz="2300" dirty="0" err="1" smtClean="0">
                <a:solidFill>
                  <a:srgbClr val="0070C0"/>
                </a:solidFill>
              </a:rPr>
              <a:t>Hatano</a:t>
            </a:r>
            <a:endParaRPr lang="el-GR" sz="2300" dirty="0">
              <a:solidFill>
                <a:srgbClr val="0070C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52</a:t>
            </a:fld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31788" y="333375"/>
            <a:ext cx="8812212" cy="5746750"/>
          </a:xfrm>
        </p:spPr>
        <p:txBody>
          <a:bodyPr/>
          <a:lstStyle/>
          <a:p>
            <a:pPr algn="just"/>
            <a:r>
              <a:rPr lang="el-GR" dirty="0" smtClean="0"/>
              <a:t>«</a:t>
            </a:r>
            <a:r>
              <a:rPr lang="el-GR" dirty="0" err="1" smtClean="0"/>
              <a:t>Κάλλιον</a:t>
            </a:r>
            <a:r>
              <a:rPr lang="el-GR" dirty="0" smtClean="0"/>
              <a:t> του </a:t>
            </a:r>
            <a:r>
              <a:rPr lang="el-GR" dirty="0" err="1" smtClean="0"/>
              <a:t>Θεραπεύειν</a:t>
            </a:r>
            <a:r>
              <a:rPr lang="el-GR" dirty="0" smtClean="0"/>
              <a:t>, το </a:t>
            </a:r>
            <a:r>
              <a:rPr lang="el-GR" dirty="0" err="1" smtClean="0"/>
              <a:t>Προλαμβάνειν</a:t>
            </a:r>
            <a:r>
              <a:rPr lang="el-GR" dirty="0" smtClean="0"/>
              <a:t>»</a:t>
            </a:r>
          </a:p>
          <a:p>
            <a:pPr algn="just"/>
            <a:endParaRPr lang="el-GR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268760"/>
            <a:ext cx="2495723" cy="262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08518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157192"/>
            <a:ext cx="864096" cy="87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7" descr="C:\Users\thanos\Documents\ΣΕΜΦΕ-ΕΜΠ\8ο εξάμηνο\Seminar\SRIM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013176"/>
            <a:ext cx="1512168" cy="1031024"/>
          </a:xfrm>
          <a:prstGeom prst="rect">
            <a:avLst/>
          </a:prstGeom>
          <a:noFill/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5085184"/>
            <a:ext cx="72446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5085184"/>
            <a:ext cx="890372" cy="9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5301208"/>
            <a:ext cx="938808" cy="70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5229200"/>
            <a:ext cx="753616" cy="7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44408" y="5229200"/>
            <a:ext cx="752872" cy="75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53</a:t>
            </a:fld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t="27273"/>
          <a:stretch>
            <a:fillRect/>
          </a:stretch>
        </p:blipFill>
        <p:spPr bwMode="auto">
          <a:xfrm>
            <a:off x="2123728" y="3717032"/>
            <a:ext cx="52098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209922" name="ShockwaveFlash1" r:id="rId2" imgW="3600000" imgH="3024571"/>
    </p:controls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54</a:t>
            </a:fld>
            <a:endParaRPr lang="el-GR" dirty="0"/>
          </a:p>
        </p:txBody>
      </p:sp>
    </p:spTree>
    <p:controls>
      <p:control spid="162818" name="ShockwaveFlash1" r:id="rId2" imgW="3744839" imgH="2087371"/>
      <p:control spid="162819" name="ShockwaveFlash2" r:id="rId3" imgW="3744839" imgH="237645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9411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                     </a:t>
            </a:r>
            <a:r>
              <a:rPr lang="el-GR" dirty="0" smtClean="0"/>
              <a:t>        Α.Δ.Ο</a:t>
            </a:r>
            <a:r>
              <a:rPr lang="en-US" dirty="0" smtClean="0"/>
              <a:t>.: M</a:t>
            </a:r>
            <a:r>
              <a:rPr lang="en-US" b="1" dirty="0" smtClean="0"/>
              <a:t>V = </a:t>
            </a:r>
            <a:r>
              <a:rPr lang="en-US" dirty="0" smtClean="0"/>
              <a:t>M</a:t>
            </a:r>
            <a:r>
              <a:rPr lang="en-US" b="1" dirty="0" smtClean="0"/>
              <a:t>V’ </a:t>
            </a:r>
            <a:r>
              <a:rPr lang="en-US" dirty="0" smtClean="0"/>
              <a:t>+ m</a:t>
            </a:r>
            <a:r>
              <a:rPr lang="en-US" b="1" dirty="0" smtClean="0"/>
              <a:t>u’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Α.Δ.Ε.: 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Αντικαθιστώντας…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     </a:t>
            </a:r>
            <a:r>
              <a:rPr lang="en-US" dirty="0" smtClean="0"/>
              <a:t> </a:t>
            </a:r>
            <a:endParaRPr lang="en-US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5400000">
            <a:off x="5652914" y="270812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"/>
          <a:stretch>
            <a:fillRect/>
          </a:stretch>
        </p:blipFill>
        <p:spPr bwMode="auto">
          <a:xfrm>
            <a:off x="5220072" y="2636912"/>
            <a:ext cx="2952328" cy="1006687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2643758" cy="190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573016"/>
            <a:ext cx="1447800" cy="1104900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573016"/>
            <a:ext cx="2038350" cy="1104900"/>
          </a:xfrm>
          <a:prstGeom prst="rect">
            <a:avLst/>
          </a:prstGeom>
          <a:noFill/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645024"/>
            <a:ext cx="1943100" cy="1104900"/>
          </a:xfrm>
          <a:prstGeom prst="rect">
            <a:avLst/>
          </a:prstGeom>
          <a:noFill/>
        </p:spPr>
      </p:pic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013176"/>
            <a:ext cx="2857500" cy="1114425"/>
          </a:xfrm>
          <a:prstGeom prst="rect">
            <a:avLst/>
          </a:prstGeom>
          <a:noFill/>
        </p:spPr>
      </p:pic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5" name="billiar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74" y="-171400"/>
            <a:ext cx="91407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Ενέργεια που μεταφέρεται στο σώμα </a:t>
            </a:r>
            <a:r>
              <a:rPr lang="en-US" dirty="0" smtClean="0"/>
              <a:t>m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Q = E – E’ =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Πράξεις…   </a:t>
            </a:r>
            <a:r>
              <a:rPr lang="en-US" dirty="0" smtClean="0"/>
              <a:t>Q =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Για Μ=</a:t>
            </a:r>
            <a:r>
              <a:rPr lang="en-US" dirty="0" smtClean="0"/>
              <a:t>m       Q = E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20888"/>
            <a:ext cx="1447800" cy="11049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420888"/>
            <a:ext cx="1962150" cy="11049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645024"/>
            <a:ext cx="2305050" cy="1190625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2051720" y="537321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πρωτόνιο 10 </a:t>
            </a:r>
            <a:r>
              <a:rPr lang="en-US" dirty="0" smtClean="0"/>
              <a:t>MeV </a:t>
            </a:r>
            <a:r>
              <a:rPr lang="el-GR" dirty="0" smtClean="0"/>
              <a:t>, κατά την κρούση με ατομικό ηλεκτρόνιο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</a:t>
            </a:r>
            <a:r>
              <a:rPr lang="en-US" dirty="0" smtClean="0"/>
              <a:t>                       Q/E = 0.22%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Προσαρμοσμένος 5">
      <a:dk1>
        <a:srgbClr val="FFFF99"/>
      </a:dk1>
      <a:lt1>
        <a:srgbClr val="FF0000"/>
      </a:lt1>
      <a:dk2>
        <a:srgbClr val="FFFF99"/>
      </a:dk2>
      <a:lt2>
        <a:srgbClr val="FF0000"/>
      </a:lt2>
      <a:accent1>
        <a:srgbClr val="00B050"/>
      </a:accent1>
      <a:accent2>
        <a:srgbClr val="FFFFFF"/>
      </a:accent2>
      <a:accent3>
        <a:srgbClr val="92D050"/>
      </a:accent3>
      <a:accent4>
        <a:srgbClr val="00B0F0"/>
      </a:accent4>
      <a:accent5>
        <a:srgbClr val="00B050"/>
      </a:accent5>
      <a:accent6>
        <a:srgbClr val="FFFF00"/>
      </a:accent6>
      <a:hlink>
        <a:srgbClr val="FFFFFF"/>
      </a:hlink>
      <a:folHlink>
        <a:srgbClr val="FFFFFF"/>
      </a:folHlink>
    </a:clrScheme>
    <a:fontScheme name="Προσαρμοσμένος 6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3644</TotalTime>
  <Words>654</Words>
  <Application>Microsoft Office PowerPoint</Application>
  <PresentationFormat>Προβολή στην οθόνη (4:3)</PresentationFormat>
  <Paragraphs>222</Paragraphs>
  <Slides>54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5" baseType="lpstr">
      <vt:lpstr>Διαστημικό</vt:lpstr>
      <vt:lpstr>ΘΕΡΑΠΕΙΑ ΚΑΡΚΙΝΟΥ ΜΕ ΙΟΝΤΑ C</vt:lpstr>
      <vt:lpstr>ΠΕΡΙΕΧΟΜΕΝΑ</vt:lpstr>
      <vt:lpstr>ΕΛΑΣΤΙΚΗ ΚΡΟΥΣΗ</vt:lpstr>
      <vt:lpstr>Διαφάνεια 4</vt:lpstr>
      <vt:lpstr>Διαφάνεια 5</vt:lpstr>
      <vt:lpstr>Διαφάνεια 6</vt:lpstr>
      <vt:lpstr>Διαφάνεια 7</vt:lpstr>
      <vt:lpstr>Διαφάνεια 8</vt:lpstr>
      <vt:lpstr>ΠΑΡΑΔΕΙΓΜΑ</vt:lpstr>
      <vt:lpstr>ΑΠΩΛΕΙΑ ΕΝΕΡΓΕΙΑΣ ΦΟΡΤΙΣΜΕΝΩΝ ΣΩΜΑΤΙΔΙΩΝ</vt:lpstr>
      <vt:lpstr>Διαφάνεια 11</vt:lpstr>
      <vt:lpstr>ΠΙΘΑΝΟΤΗΤΕΣ…</vt:lpstr>
      <vt:lpstr>ΚΛΑΣΙΚΟΣ ΥΠΟΛΟΓΙΣΜΟΣ BOHR</vt:lpstr>
      <vt:lpstr>Διαφάνεια 14</vt:lpstr>
      <vt:lpstr>Διαφάνεια 15</vt:lpstr>
      <vt:lpstr>Διαφάνεια 16</vt:lpstr>
      <vt:lpstr>Διαφάνεια 17</vt:lpstr>
      <vt:lpstr>ΚΛΑΣΙΚΗ ΕΞΙΣΩΣΗ BOHR</vt:lpstr>
      <vt:lpstr>BETHE-”BLOCH”</vt:lpstr>
      <vt:lpstr>ΤΕΛΙΚΟΣ ΤΥΠΟΣ</vt:lpstr>
      <vt:lpstr>Διαφάνεια 21</vt:lpstr>
      <vt:lpstr>ΕΜΒΕΛΕΙΑ-RANGE</vt:lpstr>
      <vt:lpstr>ΕΜΒΕΛΕΙΑ ΦΟΡΤΙΣΜΕΝΟΥ ΣΩΜΑΤΙΔΙΟΥ</vt:lpstr>
      <vt:lpstr>Διαφάνεια 24</vt:lpstr>
      <vt:lpstr>Διαφάνεια 25</vt:lpstr>
      <vt:lpstr>Διαφάνεια 26</vt:lpstr>
      <vt:lpstr>Διαφάνεια 27</vt:lpstr>
      <vt:lpstr>Διαφάνεια 28</vt:lpstr>
      <vt:lpstr>ΑΛ/ΣΗ ΙΟΝΤΩΝ ΜΕ ΤΗΝ ΥΛΗ</vt:lpstr>
      <vt:lpstr>ΜΗΧΑΝΙΣΜΟΙ ΑΛ/ΣΗΣ ΣΤΗΝ ΕΜΒΙΑ ΥΛΗ</vt:lpstr>
      <vt:lpstr>ΡΑΔΙΟΛΥΣΗ ΤΟΥ ΝΕΡΟΥ [6,7]</vt:lpstr>
      <vt:lpstr>ΑΛ/ΣΗ ΜΕ ΒΙΟΛΟΓΙΚΑ ΥΛΙΚΑ?</vt:lpstr>
      <vt:lpstr>Διαφάνεια 33</vt:lpstr>
      <vt:lpstr>Διαφάνεια 34</vt:lpstr>
      <vt:lpstr>ΓΙΑΤΙ ΙΟΝΤΑ?</vt:lpstr>
      <vt:lpstr>Διαφάνεια 36</vt:lpstr>
      <vt:lpstr>Διαφάνεια 37</vt:lpstr>
      <vt:lpstr>Διαφάνεια 38</vt:lpstr>
      <vt:lpstr>ΓΙΑΤΙ  ΙΟΝΤΑ ΑΝΘΡΑΚΑ?            [7]</vt:lpstr>
      <vt:lpstr>Διαφάνεια 40</vt:lpstr>
      <vt:lpstr>Διαφάνεια 41</vt:lpstr>
      <vt:lpstr>ΠΡΩΤΕΣ ΘΕΡΑΠΕΙΕΣ</vt:lpstr>
      <vt:lpstr>Διαφάνεια 43</vt:lpstr>
      <vt:lpstr>ΣΥΓΧΡΟΝΑ ΕΡΓΑΣΤΗΡΙΑ</vt:lpstr>
      <vt:lpstr>Διαφάνεια 45</vt:lpstr>
      <vt:lpstr>ΕΓΚΑΤΑΣΤΑΣΕΙΣ</vt:lpstr>
      <vt:lpstr>Διαφάνεια 47</vt:lpstr>
      <vt:lpstr>ΤΙ ΑΚΡΙΒΩΣ ΣΥΜΒΑΙΝΕΙ?</vt:lpstr>
      <vt:lpstr>Διαφάνεια 49</vt:lpstr>
      <vt:lpstr>Διαφάνεια 50</vt:lpstr>
      <vt:lpstr>ΒΙΒΛΙΟΓΡΑΦΙΑ</vt:lpstr>
      <vt:lpstr>Διαφάνεια 52</vt:lpstr>
      <vt:lpstr>Διαφάνεια 53</vt:lpstr>
      <vt:lpstr>Διαφάνεια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.,mhvf,jfvj,fv;fl</dc:title>
  <dc:creator>thanos</dc:creator>
  <cp:lastModifiedBy>thanos</cp:lastModifiedBy>
  <cp:revision>326</cp:revision>
  <dcterms:created xsi:type="dcterms:W3CDTF">2011-05-07T07:55:05Z</dcterms:created>
  <dcterms:modified xsi:type="dcterms:W3CDTF">2011-05-25T19:00:37Z</dcterms:modified>
</cp:coreProperties>
</file>